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tiff" ContentType="image/tif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8" r:id="rId3"/>
    <p:sldId id="259" r:id="rId4"/>
    <p:sldId id="260" r:id="rId5"/>
    <p:sldId id="261" r:id="rId6"/>
    <p:sldId id="264" r:id="rId8"/>
    <p:sldId id="266" r:id="rId9"/>
    <p:sldId id="307" r:id="rId10"/>
    <p:sldId id="268" r:id="rId11"/>
    <p:sldId id="269" r:id="rId12"/>
    <p:sldId id="270" r:id="rId13"/>
    <p:sldId id="271" r:id="rId14"/>
    <p:sldId id="308" r:id="rId15"/>
    <p:sldId id="273" r:id="rId16"/>
    <p:sldId id="274" r:id="rId17"/>
    <p:sldId id="275" r:id="rId18"/>
    <p:sldId id="276" r:id="rId19"/>
    <p:sldId id="277" r:id="rId20"/>
    <p:sldId id="309" r:id="rId21"/>
    <p:sldId id="310" r:id="rId22"/>
    <p:sldId id="278" r:id="rId23"/>
    <p:sldId id="279" r:id="rId24"/>
    <p:sldId id="346" r:id="rId25"/>
    <p:sldId id="348" r:id="rId26"/>
    <p:sldId id="347" r:id="rId27"/>
    <p:sldId id="349" r:id="rId28"/>
    <p:sldId id="282" r:id="rId29"/>
    <p:sldId id="283" r:id="rId30"/>
    <p:sldId id="311" r:id="rId31"/>
    <p:sldId id="350" r:id="rId32"/>
    <p:sldId id="374" r:id="rId33"/>
    <p:sldId id="285" r:id="rId34"/>
    <p:sldId id="286" r:id="rId35"/>
    <p:sldId id="375" r:id="rId36"/>
    <p:sldId id="287" r:id="rId37"/>
    <p:sldId id="376" r:id="rId38"/>
    <p:sldId id="289" r:id="rId39"/>
    <p:sldId id="312" r:id="rId40"/>
    <p:sldId id="306" r:id="rId41"/>
    <p:sldId id="378" r:id="rId42"/>
    <p:sldId id="314" r:id="rId43"/>
    <p:sldId id="313" r:id="rId44"/>
    <p:sldId id="315" r:id="rId45"/>
    <p:sldId id="316" r:id="rId46"/>
    <p:sldId id="291" r:id="rId47"/>
    <p:sldId id="377" r:id="rId48"/>
    <p:sldId id="380" r:id="rId49"/>
    <p:sldId id="293" r:id="rId50"/>
    <p:sldId id="294" r:id="rId51"/>
    <p:sldId id="295" r:id="rId52"/>
    <p:sldId id="296" r:id="rId53"/>
    <p:sldId id="381" r:id="rId54"/>
    <p:sldId id="298" r:id="rId55"/>
    <p:sldId id="299" r:id="rId56"/>
    <p:sldId id="304" r:id="rId57"/>
  </p:sldIdLst>
  <p:sldSz cx="9144000" cy="6858000" type="screen4x3"/>
  <p:notesSz cx="6858000" cy="9144000"/>
  <p:custDataLst>
    <p:tags r:id="rId61"/>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7337"/>
    <a:srgbClr val="FADBC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671"/>
  </p:normalViewPr>
  <p:slideViewPr>
    <p:cSldViewPr>
      <p:cViewPr varScale="1">
        <p:scale>
          <a:sx n="70" d="100"/>
          <a:sy n="70" d="100"/>
        </p:scale>
        <p:origin x="1212" y="66"/>
      </p:cViewPr>
      <p:guideLst>
        <p:guide orient="horz" pos="2160"/>
        <p:guide pos="284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1" Type="http://schemas.openxmlformats.org/officeDocument/2006/relationships/tags" Target="tags/tag77.xml"/><Relationship Id="rId60" Type="http://schemas.openxmlformats.org/officeDocument/2006/relationships/tableStyles" Target="tableStyles.xml"/><Relationship Id="rId6" Type="http://schemas.openxmlformats.org/officeDocument/2006/relationships/slide" Target="slides/slide4.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_rels/data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image" Target="../media/image38.png"/></Relationships>
</file>

<file path=ppt/diagrams/_rels/data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diagrams/_rels/drawing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image" Target="../media/image38.png"/></Relationships>
</file>

<file path=ppt/diagrams/_rels/drawing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03A20AD-B607-3D45-9A93-7704A0C7FC83}" type="doc">
      <dgm:prSet loTypeId="urn:microsoft.com/office/officeart/2005/8/layout/vList3" loCatId="" qsTypeId="urn:microsoft.com/office/officeart/2005/8/quickstyle/simple1" qsCatId="simple" csTypeId="urn:microsoft.com/office/officeart/2005/8/colors/accent1_2" csCatId="accent1" phldr="1"/>
      <dgm:spPr/>
    </dgm:pt>
    <dgm:pt modelId="{68DC3D5F-F06B-AF45-887E-6A28523C1C8B}">
      <dgm:prSet phldrT="[文本]" custT="1"/>
      <dgm:spPr>
        <a:solidFill>
          <a:srgbClr val="DE7337"/>
        </a:solidFill>
      </dgm:spPr>
      <dgm:t>
        <a:bodyPr/>
        <a:lstStyle/>
        <a:p>
          <a:pPr algn="l">
            <a:buFontTx/>
            <a:buNone/>
          </a:pPr>
          <a:r>
            <a:rPr lang="en-US" altLang="zh-CN" sz="2000" kern="1200" dirty="0">
              <a:solidFill>
                <a:schemeClr val="bg1"/>
              </a:solidFill>
              <a:latin typeface="+mn-lt"/>
              <a:ea typeface="+mn-ea"/>
              <a:cs typeface="+mn-cs"/>
            </a:rPr>
            <a:t>1.</a:t>
          </a:r>
          <a:r>
            <a:rPr lang="zh-CN" altLang="en-US" sz="2000" kern="1200" dirty="0">
              <a:solidFill>
                <a:schemeClr val="bg1"/>
              </a:solidFill>
              <a:latin typeface="+mn-lt"/>
              <a:ea typeface="+mn-ea"/>
              <a:cs typeface="+mn-cs"/>
            </a:rPr>
            <a:t>领导与管理</a:t>
          </a:r>
        </a:p>
      </dgm:t>
    </dgm:pt>
    <dgm:pt modelId="{7D0C9F83-2A1C-EC4B-A2C7-91BF0E0841F5}" cxnId="{99F1053B-FA16-0A47-A7AD-6638F216A966}" type="parTrans">
      <dgm:prSet/>
      <dgm:spPr/>
      <dgm:t>
        <a:bodyPr/>
        <a:lstStyle/>
        <a:p>
          <a:endParaRPr lang="zh-CN" altLang="en-US"/>
        </a:p>
      </dgm:t>
    </dgm:pt>
    <dgm:pt modelId="{86BB74AB-4D19-C741-B5AF-3B4E71E47EAC}" cxnId="{99F1053B-FA16-0A47-A7AD-6638F216A966}" type="sibTrans">
      <dgm:prSet/>
      <dgm:spPr/>
      <dgm:t>
        <a:bodyPr/>
        <a:lstStyle/>
        <a:p>
          <a:endParaRPr lang="zh-CN" altLang="en-US"/>
        </a:p>
      </dgm:t>
    </dgm:pt>
    <dgm:pt modelId="{D7125731-F262-5B4D-9C55-DBD7561C41BC}">
      <dgm:prSet phldrT="[文本]" custT="1"/>
      <dgm:spPr>
        <a:solidFill>
          <a:srgbClr val="DE7337"/>
        </a:solidFill>
      </dgm:spPr>
      <dgm:t>
        <a:bodyPr/>
        <a:lstStyle/>
        <a:p>
          <a:pPr marL="0" lvl="0" indent="0" algn="l" defTabSz="889000">
            <a:lnSpc>
              <a:spcPct val="90000"/>
            </a:lnSpc>
            <a:spcBef>
              <a:spcPct val="0"/>
            </a:spcBef>
            <a:spcAft>
              <a:spcPct val="35000"/>
            </a:spcAft>
            <a:buFontTx/>
            <a:buNone/>
          </a:pPr>
          <a:r>
            <a:rPr lang="en-US" altLang="zh-CN" sz="2000" kern="1200" dirty="0">
              <a:solidFill>
                <a:schemeClr val="bg1"/>
              </a:solidFill>
              <a:latin typeface="Arial" panose="020B0604020202020204"/>
              <a:ea typeface="宋体" panose="02010600030101010101" pitchFamily="2" charset="-122"/>
              <a:cs typeface="+mn-cs"/>
            </a:rPr>
            <a:t>2.</a:t>
          </a:r>
          <a:r>
            <a:rPr lang="zh-CN" altLang="en-US" sz="2000" kern="1200" dirty="0">
              <a:solidFill>
                <a:schemeClr val="bg1"/>
              </a:solidFill>
              <a:latin typeface="Arial" panose="020B0604020202020204"/>
              <a:ea typeface="宋体" panose="02010600030101010101" pitchFamily="2" charset="-122"/>
              <a:cs typeface="+mn-cs"/>
            </a:rPr>
            <a:t>领导权力的来源</a:t>
          </a:r>
        </a:p>
      </dgm:t>
    </dgm:pt>
    <dgm:pt modelId="{BC991BCD-CB3F-E547-8521-946B9C8A36E7}" cxnId="{55F12FD1-3DE9-7A4B-A428-E493D94FBF61}" type="parTrans">
      <dgm:prSet/>
      <dgm:spPr/>
      <dgm:t>
        <a:bodyPr/>
        <a:lstStyle/>
        <a:p>
          <a:endParaRPr lang="zh-CN" altLang="en-US"/>
        </a:p>
      </dgm:t>
    </dgm:pt>
    <dgm:pt modelId="{85C10AAB-3C24-514B-A2BB-C6EA6466B6EA}" cxnId="{55F12FD1-3DE9-7A4B-A428-E493D94FBF61}" type="sibTrans">
      <dgm:prSet/>
      <dgm:spPr/>
      <dgm:t>
        <a:bodyPr/>
        <a:lstStyle/>
        <a:p>
          <a:endParaRPr lang="zh-CN" altLang="en-US"/>
        </a:p>
      </dgm:t>
    </dgm:pt>
    <dgm:pt modelId="{18F190BB-3AB0-5943-905C-D32B6483B3C9}">
      <dgm:prSet phldrT="[文本]" custT="1"/>
      <dgm:spPr>
        <a:solidFill>
          <a:srgbClr val="DE7337"/>
        </a:solidFill>
      </dgm:spPr>
      <dgm:t>
        <a:bodyPr/>
        <a:lstStyle/>
        <a:p>
          <a:pPr marL="0" lvl="0" indent="0" algn="l" defTabSz="889000">
            <a:lnSpc>
              <a:spcPct val="90000"/>
            </a:lnSpc>
            <a:spcBef>
              <a:spcPct val="0"/>
            </a:spcBef>
            <a:spcAft>
              <a:spcPct val="35000"/>
            </a:spcAft>
            <a:buFontTx/>
            <a:buNone/>
          </a:pPr>
          <a:r>
            <a:rPr lang="en-US" altLang="zh-CN" sz="2000" kern="1200" dirty="0">
              <a:solidFill>
                <a:schemeClr val="bg1"/>
              </a:solidFill>
              <a:latin typeface="Arial" panose="020B0604020202020204"/>
              <a:ea typeface="宋体" panose="02010600030101010101" pitchFamily="2" charset="-122"/>
              <a:cs typeface="+mn-cs"/>
            </a:rPr>
            <a:t>3.</a:t>
          </a:r>
          <a:r>
            <a:rPr lang="zh-CN" altLang="en-US" sz="2000" kern="1200" dirty="0">
              <a:solidFill>
                <a:schemeClr val="bg1"/>
              </a:solidFill>
              <a:latin typeface="Arial" panose="020B0604020202020204"/>
              <a:ea typeface="宋体" panose="02010600030101010101" pitchFamily="2" charset="-122"/>
              <a:cs typeface="+mn-cs"/>
            </a:rPr>
            <a:t>领导三要素</a:t>
          </a:r>
        </a:p>
      </dgm:t>
    </dgm:pt>
    <dgm:pt modelId="{56266C71-6CB3-CF44-9BFC-8D7CD37A1124}" cxnId="{1CE3AF42-4BEB-DB42-91FB-AC2486A05EC6}" type="parTrans">
      <dgm:prSet/>
      <dgm:spPr/>
      <dgm:t>
        <a:bodyPr/>
        <a:lstStyle/>
        <a:p>
          <a:endParaRPr lang="zh-CN" altLang="en-US"/>
        </a:p>
      </dgm:t>
    </dgm:pt>
    <dgm:pt modelId="{74426890-67D1-204B-AA47-C0C2731D6DD8}" cxnId="{1CE3AF42-4BEB-DB42-91FB-AC2486A05EC6}" type="sibTrans">
      <dgm:prSet/>
      <dgm:spPr/>
      <dgm:t>
        <a:bodyPr/>
        <a:lstStyle/>
        <a:p>
          <a:endParaRPr lang="zh-CN" altLang="en-US"/>
        </a:p>
      </dgm:t>
    </dgm:pt>
    <dgm:pt modelId="{EFA17412-4AC0-D243-A898-3BA95A74F0AC}" type="pres">
      <dgm:prSet presAssocID="{603A20AD-B607-3D45-9A93-7704A0C7FC83}" presName="linearFlow" presStyleCnt="0">
        <dgm:presLayoutVars>
          <dgm:dir/>
          <dgm:resizeHandles val="exact"/>
        </dgm:presLayoutVars>
      </dgm:prSet>
      <dgm:spPr/>
    </dgm:pt>
    <dgm:pt modelId="{9235E88F-2D51-E34C-B4F3-A70E6292C434}" type="pres">
      <dgm:prSet presAssocID="{68DC3D5F-F06B-AF45-887E-6A28523C1C8B}" presName="composite" presStyleCnt="0"/>
      <dgm:spPr/>
    </dgm:pt>
    <dgm:pt modelId="{AC2D02E3-6A6F-0A40-B38D-5A21CA33F2A7}" type="pres">
      <dgm:prSet presAssocID="{68DC3D5F-F06B-AF45-887E-6A28523C1C8B}" presName="imgShp" presStyleLbl="fgImgPlace1" presStyleIdx="0" presStyleCnt="3"/>
      <dgm:spPr>
        <a:solidFill>
          <a:srgbClr val="FFC000"/>
        </a:solidFill>
      </dgm:spPr>
    </dgm:pt>
    <dgm:pt modelId="{707A683E-05E3-F048-9EC1-A040CF13E351}" type="pres">
      <dgm:prSet presAssocID="{68DC3D5F-F06B-AF45-887E-6A28523C1C8B}" presName="txShp" presStyleLbl="node1" presStyleIdx="0" presStyleCnt="3" custScaleX="120310" custScaleY="93518" custLinFactNeighborX="14506" custLinFactNeighborY="0">
        <dgm:presLayoutVars>
          <dgm:bulletEnabled val="1"/>
        </dgm:presLayoutVars>
      </dgm:prSet>
      <dgm:spPr/>
      <dgm:t>
        <a:bodyPr/>
        <a:lstStyle/>
        <a:p>
          <a:endParaRPr lang="zh-CN" altLang="en-US"/>
        </a:p>
      </dgm:t>
    </dgm:pt>
    <dgm:pt modelId="{8A132345-2331-0643-8451-CD36EAC2C6EA}" type="pres">
      <dgm:prSet presAssocID="{86BB74AB-4D19-C741-B5AF-3B4E71E47EAC}" presName="spacing" presStyleCnt="0"/>
      <dgm:spPr/>
    </dgm:pt>
    <dgm:pt modelId="{E93FB713-727A-2948-8251-9BD063BAEC4F}" type="pres">
      <dgm:prSet presAssocID="{D7125731-F262-5B4D-9C55-DBD7561C41BC}" presName="composite" presStyleCnt="0"/>
      <dgm:spPr/>
    </dgm:pt>
    <dgm:pt modelId="{E0AFC2F1-AB93-C440-9838-EEA62069ED8B}" type="pres">
      <dgm:prSet presAssocID="{D7125731-F262-5B4D-9C55-DBD7561C41BC}" presName="imgShp" presStyleLbl="fgImgPlace1" presStyleIdx="1" presStyleCnt="3" custLinFactNeighborX="-560" custLinFactNeighborY="-3086"/>
      <dgm:spPr>
        <a:solidFill>
          <a:srgbClr val="FFC000"/>
        </a:solidFill>
      </dgm:spPr>
    </dgm:pt>
    <dgm:pt modelId="{69C2893F-A39A-F44C-A6B3-651C0290CF17}" type="pres">
      <dgm:prSet presAssocID="{D7125731-F262-5B4D-9C55-DBD7561C41BC}" presName="txShp" presStyleLbl="node1" presStyleIdx="1" presStyleCnt="3" custScaleX="119090" custLinFactNeighborX="18145">
        <dgm:presLayoutVars>
          <dgm:bulletEnabled val="1"/>
        </dgm:presLayoutVars>
      </dgm:prSet>
      <dgm:spPr/>
      <dgm:t>
        <a:bodyPr/>
        <a:lstStyle/>
        <a:p>
          <a:endParaRPr lang="zh-CN" altLang="en-US"/>
        </a:p>
      </dgm:t>
    </dgm:pt>
    <dgm:pt modelId="{29D07C4E-EC85-DD46-B342-6F622A07CB23}" type="pres">
      <dgm:prSet presAssocID="{85C10AAB-3C24-514B-A2BB-C6EA6466B6EA}" presName="spacing" presStyleCnt="0"/>
      <dgm:spPr/>
    </dgm:pt>
    <dgm:pt modelId="{E7B6740D-4365-F345-A460-E6BC497B1F4D}" type="pres">
      <dgm:prSet presAssocID="{18F190BB-3AB0-5943-905C-D32B6483B3C9}" presName="composite" presStyleCnt="0"/>
      <dgm:spPr/>
    </dgm:pt>
    <dgm:pt modelId="{95317DD4-6769-3643-B3D6-1538D004D678}" type="pres">
      <dgm:prSet presAssocID="{18F190BB-3AB0-5943-905C-D32B6483B3C9}" presName="imgShp" presStyleLbl="fgImgPlace1" presStyleIdx="2" presStyleCnt="3" custLinFactNeighborX="8668" custLinFactNeighborY="2088"/>
      <dgm:spPr>
        <a:solidFill>
          <a:srgbClr val="FFC000"/>
        </a:solidFill>
      </dgm:spPr>
    </dgm:pt>
    <dgm:pt modelId="{8FD6EC8C-E3F1-1849-BC16-E6A0E9290FAA}" type="pres">
      <dgm:prSet presAssocID="{18F190BB-3AB0-5943-905C-D32B6483B3C9}" presName="txShp" presStyleLbl="node1" presStyleIdx="2" presStyleCnt="3" custScaleX="121066" custLinFactNeighborX="14560">
        <dgm:presLayoutVars>
          <dgm:bulletEnabled val="1"/>
        </dgm:presLayoutVars>
      </dgm:prSet>
      <dgm:spPr/>
      <dgm:t>
        <a:bodyPr/>
        <a:lstStyle/>
        <a:p>
          <a:endParaRPr lang="zh-CN" altLang="en-US"/>
        </a:p>
      </dgm:t>
    </dgm:pt>
  </dgm:ptLst>
  <dgm:cxnLst>
    <dgm:cxn modelId="{1CE3AF42-4BEB-DB42-91FB-AC2486A05EC6}" srcId="{603A20AD-B607-3D45-9A93-7704A0C7FC83}" destId="{18F190BB-3AB0-5943-905C-D32B6483B3C9}" srcOrd="2" destOrd="0" parTransId="{56266C71-6CB3-CF44-9BFC-8D7CD37A1124}" sibTransId="{74426890-67D1-204B-AA47-C0C2731D6DD8}"/>
    <dgm:cxn modelId="{412E59CF-57D3-9841-A030-E24C6898175E}" type="presOf" srcId="{68DC3D5F-F06B-AF45-887E-6A28523C1C8B}" destId="{707A683E-05E3-F048-9EC1-A040CF13E351}" srcOrd="0" destOrd="0" presId="urn:microsoft.com/office/officeart/2005/8/layout/vList3"/>
    <dgm:cxn modelId="{99F1053B-FA16-0A47-A7AD-6638F216A966}" srcId="{603A20AD-B607-3D45-9A93-7704A0C7FC83}" destId="{68DC3D5F-F06B-AF45-887E-6A28523C1C8B}" srcOrd="0" destOrd="0" parTransId="{7D0C9F83-2A1C-EC4B-A2C7-91BF0E0841F5}" sibTransId="{86BB74AB-4D19-C741-B5AF-3B4E71E47EAC}"/>
    <dgm:cxn modelId="{C7AE1090-5D7C-DE4D-9DB4-A5D726D1551B}" type="presOf" srcId="{603A20AD-B607-3D45-9A93-7704A0C7FC83}" destId="{EFA17412-4AC0-D243-A898-3BA95A74F0AC}" srcOrd="0" destOrd="0" presId="urn:microsoft.com/office/officeart/2005/8/layout/vList3"/>
    <dgm:cxn modelId="{55F12FD1-3DE9-7A4B-A428-E493D94FBF61}" srcId="{603A20AD-B607-3D45-9A93-7704A0C7FC83}" destId="{D7125731-F262-5B4D-9C55-DBD7561C41BC}" srcOrd="1" destOrd="0" parTransId="{BC991BCD-CB3F-E547-8521-946B9C8A36E7}" sibTransId="{85C10AAB-3C24-514B-A2BB-C6EA6466B6EA}"/>
    <dgm:cxn modelId="{A631745A-0BBB-1242-ADF3-5CF1139CFF04}" type="presOf" srcId="{18F190BB-3AB0-5943-905C-D32B6483B3C9}" destId="{8FD6EC8C-E3F1-1849-BC16-E6A0E9290FAA}" srcOrd="0" destOrd="0" presId="urn:microsoft.com/office/officeart/2005/8/layout/vList3"/>
    <dgm:cxn modelId="{398C1AD6-A29D-EE42-BC94-DE4262149D4F}" type="presOf" srcId="{D7125731-F262-5B4D-9C55-DBD7561C41BC}" destId="{69C2893F-A39A-F44C-A6B3-651C0290CF17}" srcOrd="0" destOrd="0" presId="urn:microsoft.com/office/officeart/2005/8/layout/vList3"/>
    <dgm:cxn modelId="{4B9DF5C5-F7B5-264D-9659-C79C409B836E}" type="presParOf" srcId="{EFA17412-4AC0-D243-A898-3BA95A74F0AC}" destId="{9235E88F-2D51-E34C-B4F3-A70E6292C434}" srcOrd="0" destOrd="0" presId="urn:microsoft.com/office/officeart/2005/8/layout/vList3"/>
    <dgm:cxn modelId="{E8F91011-8887-8740-B3A5-E1D3DA4A24DD}" type="presParOf" srcId="{9235E88F-2D51-E34C-B4F3-A70E6292C434}" destId="{AC2D02E3-6A6F-0A40-B38D-5A21CA33F2A7}" srcOrd="0" destOrd="0" presId="urn:microsoft.com/office/officeart/2005/8/layout/vList3"/>
    <dgm:cxn modelId="{16FB9FA5-6FAD-3C4D-9DE7-770E70CD0EF4}" type="presParOf" srcId="{9235E88F-2D51-E34C-B4F3-A70E6292C434}" destId="{707A683E-05E3-F048-9EC1-A040CF13E351}" srcOrd="1" destOrd="0" presId="urn:microsoft.com/office/officeart/2005/8/layout/vList3"/>
    <dgm:cxn modelId="{1B826EB3-EB34-DC40-AEBE-E04CBA1143A9}" type="presParOf" srcId="{EFA17412-4AC0-D243-A898-3BA95A74F0AC}" destId="{8A132345-2331-0643-8451-CD36EAC2C6EA}" srcOrd="1" destOrd="0" presId="urn:microsoft.com/office/officeart/2005/8/layout/vList3"/>
    <dgm:cxn modelId="{4DBF54F7-3FE7-4546-9246-FA723B153A58}" type="presParOf" srcId="{EFA17412-4AC0-D243-A898-3BA95A74F0AC}" destId="{E93FB713-727A-2948-8251-9BD063BAEC4F}" srcOrd="2" destOrd="0" presId="urn:microsoft.com/office/officeart/2005/8/layout/vList3"/>
    <dgm:cxn modelId="{0CEBB5C0-8286-6A44-B44A-4447B8FF4531}" type="presParOf" srcId="{E93FB713-727A-2948-8251-9BD063BAEC4F}" destId="{E0AFC2F1-AB93-C440-9838-EEA62069ED8B}" srcOrd="0" destOrd="0" presId="urn:microsoft.com/office/officeart/2005/8/layout/vList3"/>
    <dgm:cxn modelId="{9D214C2C-BFCC-2847-95B1-560E6FFFEF77}" type="presParOf" srcId="{E93FB713-727A-2948-8251-9BD063BAEC4F}" destId="{69C2893F-A39A-F44C-A6B3-651C0290CF17}" srcOrd="1" destOrd="0" presId="urn:microsoft.com/office/officeart/2005/8/layout/vList3"/>
    <dgm:cxn modelId="{627F3802-D778-B945-AA72-59439F896E5F}" type="presParOf" srcId="{EFA17412-4AC0-D243-A898-3BA95A74F0AC}" destId="{29D07C4E-EC85-DD46-B342-6F622A07CB23}" srcOrd="3" destOrd="0" presId="urn:microsoft.com/office/officeart/2005/8/layout/vList3"/>
    <dgm:cxn modelId="{80F286F3-2EBF-8D4D-8E67-A16A90E0DB3B}" type="presParOf" srcId="{EFA17412-4AC0-D243-A898-3BA95A74F0AC}" destId="{E7B6740D-4365-F345-A460-E6BC497B1F4D}" srcOrd="4" destOrd="0" presId="urn:microsoft.com/office/officeart/2005/8/layout/vList3"/>
    <dgm:cxn modelId="{2536ACEA-62B2-544C-ABE4-24733AC694F1}" type="presParOf" srcId="{E7B6740D-4365-F345-A460-E6BC497B1F4D}" destId="{95317DD4-6769-3643-B3D6-1538D004D678}" srcOrd="0" destOrd="0" presId="urn:microsoft.com/office/officeart/2005/8/layout/vList3"/>
    <dgm:cxn modelId="{29009EED-1752-9347-AACD-FA8BD02A6796}" type="presParOf" srcId="{E7B6740D-4365-F345-A460-E6BC497B1F4D}" destId="{8FD6EC8C-E3F1-1849-BC16-E6A0E9290FA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8EBEDF-A6C0-A74A-A094-FA6ECF47B3EB}" type="doc">
      <dgm:prSet loTypeId="urn:microsoft.com/office/officeart/2005/8/layout/pList1" loCatId="" qsTypeId="urn:microsoft.com/office/officeart/2005/8/quickstyle/simple1" qsCatId="simple" csTypeId="urn:microsoft.com/office/officeart/2005/8/colors/accent1_2" csCatId="accent1" phldr="1"/>
      <dgm:spPr/>
      <dgm:t>
        <a:bodyPr/>
        <a:lstStyle/>
        <a:p>
          <a:endParaRPr lang="zh-CN" altLang="en-US"/>
        </a:p>
      </dgm:t>
    </dgm:pt>
    <dgm:pt modelId="{EA2AC8F0-2A5A-B54C-A69B-374DE40D39FD}">
      <dgm:prSet phldrT="[文本]" phldr="0" custT="0"/>
      <dgm:spPr/>
      <dgm:t>
        <a:bodyPr vert="horz" wrap="square"/>
        <a:p>
          <a:pPr>
            <a:lnSpc>
              <a:spcPct val="100000"/>
            </a:lnSpc>
            <a:spcBef>
              <a:spcPct val="0"/>
            </a:spcBef>
            <a:spcAft>
              <a:spcPct val="35000"/>
            </a:spcAft>
          </a:pPr>
          <a:r>
            <a:rPr lang="zh-CN" altLang="en-US" dirty="0">
              <a:solidFill>
                <a:srgbClr val="D34726"/>
              </a:solidFill>
              <a:latin typeface="微软雅黑" panose="020B0503020204020204" pitchFamily="34" charset="-122"/>
              <a:ea typeface="微软雅黑" panose="020B0503020204020204" pitchFamily="34" charset="-122"/>
            </a:rPr>
            <a:t>职位权力：</a:t>
          </a:r>
          <a:r>
            <a:rPr lang="zh-CN" altLang="en-US" dirty="0"/>
            <a:t>与领导者的职位相关的，其在组织中的职位赋予了他们奖赏、惩罚和指挥下属的权力。</a:t>
          </a:r>
          <a:r>
            <a:rPr/>
            <a:t/>
          </a:r>
          <a:endParaRPr/>
        </a:p>
      </dgm:t>
    </dgm:pt>
    <dgm:pt modelId="{C89E0D1A-2D04-9441-AD2D-463263C99C81}" cxnId="{8459C38F-2BC9-4EC2-9821-03E711368797}" type="parTrans">
      <dgm:prSet/>
      <dgm:spPr/>
      <dgm:t>
        <a:bodyPr/>
        <a:lstStyle/>
        <a:p>
          <a:endParaRPr lang="zh-CN" altLang="en-US"/>
        </a:p>
      </dgm:t>
    </dgm:pt>
    <dgm:pt modelId="{60008497-AAE5-9D45-8A58-326BC90F365C}" cxnId="{8459C38F-2BC9-4EC2-9821-03E711368797}" type="sibTrans">
      <dgm:prSet/>
      <dgm:spPr/>
      <dgm:t>
        <a:bodyPr/>
        <a:lstStyle/>
        <a:p>
          <a:endParaRPr lang="zh-CN" altLang="en-US"/>
        </a:p>
      </dgm:t>
    </dgm:pt>
    <dgm:pt modelId="{1E90E588-266B-A940-88C1-7E6139C45203}">
      <dgm:prSet phldrT="[文本]" phldr="0" custT="0"/>
      <dgm:spPr/>
      <dgm:t>
        <a:bodyPr vert="horz" wrap="square"/>
        <a:p>
          <a:pPr>
            <a:lnSpc>
              <a:spcPct val="100000"/>
            </a:lnSpc>
            <a:spcBef>
              <a:spcPct val="0"/>
            </a:spcBef>
            <a:spcAft>
              <a:spcPct val="35000"/>
            </a:spcAft>
          </a:pPr>
          <a:r>
            <a:rPr lang="zh-CN" altLang="en-US" dirty="0">
              <a:solidFill>
                <a:srgbClr val="D34726"/>
              </a:solidFill>
              <a:latin typeface="微软雅黑" panose="020B0503020204020204" pitchFamily="34" charset="-122"/>
              <a:ea typeface="微软雅黑" panose="020B0503020204020204" pitchFamily="34" charset="-122"/>
            </a:rPr>
            <a:t>个人权力：</a:t>
          </a:r>
          <a:r>
            <a:rPr lang="zh-CN" altLang="en-US" dirty="0">
              <a:latin typeface="+mn-lt"/>
              <a:ea typeface="+mn-ea"/>
            </a:rPr>
            <a:t>与职位无关，而与领导者个人的魅力或专业知识有关。</a:t>
          </a:r>
          <a:r>
            <a:rPr lang="zh-CN" altLang="en-US" dirty="0"/>
            <a:t/>
          </a:r>
          <a:endParaRPr lang="zh-CN" altLang="en-US" dirty="0"/>
        </a:p>
      </dgm:t>
    </dgm:pt>
    <dgm:pt modelId="{D09FA208-33B1-E342-B652-09510E70436F}" cxnId="{155977EB-7D45-49A1-B599-BF125442D318}" type="parTrans">
      <dgm:prSet/>
      <dgm:spPr/>
      <dgm:t>
        <a:bodyPr/>
        <a:lstStyle/>
        <a:p>
          <a:endParaRPr lang="zh-CN" altLang="en-US"/>
        </a:p>
      </dgm:t>
    </dgm:pt>
    <dgm:pt modelId="{4F4DF2BB-DA3A-ED43-89BE-B83CEA740A63}" cxnId="{155977EB-7D45-49A1-B599-BF125442D318}" type="sibTrans">
      <dgm:prSet/>
      <dgm:spPr/>
      <dgm:t>
        <a:bodyPr/>
        <a:lstStyle/>
        <a:p>
          <a:endParaRPr lang="zh-CN" altLang="en-US"/>
        </a:p>
      </dgm:t>
    </dgm:pt>
    <dgm:pt modelId="{4E82D371-9D37-5B40-9071-A2BF4CEF3259}" type="pres">
      <dgm:prSet presAssocID="{1C8EBEDF-A6C0-A74A-A094-FA6ECF47B3EB}" presName="Name0" presStyleCnt="0">
        <dgm:presLayoutVars>
          <dgm:dir/>
          <dgm:resizeHandles val="exact"/>
        </dgm:presLayoutVars>
      </dgm:prSet>
      <dgm:spPr/>
      <dgm:t>
        <a:bodyPr/>
        <a:lstStyle/>
        <a:p>
          <a:endParaRPr lang="zh-CN" altLang="en-US"/>
        </a:p>
      </dgm:t>
    </dgm:pt>
    <dgm:pt modelId="{B1063729-2CE0-6C46-ABFC-78EC3EBB153E}" type="pres">
      <dgm:prSet presAssocID="{EA2AC8F0-2A5A-B54C-A69B-374DE40D39FD}" presName="compNode" presStyleCnt="0"/>
      <dgm:spPr/>
    </dgm:pt>
    <dgm:pt modelId="{5D8C6702-A602-F64C-AC0E-D9F2D9D8F0D9}" type="pres">
      <dgm:prSet presAssocID="{EA2AC8F0-2A5A-B54C-A69B-374DE40D39FD}" presName="pict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439C7897-02AB-BD49-A786-239C99CB52EF}" type="pres">
      <dgm:prSet presAssocID="{EA2AC8F0-2A5A-B54C-A69B-374DE40D39FD}" presName="textRect" presStyleLbl="revTx" presStyleIdx="0" presStyleCnt="2">
        <dgm:presLayoutVars>
          <dgm:bulletEnabled val="1"/>
        </dgm:presLayoutVars>
      </dgm:prSet>
      <dgm:spPr/>
      <dgm:t>
        <a:bodyPr/>
        <a:lstStyle/>
        <a:p>
          <a:endParaRPr lang="zh-CN" altLang="en-US"/>
        </a:p>
      </dgm:t>
    </dgm:pt>
    <dgm:pt modelId="{7FD2AF41-F3CA-1A4C-842F-E8489569AFA0}" type="pres">
      <dgm:prSet presAssocID="{60008497-AAE5-9D45-8A58-326BC90F365C}" presName="sibTrans" presStyleCnt="0"/>
      <dgm:spPr/>
      <dgm:t>
        <a:bodyPr/>
        <a:lstStyle/>
        <a:p>
          <a:endParaRPr lang="zh-CN" altLang="en-US"/>
        </a:p>
      </dgm:t>
    </dgm:pt>
    <dgm:pt modelId="{B0FA7F58-1460-3B4E-A286-4F0E19EFFC63}" type="pres">
      <dgm:prSet presAssocID="{1E90E588-266B-A940-88C1-7E6139C45203}" presName="compNode" presStyleCnt="0"/>
      <dgm:spPr/>
    </dgm:pt>
    <dgm:pt modelId="{CE924B31-99E5-914D-866A-560D7BA2A8A8}" type="pres">
      <dgm:prSet presAssocID="{1E90E588-266B-A940-88C1-7E6139C45203}" presName="pictRect" presStyleLbl="nod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t="-12000" b="-12000"/>
          </a:stretch>
        </a:blipFill>
      </dgm:spPr>
    </dgm:pt>
    <dgm:pt modelId="{5CA68DA0-476A-2A41-8955-856FD7C9BBED}" type="pres">
      <dgm:prSet presAssocID="{1E90E588-266B-A940-88C1-7E6139C45203}" presName="textRect" presStyleLbl="revTx" presStyleIdx="1" presStyleCnt="2">
        <dgm:presLayoutVars>
          <dgm:bulletEnabled val="1"/>
        </dgm:presLayoutVars>
      </dgm:prSet>
      <dgm:spPr/>
      <dgm:t>
        <a:bodyPr/>
        <a:lstStyle/>
        <a:p>
          <a:endParaRPr lang="zh-CN" altLang="en-US"/>
        </a:p>
      </dgm:t>
    </dgm:pt>
  </dgm:ptLst>
  <dgm:cxnLst>
    <dgm:cxn modelId="{8459C38F-2BC9-4EC2-9821-03E711368797}" srcId="{1C8EBEDF-A6C0-A74A-A094-FA6ECF47B3EB}" destId="{EA2AC8F0-2A5A-B54C-A69B-374DE40D39FD}" srcOrd="0" destOrd="0" parTransId="{C89E0D1A-2D04-9441-AD2D-463263C99C81}" sibTransId="{60008497-AAE5-9D45-8A58-326BC90F365C}"/>
    <dgm:cxn modelId="{155977EB-7D45-49A1-B599-BF125442D318}" srcId="{1C8EBEDF-A6C0-A74A-A094-FA6ECF47B3EB}" destId="{1E90E588-266B-A940-88C1-7E6139C45203}" srcOrd="1" destOrd="0" parTransId="{D09FA208-33B1-E342-B652-09510E70436F}" sibTransId="{4F4DF2BB-DA3A-ED43-89BE-B83CEA740A63}"/>
    <dgm:cxn modelId="{773A61D9-DF30-4742-B101-A5D734967B5A}" type="presOf" srcId="{1C8EBEDF-A6C0-A74A-A094-FA6ECF47B3EB}" destId="{4E82D371-9D37-5B40-9071-A2BF4CEF3259}" srcOrd="0" destOrd="0" presId="urn:microsoft.com/office/officeart/2005/8/layout/pList1"/>
    <dgm:cxn modelId="{F463A781-60BC-4D3F-8C3E-3BDFDD7FD3DA}" type="presParOf" srcId="{4E82D371-9D37-5B40-9071-A2BF4CEF3259}" destId="{B1063729-2CE0-6C46-ABFC-78EC3EBB153E}" srcOrd="0" destOrd="0" presId="urn:microsoft.com/office/officeart/2005/8/layout/pList1"/>
    <dgm:cxn modelId="{6417D0BC-6F54-415D-999F-B4F3B2F164F8}" type="presOf" srcId="{EA2AC8F0-2A5A-B54C-A69B-374DE40D39FD}" destId="{B1063729-2CE0-6C46-ABFC-78EC3EBB153E}" srcOrd="0" destOrd="0" presId="urn:microsoft.com/office/officeart/2005/8/layout/pList1"/>
    <dgm:cxn modelId="{810E27FC-FAD9-4645-8FE1-E9BCDB478329}" type="presParOf" srcId="{B1063729-2CE0-6C46-ABFC-78EC3EBB153E}" destId="{5D8C6702-A602-F64C-AC0E-D9F2D9D8F0D9}" srcOrd="0" destOrd="0" presId="urn:microsoft.com/office/officeart/2005/8/layout/pList1"/>
    <dgm:cxn modelId="{7B4604FA-185B-45F0-A9E2-0FDC92F3595E}" type="presParOf" srcId="{B1063729-2CE0-6C46-ABFC-78EC3EBB153E}" destId="{439C7897-02AB-BD49-A786-239C99CB52EF}" srcOrd="1" destOrd="0" presId="urn:microsoft.com/office/officeart/2005/8/layout/pList1"/>
    <dgm:cxn modelId="{E646D2C3-FD57-432B-9C16-4EF2AD101FDF}" type="presOf" srcId="{EA2AC8F0-2A5A-B54C-A69B-374DE40D39FD}" destId="{439C7897-02AB-BD49-A786-239C99CB52EF}" srcOrd="0" destOrd="0" presId="urn:microsoft.com/office/officeart/2005/8/layout/pList1"/>
    <dgm:cxn modelId="{9A2CA53F-6F48-4FFF-9932-218BEA86E401}" type="presParOf" srcId="{4E82D371-9D37-5B40-9071-A2BF4CEF3259}" destId="{7FD2AF41-F3CA-1A4C-842F-E8489569AFA0}" srcOrd="1" destOrd="0" presId="urn:microsoft.com/office/officeart/2005/8/layout/pList1"/>
    <dgm:cxn modelId="{E69A7960-00D5-4B2A-8D49-29B190B7FF43}" type="presOf" srcId="{60008497-AAE5-9D45-8A58-326BC90F365C}" destId="{7FD2AF41-F3CA-1A4C-842F-E8489569AFA0}" srcOrd="0" destOrd="0" presId="urn:microsoft.com/office/officeart/2005/8/layout/pList1"/>
    <dgm:cxn modelId="{73F729C6-0FB5-4DE2-837B-8C1004B7E266}" type="presParOf" srcId="{4E82D371-9D37-5B40-9071-A2BF4CEF3259}" destId="{B0FA7F58-1460-3B4E-A286-4F0E19EFFC63}" srcOrd="2" destOrd="0" presId="urn:microsoft.com/office/officeart/2005/8/layout/pList1"/>
    <dgm:cxn modelId="{CBBEB2EB-9162-4292-A98E-0C44667218CF}" type="presOf" srcId="{1E90E588-266B-A940-88C1-7E6139C45203}" destId="{B0FA7F58-1460-3B4E-A286-4F0E19EFFC63}" srcOrd="0" destOrd="0" presId="urn:microsoft.com/office/officeart/2005/8/layout/pList1"/>
    <dgm:cxn modelId="{47E7E667-7B64-4312-B05E-5B5DFDFA34BB}" type="presParOf" srcId="{B0FA7F58-1460-3B4E-A286-4F0E19EFFC63}" destId="{CE924B31-99E5-914D-866A-560D7BA2A8A8}" srcOrd="0" destOrd="2" presId="urn:microsoft.com/office/officeart/2005/8/layout/pList1"/>
    <dgm:cxn modelId="{28762D77-14F5-44D6-9D5A-62EC8BA1605E}" type="presParOf" srcId="{B0FA7F58-1460-3B4E-A286-4F0E19EFFC63}" destId="{5CA68DA0-476A-2A41-8955-856FD7C9BBED}" srcOrd="1" destOrd="2" presId="urn:microsoft.com/office/officeart/2005/8/layout/pList1"/>
    <dgm:cxn modelId="{7A6E959F-C065-4187-B991-5DCEDCE11A85}" type="presOf" srcId="{1E90E588-266B-A940-88C1-7E6139C45203}" destId="{5CA68DA0-476A-2A41-8955-856FD7C9BBED}" srcOrd="0" destOrd="0" presId="urn:microsoft.com/office/officeart/2005/8/layout/p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DA86B8-AF1F-1D40-A82B-BB5B35F16A7D}"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zh-CN" altLang="en-US"/>
        </a:p>
      </dgm:t>
    </dgm:pt>
    <dgm:pt modelId="{C6695C98-C963-DA42-ABA9-E281E8CEA98E}">
      <dgm:prSet phldrT="[文本]"/>
      <dgm:spPr>
        <a:solidFill>
          <a:srgbClr val="DE7337"/>
        </a:solidFill>
      </dgm:spPr>
      <dgm:t>
        <a:bodyPr/>
        <a:lstStyle/>
        <a:p>
          <a:r>
            <a:rPr lang="zh-CN" altLang="en-US" dirty="0"/>
            <a:t>职位权力</a:t>
          </a:r>
        </a:p>
      </dgm:t>
    </dgm:pt>
    <dgm:pt modelId="{572D1DC9-C134-6443-9E31-5B4416326519}" cxnId="{34DC075B-1408-4D7D-AF61-51F859EDAD01}" type="parTrans">
      <dgm:prSet/>
      <dgm:spPr/>
      <dgm:t>
        <a:bodyPr/>
        <a:lstStyle/>
        <a:p>
          <a:endParaRPr lang="zh-CN" altLang="en-US"/>
        </a:p>
      </dgm:t>
    </dgm:pt>
    <dgm:pt modelId="{9B527944-66D3-D648-9E0C-6028393BF3F9}" cxnId="{34DC075B-1408-4D7D-AF61-51F859EDAD01}" type="sibTrans">
      <dgm:prSet/>
      <dgm:spPr/>
      <dgm:t>
        <a:bodyPr/>
        <a:lstStyle/>
        <a:p>
          <a:endParaRPr lang="zh-CN" altLang="en-US"/>
        </a:p>
      </dgm:t>
    </dgm:pt>
    <dgm:pt modelId="{AB95F3F3-CF50-5443-BF31-70D114DA6E9E}">
      <dgm:prSet phldrT="[文本]" custT="1"/>
      <dgm:spPr>
        <a:solidFill>
          <a:srgbClr val="FFC000">
            <a:alpha val="90000"/>
          </a:srgbClr>
        </a:solidFill>
      </dgm:spPr>
      <dgm:t>
        <a:bodyPr/>
        <a:lstStyle/>
        <a:p>
          <a:r>
            <a:rPr lang="zh-CN" altLang="en-US" sz="2000" dirty="0"/>
            <a:t>奖赏权力</a:t>
          </a:r>
        </a:p>
      </dgm:t>
    </dgm:pt>
    <dgm:pt modelId="{2EED9DDB-B9A7-154A-AB81-F1A620A93EC0}" cxnId="{421222F7-4FEC-4FD0-B36A-2EF68854B485}" type="parTrans">
      <dgm:prSet/>
      <dgm:spPr/>
      <dgm:t>
        <a:bodyPr/>
        <a:lstStyle/>
        <a:p>
          <a:endParaRPr lang="zh-CN" altLang="en-US"/>
        </a:p>
      </dgm:t>
    </dgm:pt>
    <dgm:pt modelId="{AD4EE922-47BB-C449-8C80-9B7C643A9C77}" cxnId="{421222F7-4FEC-4FD0-B36A-2EF68854B485}" type="sibTrans">
      <dgm:prSet/>
      <dgm:spPr/>
      <dgm:t>
        <a:bodyPr/>
        <a:lstStyle/>
        <a:p>
          <a:endParaRPr lang="zh-CN" altLang="en-US"/>
        </a:p>
      </dgm:t>
    </dgm:pt>
    <dgm:pt modelId="{93467E76-A2E8-9342-B700-5B28ECFC52E2}">
      <dgm:prSet phldrT="[文本]" custT="1"/>
      <dgm:spPr>
        <a:solidFill>
          <a:srgbClr val="FFC000">
            <a:alpha val="90000"/>
          </a:srgbClr>
        </a:solidFill>
      </dgm:spPr>
      <dgm:t>
        <a:bodyPr/>
        <a:lstStyle/>
        <a:p>
          <a:r>
            <a:rPr lang="zh-CN" altLang="en-US" sz="2000" dirty="0"/>
            <a:t>强制权力</a:t>
          </a:r>
        </a:p>
      </dgm:t>
    </dgm:pt>
    <dgm:pt modelId="{CEB7FF95-BC08-274E-8801-F25B2D36E412}" cxnId="{4580355F-440A-410C-8771-5D88864A3EC3}" type="parTrans">
      <dgm:prSet/>
      <dgm:spPr/>
      <dgm:t>
        <a:bodyPr/>
        <a:lstStyle/>
        <a:p>
          <a:endParaRPr lang="zh-CN" altLang="en-US"/>
        </a:p>
      </dgm:t>
    </dgm:pt>
    <dgm:pt modelId="{CF447C27-913E-4140-BB4D-3C729093CD7A}" cxnId="{4580355F-440A-410C-8771-5D88864A3EC3}" type="sibTrans">
      <dgm:prSet/>
      <dgm:spPr/>
      <dgm:t>
        <a:bodyPr/>
        <a:lstStyle/>
        <a:p>
          <a:endParaRPr lang="zh-CN" altLang="en-US"/>
        </a:p>
      </dgm:t>
    </dgm:pt>
    <dgm:pt modelId="{D55A232D-6F4A-4147-AD95-6F84AB2D7F27}">
      <dgm:prSet phldr="0" custT="1"/>
      <dgm:spPr>
        <a:solidFill>
          <a:srgbClr val="FFC000">
            <a:alpha val="90000"/>
          </a:srgbClr>
        </a:solidFill>
      </dgm:spPr>
      <dgm:t>
        <a:bodyPr vert="horz" wrap="square"/>
        <a:p>
          <a:pPr>
            <a:lnSpc>
              <a:spcPct val="100000"/>
            </a:lnSpc>
            <a:spcBef>
              <a:spcPct val="0"/>
            </a:spcBef>
            <a:spcAft>
              <a:spcPct val="35000"/>
            </a:spcAft>
          </a:pPr>
          <a:r>
            <a:rPr lang="zh-CN" altLang="en-US" sz="2400" b="1" dirty="0"/>
            <a:t>法定权力</a:t>
          </a:r>
          <a:r>
            <a:rPr lang="zh-CN" altLang="en-US" sz="2400" b="1" dirty="0"/>
            <a:t/>
          </a:r>
          <a:endParaRPr lang="zh-CN" altLang="en-US" sz="2400" b="1" dirty="0"/>
        </a:p>
      </dgm:t>
    </dgm:pt>
    <dgm:pt modelId="{72F44E40-504C-A647-8238-A673EE1CD244}" cxnId="{56EA68DF-21BE-4C06-A405-409D6D11DB2B}" type="parTrans">
      <dgm:prSet/>
      <dgm:spPr/>
      <dgm:t>
        <a:bodyPr/>
        <a:lstStyle/>
        <a:p>
          <a:endParaRPr lang="zh-CN" altLang="en-US"/>
        </a:p>
      </dgm:t>
    </dgm:pt>
    <dgm:pt modelId="{85A93CAF-E66A-4343-8799-74B19FDCC52A}" cxnId="{56EA68DF-21BE-4C06-A405-409D6D11DB2B}" type="sibTrans">
      <dgm:prSet/>
      <dgm:spPr/>
      <dgm:t>
        <a:bodyPr/>
        <a:lstStyle/>
        <a:p>
          <a:endParaRPr lang="zh-CN" altLang="en-US"/>
        </a:p>
      </dgm:t>
    </dgm:pt>
    <dgm:pt modelId="{B2162BE4-5D46-2944-9494-21AC1A33926A}">
      <dgm:prSet phldrT="[文本]" custT="1"/>
      <dgm:spPr>
        <a:solidFill>
          <a:srgbClr val="DE7337"/>
        </a:solidFill>
      </dgm:spPr>
      <dgm:t>
        <a:bodyPr/>
        <a:lstStyle/>
        <a:p>
          <a:r>
            <a:rPr lang="zh-CN" altLang="en-US" sz="2400" dirty="0"/>
            <a:t>个人权力</a:t>
          </a:r>
        </a:p>
      </dgm:t>
    </dgm:pt>
    <dgm:pt modelId="{82037C2F-C564-804C-893F-68AD28E0B03F}" cxnId="{8AB9414F-57B0-4E91-8DE4-9F956B322988}" type="parTrans">
      <dgm:prSet/>
      <dgm:spPr/>
      <dgm:t>
        <a:bodyPr/>
        <a:lstStyle/>
        <a:p>
          <a:endParaRPr lang="zh-CN" altLang="en-US"/>
        </a:p>
      </dgm:t>
    </dgm:pt>
    <dgm:pt modelId="{FEB04690-0988-8E44-9B85-D090D7A9FAA3}" cxnId="{8AB9414F-57B0-4E91-8DE4-9F956B322988}" type="sibTrans">
      <dgm:prSet/>
      <dgm:spPr/>
      <dgm:t>
        <a:bodyPr/>
        <a:lstStyle/>
        <a:p>
          <a:endParaRPr lang="zh-CN" altLang="en-US"/>
        </a:p>
      </dgm:t>
    </dgm:pt>
    <dgm:pt modelId="{1069BBEF-55C5-A444-A61E-2CA243163AA0}">
      <dgm:prSet phldrT="[文本]" custT="1"/>
      <dgm:spPr>
        <a:solidFill>
          <a:srgbClr val="FFC000">
            <a:alpha val="90000"/>
          </a:srgbClr>
        </a:solidFill>
      </dgm:spPr>
      <dgm:t>
        <a:bodyPr/>
        <a:lstStyle/>
        <a:p>
          <a:r>
            <a:rPr lang="zh-CN" altLang="en-US" sz="2000" dirty="0"/>
            <a:t>参照权力</a:t>
          </a:r>
        </a:p>
      </dgm:t>
    </dgm:pt>
    <dgm:pt modelId="{F2E3612D-A769-F144-8C3D-86A40B0751EE}" cxnId="{D40E4759-8226-4A67-B0A9-CDA25BCF3373}" type="parTrans">
      <dgm:prSet/>
      <dgm:spPr/>
      <dgm:t>
        <a:bodyPr/>
        <a:lstStyle/>
        <a:p>
          <a:endParaRPr lang="zh-CN" altLang="en-US"/>
        </a:p>
      </dgm:t>
    </dgm:pt>
    <dgm:pt modelId="{7214BE21-FCF8-D248-B977-A5B5ED0A7AE1}" cxnId="{D40E4759-8226-4A67-B0A9-CDA25BCF3373}" type="sibTrans">
      <dgm:prSet/>
      <dgm:spPr/>
      <dgm:t>
        <a:bodyPr/>
        <a:lstStyle/>
        <a:p>
          <a:endParaRPr lang="zh-CN" altLang="en-US"/>
        </a:p>
      </dgm:t>
    </dgm:pt>
    <dgm:pt modelId="{CA6CACFA-87C5-3940-9980-CE667C2B9F43}">
      <dgm:prSet phldrT="[文本]" custT="1"/>
      <dgm:spPr>
        <a:solidFill>
          <a:srgbClr val="FFC000">
            <a:alpha val="90000"/>
          </a:srgbClr>
        </a:solidFill>
      </dgm:spPr>
      <dgm:t>
        <a:bodyPr/>
        <a:lstStyle/>
        <a:p>
          <a:r>
            <a:rPr lang="zh-CN" altLang="en-US" sz="2000" dirty="0"/>
            <a:t>专家权力</a:t>
          </a:r>
          <a:endParaRPr lang="zh-CN" altLang="en-US" sz="2300" dirty="0"/>
        </a:p>
      </dgm:t>
    </dgm:pt>
    <dgm:pt modelId="{9B7FEC9E-E406-7A41-AE10-D69813D25BC1}" cxnId="{07E2E2C4-4ED9-4EEA-8E5A-8A6F61EDD6F7}" type="parTrans">
      <dgm:prSet/>
      <dgm:spPr/>
      <dgm:t>
        <a:bodyPr/>
        <a:lstStyle/>
        <a:p>
          <a:endParaRPr lang="zh-CN" altLang="en-US"/>
        </a:p>
      </dgm:t>
    </dgm:pt>
    <dgm:pt modelId="{4D124824-8B04-5E49-8E94-0383587E5F50}" cxnId="{07E2E2C4-4ED9-4EEA-8E5A-8A6F61EDD6F7}" type="sibTrans">
      <dgm:prSet/>
      <dgm:spPr/>
      <dgm:t>
        <a:bodyPr/>
        <a:lstStyle/>
        <a:p>
          <a:endParaRPr lang="zh-CN" altLang="en-US"/>
        </a:p>
      </dgm:t>
    </dgm:pt>
    <dgm:pt modelId="{BFDFA43F-21C3-1D4E-A572-3B5AEEC0808A}" type="pres">
      <dgm:prSet presAssocID="{71DA86B8-AF1F-1D40-A82B-BB5B35F16A7D}" presName="diagram" presStyleCnt="0">
        <dgm:presLayoutVars>
          <dgm:chPref val="1"/>
          <dgm:dir/>
          <dgm:animOne val="branch"/>
          <dgm:animLvl val="lvl"/>
          <dgm:resizeHandles/>
        </dgm:presLayoutVars>
      </dgm:prSet>
      <dgm:spPr/>
      <dgm:t>
        <a:bodyPr/>
        <a:lstStyle/>
        <a:p>
          <a:endParaRPr lang="zh-CN" altLang="en-US"/>
        </a:p>
      </dgm:t>
    </dgm:pt>
    <dgm:pt modelId="{4E44F910-5080-604E-BF3A-2D74BD951BDD}" type="pres">
      <dgm:prSet presAssocID="{C6695C98-C963-DA42-ABA9-E281E8CEA98E}" presName="root" presStyleCnt="0"/>
      <dgm:spPr/>
    </dgm:pt>
    <dgm:pt modelId="{E71F0E7D-E717-4640-BCCA-558439DB9ECA}" type="pres">
      <dgm:prSet presAssocID="{C6695C98-C963-DA42-ABA9-E281E8CEA98E}" presName="rootComposite" presStyleCnt="0"/>
      <dgm:spPr/>
    </dgm:pt>
    <dgm:pt modelId="{15F7EBF9-FE3F-AF45-B08D-9F354A6A89D1}" type="pres">
      <dgm:prSet presAssocID="{C6695C98-C963-DA42-ABA9-E281E8CEA98E}" presName="rootText" presStyleLbl="node1" presStyleIdx="0" presStyleCnt="2"/>
      <dgm:spPr/>
      <dgm:t>
        <a:bodyPr/>
        <a:lstStyle/>
        <a:p>
          <a:endParaRPr lang="zh-CN" altLang="en-US"/>
        </a:p>
      </dgm:t>
    </dgm:pt>
    <dgm:pt modelId="{5360799D-A28D-BC49-AF39-D43F576BC2FC}" type="pres">
      <dgm:prSet presAssocID="{C6695C98-C963-DA42-ABA9-E281E8CEA98E}" presName="rootConnector" presStyleCnt="0"/>
      <dgm:spPr/>
      <dgm:t>
        <a:bodyPr/>
        <a:lstStyle/>
        <a:p>
          <a:endParaRPr lang="zh-CN" altLang="en-US"/>
        </a:p>
      </dgm:t>
    </dgm:pt>
    <dgm:pt modelId="{67BF8FA5-4322-8949-ACF5-B2C2D876FA09}" type="pres">
      <dgm:prSet presAssocID="{C6695C98-C963-DA42-ABA9-E281E8CEA98E}" presName="childShape" presStyleCnt="0"/>
      <dgm:spPr/>
    </dgm:pt>
    <dgm:pt modelId="{E8A842EC-38A1-2C43-853E-C6A16F3EB043}" type="pres">
      <dgm:prSet presAssocID="{2EED9DDB-B9A7-154A-AB81-F1A620A93EC0}" presName="Name13" presStyleLbl="parChTrans1D2" presStyleIdx="0" presStyleCnt="5"/>
      <dgm:spPr/>
      <dgm:t>
        <a:bodyPr/>
        <a:lstStyle/>
        <a:p>
          <a:endParaRPr lang="zh-CN" altLang="en-US"/>
        </a:p>
      </dgm:t>
    </dgm:pt>
    <dgm:pt modelId="{DB1B288C-B82D-0445-9516-3B7182AB0172}" type="pres">
      <dgm:prSet presAssocID="{AB95F3F3-CF50-5443-BF31-70D114DA6E9E}" presName="childText" presStyleLbl="bgAcc1" presStyleIdx="0" presStyleCnt="5">
        <dgm:presLayoutVars>
          <dgm:bulletEnabled val="1"/>
        </dgm:presLayoutVars>
      </dgm:prSet>
      <dgm:spPr/>
      <dgm:t>
        <a:bodyPr/>
        <a:lstStyle/>
        <a:p>
          <a:endParaRPr lang="zh-CN" altLang="en-US"/>
        </a:p>
      </dgm:t>
    </dgm:pt>
    <dgm:pt modelId="{5E4B9F7A-FF32-0C4D-8D59-379E76ABA28C}" type="pres">
      <dgm:prSet presAssocID="{CEB7FF95-BC08-274E-8801-F25B2D36E412}" presName="Name13" presStyleLbl="parChTrans1D2" presStyleIdx="1" presStyleCnt="5"/>
      <dgm:spPr/>
      <dgm:t>
        <a:bodyPr/>
        <a:lstStyle/>
        <a:p>
          <a:endParaRPr lang="zh-CN" altLang="en-US"/>
        </a:p>
      </dgm:t>
    </dgm:pt>
    <dgm:pt modelId="{08E43B87-BD41-6A4C-B9F9-FADA751D39E9}" type="pres">
      <dgm:prSet presAssocID="{93467E76-A2E8-9342-B700-5B28ECFC52E2}" presName="childText" presStyleLbl="bgAcc1" presStyleIdx="1" presStyleCnt="5">
        <dgm:presLayoutVars>
          <dgm:bulletEnabled val="1"/>
        </dgm:presLayoutVars>
      </dgm:prSet>
      <dgm:spPr/>
      <dgm:t>
        <a:bodyPr/>
        <a:lstStyle/>
        <a:p>
          <a:endParaRPr lang="zh-CN" altLang="en-US"/>
        </a:p>
      </dgm:t>
    </dgm:pt>
    <dgm:pt modelId="{0343B931-A065-594B-9B29-7B6DF1DA061F}" type="pres">
      <dgm:prSet presAssocID="{72F44E40-504C-A647-8238-A673EE1CD244}" presName="Name13" presStyleLbl="parChTrans1D2" presStyleIdx="2" presStyleCnt="5"/>
      <dgm:spPr/>
      <dgm:t>
        <a:bodyPr/>
        <a:lstStyle/>
        <a:p>
          <a:endParaRPr lang="zh-CN" altLang="en-US"/>
        </a:p>
      </dgm:t>
    </dgm:pt>
    <dgm:pt modelId="{E8547D8C-22D5-5C42-93C4-CE63600518C1}" type="pres">
      <dgm:prSet presAssocID="{D55A232D-6F4A-4147-AD95-6F84AB2D7F27}" presName="childText" presStyleLbl="bgAcc1" presStyleIdx="2" presStyleCnt="5" custScaleX="125889">
        <dgm:presLayoutVars>
          <dgm:bulletEnabled val="1"/>
        </dgm:presLayoutVars>
      </dgm:prSet>
      <dgm:spPr/>
      <dgm:t>
        <a:bodyPr/>
        <a:lstStyle/>
        <a:p>
          <a:endParaRPr lang="zh-CN" altLang="en-US"/>
        </a:p>
      </dgm:t>
    </dgm:pt>
    <dgm:pt modelId="{62F6680F-C809-A048-8D16-4C9E1801241B}" type="pres">
      <dgm:prSet presAssocID="{B2162BE4-5D46-2944-9494-21AC1A33926A}" presName="root" presStyleCnt="0"/>
      <dgm:spPr/>
    </dgm:pt>
    <dgm:pt modelId="{3E48F915-AF32-0F45-8A6E-587FF66C4CED}" type="pres">
      <dgm:prSet presAssocID="{B2162BE4-5D46-2944-9494-21AC1A33926A}" presName="rootComposite" presStyleCnt="0"/>
      <dgm:spPr/>
    </dgm:pt>
    <dgm:pt modelId="{ABC9D175-1F11-9E4D-A43C-B9D65CF48965}" type="pres">
      <dgm:prSet presAssocID="{B2162BE4-5D46-2944-9494-21AC1A33926A}" presName="rootText" presStyleLbl="node1" presStyleIdx="1" presStyleCnt="2"/>
      <dgm:spPr/>
      <dgm:t>
        <a:bodyPr/>
        <a:lstStyle/>
        <a:p>
          <a:endParaRPr lang="zh-CN" altLang="en-US"/>
        </a:p>
      </dgm:t>
    </dgm:pt>
    <dgm:pt modelId="{A4721454-D214-C84C-8DB9-1118EC83140B}" type="pres">
      <dgm:prSet presAssocID="{B2162BE4-5D46-2944-9494-21AC1A33926A}" presName="rootConnector" presStyleCnt="0"/>
      <dgm:spPr/>
      <dgm:t>
        <a:bodyPr/>
        <a:lstStyle/>
        <a:p>
          <a:endParaRPr lang="zh-CN" altLang="en-US"/>
        </a:p>
      </dgm:t>
    </dgm:pt>
    <dgm:pt modelId="{C91EA584-6E82-6940-B891-B2E3E2C1E505}" type="pres">
      <dgm:prSet presAssocID="{B2162BE4-5D46-2944-9494-21AC1A33926A}" presName="childShape" presStyleCnt="0"/>
      <dgm:spPr/>
    </dgm:pt>
    <dgm:pt modelId="{56134F2A-818E-F346-882E-C1BA2521DCD7}" type="pres">
      <dgm:prSet presAssocID="{F2E3612D-A769-F144-8C3D-86A40B0751EE}" presName="Name13" presStyleLbl="parChTrans1D2" presStyleIdx="3" presStyleCnt="5"/>
      <dgm:spPr/>
      <dgm:t>
        <a:bodyPr/>
        <a:lstStyle/>
        <a:p>
          <a:endParaRPr lang="zh-CN" altLang="en-US"/>
        </a:p>
      </dgm:t>
    </dgm:pt>
    <dgm:pt modelId="{CB507E2D-752D-CC4B-86F6-C01C1C58ECC6}" type="pres">
      <dgm:prSet presAssocID="{1069BBEF-55C5-A444-A61E-2CA243163AA0}" presName="childText" presStyleLbl="bgAcc1" presStyleIdx="3" presStyleCnt="5">
        <dgm:presLayoutVars>
          <dgm:bulletEnabled val="1"/>
        </dgm:presLayoutVars>
      </dgm:prSet>
      <dgm:spPr/>
      <dgm:t>
        <a:bodyPr/>
        <a:lstStyle/>
        <a:p>
          <a:endParaRPr lang="zh-CN" altLang="en-US"/>
        </a:p>
      </dgm:t>
    </dgm:pt>
    <dgm:pt modelId="{65CAF581-CEB6-F74C-81B2-936260DA1335}" type="pres">
      <dgm:prSet presAssocID="{9B7FEC9E-E406-7A41-AE10-D69813D25BC1}" presName="Name13" presStyleLbl="parChTrans1D2" presStyleIdx="4" presStyleCnt="5"/>
      <dgm:spPr/>
      <dgm:t>
        <a:bodyPr/>
        <a:lstStyle/>
        <a:p>
          <a:endParaRPr lang="zh-CN" altLang="en-US"/>
        </a:p>
      </dgm:t>
    </dgm:pt>
    <dgm:pt modelId="{B771679B-2256-4E4C-ACBD-BD986A1CCE43}" type="pres">
      <dgm:prSet presAssocID="{CA6CACFA-87C5-3940-9980-CE667C2B9F43}" presName="childText" presStyleLbl="bgAcc1" presStyleIdx="4" presStyleCnt="5">
        <dgm:presLayoutVars>
          <dgm:bulletEnabled val="1"/>
        </dgm:presLayoutVars>
      </dgm:prSet>
      <dgm:spPr/>
      <dgm:t>
        <a:bodyPr/>
        <a:lstStyle/>
        <a:p>
          <a:endParaRPr lang="zh-CN" altLang="en-US"/>
        </a:p>
      </dgm:t>
    </dgm:pt>
  </dgm:ptLst>
  <dgm:cxnLst>
    <dgm:cxn modelId="{34DC075B-1408-4D7D-AF61-51F859EDAD01}" srcId="{71DA86B8-AF1F-1D40-A82B-BB5B35F16A7D}" destId="{C6695C98-C963-DA42-ABA9-E281E8CEA98E}" srcOrd="0" destOrd="0" parTransId="{572D1DC9-C134-6443-9E31-5B4416326519}" sibTransId="{9B527944-66D3-D648-9E0C-6028393BF3F9}"/>
    <dgm:cxn modelId="{421222F7-4FEC-4FD0-B36A-2EF68854B485}" srcId="{C6695C98-C963-DA42-ABA9-E281E8CEA98E}" destId="{AB95F3F3-CF50-5443-BF31-70D114DA6E9E}" srcOrd="0" destOrd="0" parTransId="{2EED9DDB-B9A7-154A-AB81-F1A620A93EC0}" sibTransId="{AD4EE922-47BB-C449-8C80-9B7C643A9C77}"/>
    <dgm:cxn modelId="{4580355F-440A-410C-8771-5D88864A3EC3}" srcId="{C6695C98-C963-DA42-ABA9-E281E8CEA98E}" destId="{93467E76-A2E8-9342-B700-5B28ECFC52E2}" srcOrd="1" destOrd="0" parTransId="{CEB7FF95-BC08-274E-8801-F25B2D36E412}" sibTransId="{CF447C27-913E-4140-BB4D-3C729093CD7A}"/>
    <dgm:cxn modelId="{56EA68DF-21BE-4C06-A405-409D6D11DB2B}" srcId="{C6695C98-C963-DA42-ABA9-E281E8CEA98E}" destId="{D55A232D-6F4A-4147-AD95-6F84AB2D7F27}" srcOrd="2" destOrd="0" parTransId="{72F44E40-504C-A647-8238-A673EE1CD244}" sibTransId="{85A93CAF-E66A-4343-8799-74B19FDCC52A}"/>
    <dgm:cxn modelId="{8AB9414F-57B0-4E91-8DE4-9F956B322988}" srcId="{71DA86B8-AF1F-1D40-A82B-BB5B35F16A7D}" destId="{B2162BE4-5D46-2944-9494-21AC1A33926A}" srcOrd="1" destOrd="0" parTransId="{82037C2F-C564-804C-893F-68AD28E0B03F}" sibTransId="{FEB04690-0988-8E44-9B85-D090D7A9FAA3}"/>
    <dgm:cxn modelId="{D40E4759-8226-4A67-B0A9-CDA25BCF3373}" srcId="{B2162BE4-5D46-2944-9494-21AC1A33926A}" destId="{1069BBEF-55C5-A444-A61E-2CA243163AA0}" srcOrd="0" destOrd="1" parTransId="{F2E3612D-A769-F144-8C3D-86A40B0751EE}" sibTransId="{7214BE21-FCF8-D248-B977-A5B5ED0A7AE1}"/>
    <dgm:cxn modelId="{07E2E2C4-4ED9-4EEA-8E5A-8A6F61EDD6F7}" srcId="{B2162BE4-5D46-2944-9494-21AC1A33926A}" destId="{CA6CACFA-87C5-3940-9980-CE667C2B9F43}" srcOrd="1" destOrd="1" parTransId="{9B7FEC9E-E406-7A41-AE10-D69813D25BC1}" sibTransId="{4D124824-8B04-5E49-8E94-0383587E5F50}"/>
    <dgm:cxn modelId="{FECC4C0B-F1AC-44D7-ADE2-5948EC6F96FB}" type="presOf" srcId="{71DA86B8-AF1F-1D40-A82B-BB5B35F16A7D}" destId="{BFDFA43F-21C3-1D4E-A572-3B5AEEC0808A}" srcOrd="0" destOrd="0" presId="urn:microsoft.com/office/officeart/2005/8/layout/hierarchy3"/>
    <dgm:cxn modelId="{6F483E0C-F7DC-47B2-ACA7-80AA9A05FD4B}" type="presParOf" srcId="{BFDFA43F-21C3-1D4E-A572-3B5AEEC0808A}" destId="{4E44F910-5080-604E-BF3A-2D74BD951BDD}" srcOrd="0" destOrd="0" presId="urn:microsoft.com/office/officeart/2005/8/layout/hierarchy3"/>
    <dgm:cxn modelId="{3044C225-A894-4819-8BBC-38124517609F}" type="presParOf" srcId="{4E44F910-5080-604E-BF3A-2D74BD951BDD}" destId="{E71F0E7D-E717-4640-BCCA-558439DB9ECA}" srcOrd="0" destOrd="0" presId="urn:microsoft.com/office/officeart/2005/8/layout/hierarchy3"/>
    <dgm:cxn modelId="{D1C98F2D-ACF5-4443-A7C9-E8A73A6F36E1}" type="presOf" srcId="{C6695C98-C963-DA42-ABA9-E281E8CEA98E}" destId="{E71F0E7D-E717-4640-BCCA-558439DB9ECA}" srcOrd="0" destOrd="0" presId="urn:microsoft.com/office/officeart/2005/8/layout/hierarchy3"/>
    <dgm:cxn modelId="{305040E4-7AA8-4888-81CF-23580081511B}" type="presParOf" srcId="{E71F0E7D-E717-4640-BCCA-558439DB9ECA}" destId="{15F7EBF9-FE3F-AF45-B08D-9F354A6A89D1}" srcOrd="0" destOrd="0" presId="urn:microsoft.com/office/officeart/2005/8/layout/hierarchy3"/>
    <dgm:cxn modelId="{CC88AEC5-0883-4D99-BEB5-2D726F2EF277}" type="presOf" srcId="{C6695C98-C963-DA42-ABA9-E281E8CEA98E}" destId="{15F7EBF9-FE3F-AF45-B08D-9F354A6A89D1}" srcOrd="0" destOrd="0" presId="urn:microsoft.com/office/officeart/2005/8/layout/hierarchy3"/>
    <dgm:cxn modelId="{03FED625-056F-4EC9-A1E3-2BE6F15BC2B9}" type="presParOf" srcId="{E71F0E7D-E717-4640-BCCA-558439DB9ECA}" destId="{5360799D-A28D-BC49-AF39-D43F576BC2FC}" srcOrd="1" destOrd="0" presId="urn:microsoft.com/office/officeart/2005/8/layout/hierarchy3"/>
    <dgm:cxn modelId="{967446FF-98D4-4E3F-9B6C-020601C80A2E}" type="presOf" srcId="{C6695C98-C963-DA42-ABA9-E281E8CEA98E}" destId="{5360799D-A28D-BC49-AF39-D43F576BC2FC}" srcOrd="0" destOrd="0" presId="urn:microsoft.com/office/officeart/2005/8/layout/hierarchy3"/>
    <dgm:cxn modelId="{CB57E0E5-5942-4D37-93A8-16624C85663B}" type="presParOf" srcId="{4E44F910-5080-604E-BF3A-2D74BD951BDD}" destId="{67BF8FA5-4322-8949-ACF5-B2C2D876FA09}" srcOrd="1" destOrd="0" presId="urn:microsoft.com/office/officeart/2005/8/layout/hierarchy3"/>
    <dgm:cxn modelId="{95064358-3121-495E-B2F1-F67FAC204988}" type="presParOf" srcId="{67BF8FA5-4322-8949-ACF5-B2C2D876FA09}" destId="{E8A842EC-38A1-2C43-853E-C6A16F3EB043}" srcOrd="0" destOrd="1" presId="urn:microsoft.com/office/officeart/2005/8/layout/hierarchy3"/>
    <dgm:cxn modelId="{F981891E-0308-4191-8E8B-64CDBB1053E2}" type="presOf" srcId="{2EED9DDB-B9A7-154A-AB81-F1A620A93EC0}" destId="{E8A842EC-38A1-2C43-853E-C6A16F3EB043}" srcOrd="0" destOrd="0" presId="urn:microsoft.com/office/officeart/2005/8/layout/hierarchy3"/>
    <dgm:cxn modelId="{3B5AD572-E4FC-477B-B95C-7533FDF62E45}" type="presParOf" srcId="{67BF8FA5-4322-8949-ACF5-B2C2D876FA09}" destId="{DB1B288C-B82D-0445-9516-3B7182AB0172}" srcOrd="1" destOrd="1" presId="urn:microsoft.com/office/officeart/2005/8/layout/hierarchy3"/>
    <dgm:cxn modelId="{F2735890-C7EC-4446-B107-3C4A52A28A33}" type="presOf" srcId="{AB95F3F3-CF50-5443-BF31-70D114DA6E9E}" destId="{DB1B288C-B82D-0445-9516-3B7182AB0172}" srcOrd="0" destOrd="0" presId="urn:microsoft.com/office/officeart/2005/8/layout/hierarchy3"/>
    <dgm:cxn modelId="{38B9963E-DAC3-4FDA-AECB-BDF37A10482F}" type="presParOf" srcId="{67BF8FA5-4322-8949-ACF5-B2C2D876FA09}" destId="{5E4B9F7A-FF32-0C4D-8D59-379E76ABA28C}" srcOrd="2" destOrd="1" presId="urn:microsoft.com/office/officeart/2005/8/layout/hierarchy3"/>
    <dgm:cxn modelId="{3066022F-ABF5-4FF1-84EB-09BD74EB2B46}" type="presOf" srcId="{CEB7FF95-BC08-274E-8801-F25B2D36E412}" destId="{5E4B9F7A-FF32-0C4D-8D59-379E76ABA28C}" srcOrd="0" destOrd="0" presId="urn:microsoft.com/office/officeart/2005/8/layout/hierarchy3"/>
    <dgm:cxn modelId="{C4B61975-0A27-4E28-AF61-1EE3CDE541CF}" type="presParOf" srcId="{67BF8FA5-4322-8949-ACF5-B2C2D876FA09}" destId="{08E43B87-BD41-6A4C-B9F9-FADA751D39E9}" srcOrd="3" destOrd="1" presId="urn:microsoft.com/office/officeart/2005/8/layout/hierarchy3"/>
    <dgm:cxn modelId="{5F9D39B9-9769-42A8-80AC-5F3F5ACA4EDD}" type="presOf" srcId="{93467E76-A2E8-9342-B700-5B28ECFC52E2}" destId="{08E43B87-BD41-6A4C-B9F9-FADA751D39E9}" srcOrd="0" destOrd="0" presId="urn:microsoft.com/office/officeart/2005/8/layout/hierarchy3"/>
    <dgm:cxn modelId="{2588D0F9-FDDF-457B-B115-13D55A477375}" type="presParOf" srcId="{67BF8FA5-4322-8949-ACF5-B2C2D876FA09}" destId="{0343B931-A065-594B-9B29-7B6DF1DA061F}" srcOrd="4" destOrd="1" presId="urn:microsoft.com/office/officeart/2005/8/layout/hierarchy3"/>
    <dgm:cxn modelId="{6A3EFA26-7175-4F72-B9AE-26D875102A5C}" type="presOf" srcId="{72F44E40-504C-A647-8238-A673EE1CD244}" destId="{0343B931-A065-594B-9B29-7B6DF1DA061F}" srcOrd="0" destOrd="0" presId="urn:microsoft.com/office/officeart/2005/8/layout/hierarchy3"/>
    <dgm:cxn modelId="{9AC8779B-19BF-4038-9278-2B979FE8FACE}" type="presParOf" srcId="{67BF8FA5-4322-8949-ACF5-B2C2D876FA09}" destId="{E8547D8C-22D5-5C42-93C4-CE63600518C1}" srcOrd="5" destOrd="1" presId="urn:microsoft.com/office/officeart/2005/8/layout/hierarchy3"/>
    <dgm:cxn modelId="{B45D58FA-075A-45F6-B954-1423ED05B488}" type="presOf" srcId="{D55A232D-6F4A-4147-AD95-6F84AB2D7F27}" destId="{E8547D8C-22D5-5C42-93C4-CE63600518C1}" srcOrd="0" destOrd="0" presId="urn:microsoft.com/office/officeart/2005/8/layout/hierarchy3"/>
    <dgm:cxn modelId="{860F4253-393B-4D3C-953C-2292DF4867AA}" type="presParOf" srcId="{BFDFA43F-21C3-1D4E-A572-3B5AEEC0808A}" destId="{62F6680F-C809-A048-8D16-4C9E1801241B}" srcOrd="1" destOrd="0" presId="urn:microsoft.com/office/officeart/2005/8/layout/hierarchy3"/>
    <dgm:cxn modelId="{2B26B52B-A787-4F5A-BBC7-85584E86C4FD}" type="presParOf" srcId="{62F6680F-C809-A048-8D16-4C9E1801241B}" destId="{3E48F915-AF32-0F45-8A6E-587FF66C4CED}" srcOrd="0" destOrd="1" presId="urn:microsoft.com/office/officeart/2005/8/layout/hierarchy3"/>
    <dgm:cxn modelId="{005BC2A1-DACF-4831-B055-478FC473956B}" type="presOf" srcId="{B2162BE4-5D46-2944-9494-21AC1A33926A}" destId="{3E48F915-AF32-0F45-8A6E-587FF66C4CED}" srcOrd="0" destOrd="0" presId="urn:microsoft.com/office/officeart/2005/8/layout/hierarchy3"/>
    <dgm:cxn modelId="{70E06AEE-C3D1-4141-8269-2728A7794AB8}" type="presParOf" srcId="{3E48F915-AF32-0F45-8A6E-587FF66C4CED}" destId="{ABC9D175-1F11-9E4D-A43C-B9D65CF48965}" srcOrd="0" destOrd="0" presId="urn:microsoft.com/office/officeart/2005/8/layout/hierarchy3"/>
    <dgm:cxn modelId="{7C13E69F-2830-4054-BBA3-09E378BC985D}" type="presOf" srcId="{B2162BE4-5D46-2944-9494-21AC1A33926A}" destId="{ABC9D175-1F11-9E4D-A43C-B9D65CF48965}" srcOrd="0" destOrd="0" presId="urn:microsoft.com/office/officeart/2005/8/layout/hierarchy3"/>
    <dgm:cxn modelId="{4B5F036B-018D-4226-9F62-6C060FC286AE}" type="presParOf" srcId="{3E48F915-AF32-0F45-8A6E-587FF66C4CED}" destId="{A4721454-D214-C84C-8DB9-1118EC83140B}" srcOrd="1" destOrd="0" presId="urn:microsoft.com/office/officeart/2005/8/layout/hierarchy3"/>
    <dgm:cxn modelId="{643AA6AA-020A-4C3F-A8BF-863C3A2AF9A5}" type="presOf" srcId="{B2162BE4-5D46-2944-9494-21AC1A33926A}" destId="{A4721454-D214-C84C-8DB9-1118EC83140B}" srcOrd="0" destOrd="0" presId="urn:microsoft.com/office/officeart/2005/8/layout/hierarchy3"/>
    <dgm:cxn modelId="{C6048D9C-2ECF-484B-B359-D9DAEB9D4CEA}" type="presParOf" srcId="{62F6680F-C809-A048-8D16-4C9E1801241B}" destId="{C91EA584-6E82-6940-B891-B2E3E2C1E505}" srcOrd="1" destOrd="1" presId="urn:microsoft.com/office/officeart/2005/8/layout/hierarchy3"/>
    <dgm:cxn modelId="{E6706A86-AC53-4A1E-8657-19F659A557C6}" type="presParOf" srcId="{C91EA584-6E82-6940-B891-B2E3E2C1E505}" destId="{56134F2A-818E-F346-882E-C1BA2521DCD7}" srcOrd="0" destOrd="1" presId="urn:microsoft.com/office/officeart/2005/8/layout/hierarchy3"/>
    <dgm:cxn modelId="{0190FB51-3A23-4C70-BDA8-47AE20D37444}" type="presOf" srcId="{F2E3612D-A769-F144-8C3D-86A40B0751EE}" destId="{56134F2A-818E-F346-882E-C1BA2521DCD7}" srcOrd="0" destOrd="0" presId="urn:microsoft.com/office/officeart/2005/8/layout/hierarchy3"/>
    <dgm:cxn modelId="{55F6D0C8-3AD9-49E0-AE9E-BCBCEEDE122D}" type="presParOf" srcId="{C91EA584-6E82-6940-B891-B2E3E2C1E505}" destId="{CB507E2D-752D-CC4B-86F6-C01C1C58ECC6}" srcOrd="1" destOrd="1" presId="urn:microsoft.com/office/officeart/2005/8/layout/hierarchy3"/>
    <dgm:cxn modelId="{336D1766-6EF3-42CF-A5F3-EBA8B443BFF6}" type="presOf" srcId="{1069BBEF-55C5-A444-A61E-2CA243163AA0}" destId="{CB507E2D-752D-CC4B-86F6-C01C1C58ECC6}" srcOrd="0" destOrd="0" presId="urn:microsoft.com/office/officeart/2005/8/layout/hierarchy3"/>
    <dgm:cxn modelId="{B84727E6-0E6D-4450-A4BC-2009440344CE}" type="presParOf" srcId="{C91EA584-6E82-6940-B891-B2E3E2C1E505}" destId="{65CAF581-CEB6-F74C-81B2-936260DA1335}" srcOrd="2" destOrd="1" presId="urn:microsoft.com/office/officeart/2005/8/layout/hierarchy3"/>
    <dgm:cxn modelId="{0A5E1413-9A19-42FB-97FD-F043DF3972C5}" type="presOf" srcId="{9B7FEC9E-E406-7A41-AE10-D69813D25BC1}" destId="{65CAF581-CEB6-F74C-81B2-936260DA1335}" srcOrd="0" destOrd="0" presId="urn:microsoft.com/office/officeart/2005/8/layout/hierarchy3"/>
    <dgm:cxn modelId="{B5A3D0C7-2000-47D6-BEC7-7055863BB3B6}" type="presParOf" srcId="{C91EA584-6E82-6940-B891-B2E3E2C1E505}" destId="{B771679B-2256-4E4C-ACBD-BD986A1CCE43}" srcOrd="3" destOrd="1" presId="urn:microsoft.com/office/officeart/2005/8/layout/hierarchy3"/>
    <dgm:cxn modelId="{EF24BDB6-C587-47AE-870A-457E1BC2C23A}" type="presOf" srcId="{CA6CACFA-87C5-3940-9980-CE667C2B9F43}" destId="{B771679B-2256-4E4C-ACBD-BD986A1CCE43}" srcOrd="0"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A5FF74-474F-0746-AB39-2EA9330F82B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zh-CN" altLang="en-US"/>
        </a:p>
      </dgm:t>
    </dgm:pt>
    <dgm:pt modelId="{8FCB5114-8482-CA45-B201-666BC26F89C5}">
      <dgm:prSet phldrT="[文本]"/>
      <dgm:spPr>
        <a:solidFill>
          <a:srgbClr val="FFC000">
            <a:alpha val="90000"/>
          </a:srgbClr>
        </a:solidFill>
      </dgm:spPr>
      <dgm:t>
        <a:bodyPr/>
        <a:lstStyle/>
        <a:p>
          <a:r>
            <a:rPr lang="zh-CN" altLang="en-US" dirty="0"/>
            <a:t>领导者特质理论</a:t>
          </a:r>
        </a:p>
      </dgm:t>
    </dgm:pt>
    <dgm:pt modelId="{1A1A02B4-4377-C249-BD66-56CE5DB31E95}" cxnId="{82FCFA2F-44F7-D645-BC68-3683A3FC3E5B}" type="parTrans">
      <dgm:prSet/>
      <dgm:spPr/>
      <dgm:t>
        <a:bodyPr/>
        <a:lstStyle/>
        <a:p>
          <a:endParaRPr lang="zh-CN" altLang="en-US"/>
        </a:p>
      </dgm:t>
    </dgm:pt>
    <dgm:pt modelId="{DEB0E4FA-1FBB-2C46-8EE0-D71C396A64C6}" cxnId="{82FCFA2F-44F7-D645-BC68-3683A3FC3E5B}" type="sibTrans">
      <dgm:prSet/>
      <dgm:spPr/>
      <dgm:t>
        <a:bodyPr/>
        <a:lstStyle/>
        <a:p>
          <a:endParaRPr lang="zh-CN" altLang="en-US"/>
        </a:p>
      </dgm:t>
    </dgm:pt>
    <dgm:pt modelId="{CC54CA00-776B-FF4F-8586-243286DF1647}">
      <dgm:prSet phldrT="[文本]"/>
      <dgm:spPr>
        <a:solidFill>
          <a:srgbClr val="FFC000">
            <a:alpha val="90000"/>
          </a:srgbClr>
        </a:solidFill>
      </dgm:spPr>
      <dgm:t>
        <a:bodyPr/>
        <a:lstStyle/>
        <a:p>
          <a:r>
            <a:rPr lang="zh-CN" altLang="en-US" dirty="0"/>
            <a:t>领导者行为理论</a:t>
          </a:r>
        </a:p>
      </dgm:t>
    </dgm:pt>
    <dgm:pt modelId="{FF79D4E7-C254-8043-B7FA-AE419549B56D}" cxnId="{7FD1451A-87ED-9544-843F-38D47451BEBE}" type="parTrans">
      <dgm:prSet/>
      <dgm:spPr/>
      <dgm:t>
        <a:bodyPr/>
        <a:lstStyle/>
        <a:p>
          <a:endParaRPr lang="zh-CN" altLang="en-US"/>
        </a:p>
      </dgm:t>
    </dgm:pt>
    <dgm:pt modelId="{4949822A-B588-5947-BD98-5E9664E21FB8}" cxnId="{7FD1451A-87ED-9544-843F-38D47451BEBE}" type="sibTrans">
      <dgm:prSet/>
      <dgm:spPr/>
      <dgm:t>
        <a:bodyPr/>
        <a:lstStyle/>
        <a:p>
          <a:endParaRPr lang="zh-CN" altLang="en-US"/>
        </a:p>
      </dgm:t>
    </dgm:pt>
    <dgm:pt modelId="{59A07420-E60A-CC43-B3D4-A2A2B42375C6}">
      <dgm:prSet phldrT="[文本]"/>
      <dgm:spPr>
        <a:solidFill>
          <a:srgbClr val="FFC000">
            <a:alpha val="90000"/>
          </a:srgbClr>
        </a:solidFill>
      </dgm:spPr>
      <dgm:t>
        <a:bodyPr/>
        <a:lstStyle/>
        <a:p>
          <a:r>
            <a:rPr lang="zh-CN" altLang="en-US" dirty="0"/>
            <a:t>领导者理论</a:t>
          </a:r>
        </a:p>
      </dgm:t>
    </dgm:pt>
    <dgm:pt modelId="{76B2BA44-BA02-3448-85BA-24CEC21D89AF}" cxnId="{14947353-6F5C-5E4A-BB61-B6A591421C6F}" type="sibTrans">
      <dgm:prSet/>
      <dgm:spPr/>
      <dgm:t>
        <a:bodyPr/>
        <a:lstStyle/>
        <a:p>
          <a:endParaRPr lang="zh-CN" altLang="en-US"/>
        </a:p>
      </dgm:t>
    </dgm:pt>
    <dgm:pt modelId="{FA18CC02-1D0D-0C47-8337-BDB845441342}" cxnId="{14947353-6F5C-5E4A-BB61-B6A591421C6F}" type="parTrans">
      <dgm:prSet/>
      <dgm:spPr/>
      <dgm:t>
        <a:bodyPr/>
        <a:lstStyle/>
        <a:p>
          <a:endParaRPr lang="zh-CN" altLang="en-US"/>
        </a:p>
      </dgm:t>
    </dgm:pt>
    <dgm:pt modelId="{9B34EEBC-78F5-7642-BD86-471FB89BE01F}">
      <dgm:prSet/>
      <dgm:spPr>
        <a:solidFill>
          <a:srgbClr val="FFC000">
            <a:alpha val="90000"/>
          </a:srgbClr>
        </a:solidFill>
      </dgm:spPr>
      <dgm:t>
        <a:bodyPr/>
        <a:lstStyle/>
        <a:p>
          <a:r>
            <a:rPr lang="zh-CN" altLang="en-US" dirty="0"/>
            <a:t>领导者团队理论</a:t>
          </a:r>
        </a:p>
      </dgm:t>
    </dgm:pt>
    <dgm:pt modelId="{3B3D01A7-6EB3-E24E-85A0-70E647AD002D}" cxnId="{574C1D47-E451-D243-BE5D-E22E1B45B9B9}" type="parTrans">
      <dgm:prSet/>
      <dgm:spPr/>
      <dgm:t>
        <a:bodyPr/>
        <a:lstStyle/>
        <a:p>
          <a:endParaRPr lang="zh-CN" altLang="en-US"/>
        </a:p>
      </dgm:t>
    </dgm:pt>
    <dgm:pt modelId="{A92D790E-3A36-6145-933A-D2747966CBE0}" cxnId="{574C1D47-E451-D243-BE5D-E22E1B45B9B9}" type="sibTrans">
      <dgm:prSet/>
      <dgm:spPr/>
      <dgm:t>
        <a:bodyPr/>
        <a:lstStyle/>
        <a:p>
          <a:endParaRPr lang="zh-CN" altLang="en-US"/>
        </a:p>
      </dgm:t>
    </dgm:pt>
    <dgm:pt modelId="{5F6BDCCA-A8EC-5A48-A19C-0ECE6233EB95}" type="pres">
      <dgm:prSet presAssocID="{D7A5FF74-474F-0746-AB39-2EA9330F82B5}" presName="hierChild1" presStyleCnt="0">
        <dgm:presLayoutVars>
          <dgm:chPref val="1"/>
          <dgm:dir/>
          <dgm:animOne val="branch"/>
          <dgm:animLvl val="lvl"/>
          <dgm:resizeHandles/>
        </dgm:presLayoutVars>
      </dgm:prSet>
      <dgm:spPr/>
      <dgm:t>
        <a:bodyPr/>
        <a:lstStyle/>
        <a:p>
          <a:endParaRPr lang="zh-CN" altLang="en-US"/>
        </a:p>
      </dgm:t>
    </dgm:pt>
    <dgm:pt modelId="{AE38AC3F-541C-724D-903A-FD1E1410C686}" type="pres">
      <dgm:prSet presAssocID="{59A07420-E60A-CC43-B3D4-A2A2B42375C6}" presName="hierRoot1" presStyleCnt="0"/>
      <dgm:spPr/>
    </dgm:pt>
    <dgm:pt modelId="{C10E71ED-AE2E-BE42-8F64-07BC83B25707}" type="pres">
      <dgm:prSet presAssocID="{59A07420-E60A-CC43-B3D4-A2A2B42375C6}" presName="composite" presStyleCnt="0"/>
      <dgm:spPr/>
    </dgm:pt>
    <dgm:pt modelId="{CD2BDEF4-10F8-D446-BE0C-A72957914B1A}" type="pres">
      <dgm:prSet presAssocID="{59A07420-E60A-CC43-B3D4-A2A2B42375C6}" presName="background" presStyleLbl="node0" presStyleIdx="0" presStyleCnt="1"/>
      <dgm:spPr>
        <a:solidFill>
          <a:srgbClr val="DE7337"/>
        </a:solidFill>
      </dgm:spPr>
    </dgm:pt>
    <dgm:pt modelId="{81F54BE5-6830-7541-B5A7-0643B553C2B4}" type="pres">
      <dgm:prSet presAssocID="{59A07420-E60A-CC43-B3D4-A2A2B42375C6}" presName="text" presStyleLbl="fgAcc0" presStyleIdx="0" presStyleCnt="1">
        <dgm:presLayoutVars>
          <dgm:chPref val="3"/>
        </dgm:presLayoutVars>
      </dgm:prSet>
      <dgm:spPr/>
      <dgm:t>
        <a:bodyPr/>
        <a:lstStyle/>
        <a:p>
          <a:endParaRPr lang="zh-CN" altLang="en-US"/>
        </a:p>
      </dgm:t>
    </dgm:pt>
    <dgm:pt modelId="{A4018AC0-23E3-0A4F-AC15-7799BC5216E4}" type="pres">
      <dgm:prSet presAssocID="{59A07420-E60A-CC43-B3D4-A2A2B42375C6}" presName="hierChild2" presStyleCnt="0"/>
      <dgm:spPr/>
    </dgm:pt>
    <dgm:pt modelId="{869E6D0A-875E-4A44-B39E-253C4718B8D4}" type="pres">
      <dgm:prSet presAssocID="{1A1A02B4-4377-C249-BD66-56CE5DB31E95}" presName="Name10" presStyleLbl="parChTrans1D2" presStyleIdx="0" presStyleCnt="3"/>
      <dgm:spPr/>
      <dgm:t>
        <a:bodyPr/>
        <a:lstStyle/>
        <a:p>
          <a:endParaRPr lang="zh-CN" altLang="en-US"/>
        </a:p>
      </dgm:t>
    </dgm:pt>
    <dgm:pt modelId="{F444EDD9-4E4F-2C45-8ED6-647707438325}" type="pres">
      <dgm:prSet presAssocID="{8FCB5114-8482-CA45-B201-666BC26F89C5}" presName="hierRoot2" presStyleCnt="0"/>
      <dgm:spPr/>
    </dgm:pt>
    <dgm:pt modelId="{53EC4FE6-A5D8-0B41-90AA-07D86C1C3675}" type="pres">
      <dgm:prSet presAssocID="{8FCB5114-8482-CA45-B201-666BC26F89C5}" presName="composite2" presStyleCnt="0"/>
      <dgm:spPr/>
    </dgm:pt>
    <dgm:pt modelId="{0779A4A8-EC84-5548-B289-AC442133191E}" type="pres">
      <dgm:prSet presAssocID="{8FCB5114-8482-CA45-B201-666BC26F89C5}" presName="background2" presStyleLbl="node2" presStyleIdx="0" presStyleCnt="3"/>
      <dgm:spPr>
        <a:solidFill>
          <a:srgbClr val="DE7337"/>
        </a:solidFill>
      </dgm:spPr>
    </dgm:pt>
    <dgm:pt modelId="{0904BA14-DE49-4249-BDD0-9B87EE663CDB}" type="pres">
      <dgm:prSet presAssocID="{8FCB5114-8482-CA45-B201-666BC26F89C5}" presName="text2" presStyleLbl="fgAcc2" presStyleIdx="0" presStyleCnt="3">
        <dgm:presLayoutVars>
          <dgm:chPref val="3"/>
        </dgm:presLayoutVars>
      </dgm:prSet>
      <dgm:spPr/>
      <dgm:t>
        <a:bodyPr/>
        <a:lstStyle/>
        <a:p>
          <a:endParaRPr lang="zh-CN" altLang="en-US"/>
        </a:p>
      </dgm:t>
    </dgm:pt>
    <dgm:pt modelId="{4F7F37D3-B676-2245-94D7-E02AB52324F0}" type="pres">
      <dgm:prSet presAssocID="{8FCB5114-8482-CA45-B201-666BC26F89C5}" presName="hierChild3" presStyleCnt="0"/>
      <dgm:spPr/>
    </dgm:pt>
    <dgm:pt modelId="{87FD9EF5-E4B3-DB4D-A61D-CEA8D1A483B9}" type="pres">
      <dgm:prSet presAssocID="{FF79D4E7-C254-8043-B7FA-AE419549B56D}" presName="Name10" presStyleLbl="parChTrans1D2" presStyleIdx="1" presStyleCnt="3"/>
      <dgm:spPr/>
      <dgm:t>
        <a:bodyPr/>
        <a:lstStyle/>
        <a:p>
          <a:endParaRPr lang="zh-CN" altLang="en-US"/>
        </a:p>
      </dgm:t>
    </dgm:pt>
    <dgm:pt modelId="{2B9F59F5-80FB-B842-8B64-1361C7EA39D9}" type="pres">
      <dgm:prSet presAssocID="{CC54CA00-776B-FF4F-8586-243286DF1647}" presName="hierRoot2" presStyleCnt="0"/>
      <dgm:spPr/>
    </dgm:pt>
    <dgm:pt modelId="{6F52D8EF-98D2-3346-947F-A560A9C6BEFE}" type="pres">
      <dgm:prSet presAssocID="{CC54CA00-776B-FF4F-8586-243286DF1647}" presName="composite2" presStyleCnt="0"/>
      <dgm:spPr/>
    </dgm:pt>
    <dgm:pt modelId="{95DFC8C1-0412-C34C-ADB9-BFFF15AE6FB6}" type="pres">
      <dgm:prSet presAssocID="{CC54CA00-776B-FF4F-8586-243286DF1647}" presName="background2" presStyleLbl="node2" presStyleIdx="1" presStyleCnt="3"/>
      <dgm:spPr>
        <a:solidFill>
          <a:srgbClr val="DE7337"/>
        </a:solidFill>
      </dgm:spPr>
    </dgm:pt>
    <dgm:pt modelId="{FC3FDED7-B05E-944A-9B03-F86FA0D98019}" type="pres">
      <dgm:prSet presAssocID="{CC54CA00-776B-FF4F-8586-243286DF1647}" presName="text2" presStyleLbl="fgAcc2" presStyleIdx="1" presStyleCnt="3">
        <dgm:presLayoutVars>
          <dgm:chPref val="3"/>
        </dgm:presLayoutVars>
      </dgm:prSet>
      <dgm:spPr/>
      <dgm:t>
        <a:bodyPr/>
        <a:lstStyle/>
        <a:p>
          <a:endParaRPr lang="zh-CN" altLang="en-US"/>
        </a:p>
      </dgm:t>
    </dgm:pt>
    <dgm:pt modelId="{61D2EF34-0780-0142-8B72-B2C14F88D82F}" type="pres">
      <dgm:prSet presAssocID="{CC54CA00-776B-FF4F-8586-243286DF1647}" presName="hierChild3" presStyleCnt="0"/>
      <dgm:spPr/>
    </dgm:pt>
    <dgm:pt modelId="{298E09DF-8756-7041-B09E-3EE5091D407F}" type="pres">
      <dgm:prSet presAssocID="{3B3D01A7-6EB3-E24E-85A0-70E647AD002D}" presName="Name10" presStyleLbl="parChTrans1D2" presStyleIdx="2" presStyleCnt="3"/>
      <dgm:spPr/>
      <dgm:t>
        <a:bodyPr/>
        <a:lstStyle/>
        <a:p>
          <a:endParaRPr lang="zh-CN" altLang="en-US"/>
        </a:p>
      </dgm:t>
    </dgm:pt>
    <dgm:pt modelId="{3AAE0D8B-B2A5-E643-BC74-1F10DF0146AF}" type="pres">
      <dgm:prSet presAssocID="{9B34EEBC-78F5-7642-BD86-471FB89BE01F}" presName="hierRoot2" presStyleCnt="0"/>
      <dgm:spPr/>
    </dgm:pt>
    <dgm:pt modelId="{A19B9AAD-D0AF-FC42-BFF2-E821489CDF96}" type="pres">
      <dgm:prSet presAssocID="{9B34EEBC-78F5-7642-BD86-471FB89BE01F}" presName="composite2" presStyleCnt="0"/>
      <dgm:spPr/>
    </dgm:pt>
    <dgm:pt modelId="{C244B4F4-C231-EA49-B9D7-E796A8AD920C}" type="pres">
      <dgm:prSet presAssocID="{9B34EEBC-78F5-7642-BD86-471FB89BE01F}" presName="background2" presStyleLbl="node2" presStyleIdx="2" presStyleCnt="3"/>
      <dgm:spPr>
        <a:solidFill>
          <a:srgbClr val="DE7337"/>
        </a:solidFill>
      </dgm:spPr>
    </dgm:pt>
    <dgm:pt modelId="{5CB6D4B9-41DE-3E45-B6E9-0ADAB1F086F3}" type="pres">
      <dgm:prSet presAssocID="{9B34EEBC-78F5-7642-BD86-471FB89BE01F}" presName="text2" presStyleLbl="fgAcc2" presStyleIdx="2" presStyleCnt="3">
        <dgm:presLayoutVars>
          <dgm:chPref val="3"/>
        </dgm:presLayoutVars>
      </dgm:prSet>
      <dgm:spPr/>
      <dgm:t>
        <a:bodyPr/>
        <a:lstStyle/>
        <a:p>
          <a:endParaRPr lang="zh-CN" altLang="en-US"/>
        </a:p>
      </dgm:t>
    </dgm:pt>
    <dgm:pt modelId="{C5357B4A-34A4-6044-9AE6-06AFE87A8ED4}" type="pres">
      <dgm:prSet presAssocID="{9B34EEBC-78F5-7642-BD86-471FB89BE01F}" presName="hierChild3" presStyleCnt="0"/>
      <dgm:spPr/>
    </dgm:pt>
  </dgm:ptLst>
  <dgm:cxnLst>
    <dgm:cxn modelId="{22D7A14E-77FB-CF4E-9518-1903B2DB19A3}" type="presOf" srcId="{59A07420-E60A-CC43-B3D4-A2A2B42375C6}" destId="{81F54BE5-6830-7541-B5A7-0643B553C2B4}" srcOrd="0" destOrd="0" presId="urn:microsoft.com/office/officeart/2005/8/layout/hierarchy1"/>
    <dgm:cxn modelId="{E1976FB0-8905-BF49-88B9-065E3783CE44}" type="presOf" srcId="{D7A5FF74-474F-0746-AB39-2EA9330F82B5}" destId="{5F6BDCCA-A8EC-5A48-A19C-0ECE6233EB95}" srcOrd="0" destOrd="0" presId="urn:microsoft.com/office/officeart/2005/8/layout/hierarchy1"/>
    <dgm:cxn modelId="{7724D4CF-EC9C-CB4E-AA58-5A146012931F}" type="presOf" srcId="{3B3D01A7-6EB3-E24E-85A0-70E647AD002D}" destId="{298E09DF-8756-7041-B09E-3EE5091D407F}" srcOrd="0" destOrd="0" presId="urn:microsoft.com/office/officeart/2005/8/layout/hierarchy1"/>
    <dgm:cxn modelId="{574C1D47-E451-D243-BE5D-E22E1B45B9B9}" srcId="{59A07420-E60A-CC43-B3D4-A2A2B42375C6}" destId="{9B34EEBC-78F5-7642-BD86-471FB89BE01F}" srcOrd="2" destOrd="0" parTransId="{3B3D01A7-6EB3-E24E-85A0-70E647AD002D}" sibTransId="{A92D790E-3A36-6145-933A-D2747966CBE0}"/>
    <dgm:cxn modelId="{7FD1451A-87ED-9544-843F-38D47451BEBE}" srcId="{59A07420-E60A-CC43-B3D4-A2A2B42375C6}" destId="{CC54CA00-776B-FF4F-8586-243286DF1647}" srcOrd="1" destOrd="0" parTransId="{FF79D4E7-C254-8043-B7FA-AE419549B56D}" sibTransId="{4949822A-B588-5947-BD98-5E9664E21FB8}"/>
    <dgm:cxn modelId="{39CB51CC-E92D-0F41-9945-13C005D36687}" type="presOf" srcId="{FF79D4E7-C254-8043-B7FA-AE419549B56D}" destId="{87FD9EF5-E4B3-DB4D-A61D-CEA8D1A483B9}" srcOrd="0" destOrd="0" presId="urn:microsoft.com/office/officeart/2005/8/layout/hierarchy1"/>
    <dgm:cxn modelId="{48EEB88C-59C8-7C43-BEFB-07A859E9CF5A}" type="presOf" srcId="{8FCB5114-8482-CA45-B201-666BC26F89C5}" destId="{0904BA14-DE49-4249-BDD0-9B87EE663CDB}" srcOrd="0" destOrd="0" presId="urn:microsoft.com/office/officeart/2005/8/layout/hierarchy1"/>
    <dgm:cxn modelId="{14947353-6F5C-5E4A-BB61-B6A591421C6F}" srcId="{D7A5FF74-474F-0746-AB39-2EA9330F82B5}" destId="{59A07420-E60A-CC43-B3D4-A2A2B42375C6}" srcOrd="0" destOrd="0" parTransId="{FA18CC02-1D0D-0C47-8337-BDB845441342}" sibTransId="{76B2BA44-BA02-3448-85BA-24CEC21D89AF}"/>
    <dgm:cxn modelId="{A4A859C9-F468-1944-B4F8-1B1789D70985}" type="presOf" srcId="{9B34EEBC-78F5-7642-BD86-471FB89BE01F}" destId="{5CB6D4B9-41DE-3E45-B6E9-0ADAB1F086F3}" srcOrd="0" destOrd="0" presId="urn:microsoft.com/office/officeart/2005/8/layout/hierarchy1"/>
    <dgm:cxn modelId="{82FCFA2F-44F7-D645-BC68-3683A3FC3E5B}" srcId="{59A07420-E60A-CC43-B3D4-A2A2B42375C6}" destId="{8FCB5114-8482-CA45-B201-666BC26F89C5}" srcOrd="0" destOrd="0" parTransId="{1A1A02B4-4377-C249-BD66-56CE5DB31E95}" sibTransId="{DEB0E4FA-1FBB-2C46-8EE0-D71C396A64C6}"/>
    <dgm:cxn modelId="{D25C5C47-960A-774C-B342-D2FEF13CE694}" type="presOf" srcId="{1A1A02B4-4377-C249-BD66-56CE5DB31E95}" destId="{869E6D0A-875E-4A44-B39E-253C4718B8D4}" srcOrd="0" destOrd="0" presId="urn:microsoft.com/office/officeart/2005/8/layout/hierarchy1"/>
    <dgm:cxn modelId="{42F0EACE-B66F-9F4A-ADA4-57E0558070E3}" type="presOf" srcId="{CC54CA00-776B-FF4F-8586-243286DF1647}" destId="{FC3FDED7-B05E-944A-9B03-F86FA0D98019}" srcOrd="0" destOrd="0" presId="urn:microsoft.com/office/officeart/2005/8/layout/hierarchy1"/>
    <dgm:cxn modelId="{9A4D9FDF-0853-4144-9881-B56FB055B7CD}" type="presParOf" srcId="{5F6BDCCA-A8EC-5A48-A19C-0ECE6233EB95}" destId="{AE38AC3F-541C-724D-903A-FD1E1410C686}" srcOrd="0" destOrd="0" presId="urn:microsoft.com/office/officeart/2005/8/layout/hierarchy1"/>
    <dgm:cxn modelId="{01CAADCA-693B-0540-9189-02CFC54D479A}" type="presParOf" srcId="{AE38AC3F-541C-724D-903A-FD1E1410C686}" destId="{C10E71ED-AE2E-BE42-8F64-07BC83B25707}" srcOrd="0" destOrd="0" presId="urn:microsoft.com/office/officeart/2005/8/layout/hierarchy1"/>
    <dgm:cxn modelId="{D01C7FE0-4130-CC49-B2D7-BFBF6A548FC1}" type="presParOf" srcId="{C10E71ED-AE2E-BE42-8F64-07BC83B25707}" destId="{CD2BDEF4-10F8-D446-BE0C-A72957914B1A}" srcOrd="0" destOrd="0" presId="urn:microsoft.com/office/officeart/2005/8/layout/hierarchy1"/>
    <dgm:cxn modelId="{B7B1B71C-ADE8-3548-A8D1-C67A8EE3F81C}" type="presParOf" srcId="{C10E71ED-AE2E-BE42-8F64-07BC83B25707}" destId="{81F54BE5-6830-7541-B5A7-0643B553C2B4}" srcOrd="1" destOrd="0" presId="urn:microsoft.com/office/officeart/2005/8/layout/hierarchy1"/>
    <dgm:cxn modelId="{6CD8A4A5-134B-4E49-B427-26030972A722}" type="presParOf" srcId="{AE38AC3F-541C-724D-903A-FD1E1410C686}" destId="{A4018AC0-23E3-0A4F-AC15-7799BC5216E4}" srcOrd="1" destOrd="0" presId="urn:microsoft.com/office/officeart/2005/8/layout/hierarchy1"/>
    <dgm:cxn modelId="{10F9B857-D10B-DD40-BCBD-BC838DFB8E7C}" type="presParOf" srcId="{A4018AC0-23E3-0A4F-AC15-7799BC5216E4}" destId="{869E6D0A-875E-4A44-B39E-253C4718B8D4}" srcOrd="0" destOrd="0" presId="urn:microsoft.com/office/officeart/2005/8/layout/hierarchy1"/>
    <dgm:cxn modelId="{3074A7ED-CCE6-D342-AE6F-30A7EC8A7C1B}" type="presParOf" srcId="{A4018AC0-23E3-0A4F-AC15-7799BC5216E4}" destId="{F444EDD9-4E4F-2C45-8ED6-647707438325}" srcOrd="1" destOrd="0" presId="urn:microsoft.com/office/officeart/2005/8/layout/hierarchy1"/>
    <dgm:cxn modelId="{86CB7EB4-C997-DB42-8002-A0927CC88F97}" type="presParOf" srcId="{F444EDD9-4E4F-2C45-8ED6-647707438325}" destId="{53EC4FE6-A5D8-0B41-90AA-07D86C1C3675}" srcOrd="0" destOrd="0" presId="urn:microsoft.com/office/officeart/2005/8/layout/hierarchy1"/>
    <dgm:cxn modelId="{DC04915D-9C9E-9F44-84D0-5A7D7FC088E4}" type="presParOf" srcId="{53EC4FE6-A5D8-0B41-90AA-07D86C1C3675}" destId="{0779A4A8-EC84-5548-B289-AC442133191E}" srcOrd="0" destOrd="0" presId="urn:microsoft.com/office/officeart/2005/8/layout/hierarchy1"/>
    <dgm:cxn modelId="{F6993138-A8C3-E74E-8838-B1000939DC26}" type="presParOf" srcId="{53EC4FE6-A5D8-0B41-90AA-07D86C1C3675}" destId="{0904BA14-DE49-4249-BDD0-9B87EE663CDB}" srcOrd="1" destOrd="0" presId="urn:microsoft.com/office/officeart/2005/8/layout/hierarchy1"/>
    <dgm:cxn modelId="{EC1E83F3-FC79-4D4A-AC4E-18D9C1DF415D}" type="presParOf" srcId="{F444EDD9-4E4F-2C45-8ED6-647707438325}" destId="{4F7F37D3-B676-2245-94D7-E02AB52324F0}" srcOrd="1" destOrd="0" presId="urn:microsoft.com/office/officeart/2005/8/layout/hierarchy1"/>
    <dgm:cxn modelId="{2786A666-C9B5-2046-BE9A-3CD376FB2329}" type="presParOf" srcId="{A4018AC0-23E3-0A4F-AC15-7799BC5216E4}" destId="{87FD9EF5-E4B3-DB4D-A61D-CEA8D1A483B9}" srcOrd="2" destOrd="0" presId="urn:microsoft.com/office/officeart/2005/8/layout/hierarchy1"/>
    <dgm:cxn modelId="{71277AB1-B696-7142-99C5-1B06C0DFCF3A}" type="presParOf" srcId="{A4018AC0-23E3-0A4F-AC15-7799BC5216E4}" destId="{2B9F59F5-80FB-B842-8B64-1361C7EA39D9}" srcOrd="3" destOrd="0" presId="urn:microsoft.com/office/officeart/2005/8/layout/hierarchy1"/>
    <dgm:cxn modelId="{170E5765-9294-7641-AF76-0981D72AB1E8}" type="presParOf" srcId="{2B9F59F5-80FB-B842-8B64-1361C7EA39D9}" destId="{6F52D8EF-98D2-3346-947F-A560A9C6BEFE}" srcOrd="0" destOrd="0" presId="urn:microsoft.com/office/officeart/2005/8/layout/hierarchy1"/>
    <dgm:cxn modelId="{2D2CBD70-0A85-1D49-9E77-7CF3CE9AB6BA}" type="presParOf" srcId="{6F52D8EF-98D2-3346-947F-A560A9C6BEFE}" destId="{95DFC8C1-0412-C34C-ADB9-BFFF15AE6FB6}" srcOrd="0" destOrd="0" presId="urn:microsoft.com/office/officeart/2005/8/layout/hierarchy1"/>
    <dgm:cxn modelId="{8DA5C53B-D122-044A-A389-B01A6601E20D}" type="presParOf" srcId="{6F52D8EF-98D2-3346-947F-A560A9C6BEFE}" destId="{FC3FDED7-B05E-944A-9B03-F86FA0D98019}" srcOrd="1" destOrd="0" presId="urn:microsoft.com/office/officeart/2005/8/layout/hierarchy1"/>
    <dgm:cxn modelId="{4C7906A4-565A-BC47-92DA-F312F6F7F761}" type="presParOf" srcId="{2B9F59F5-80FB-B842-8B64-1361C7EA39D9}" destId="{61D2EF34-0780-0142-8B72-B2C14F88D82F}" srcOrd="1" destOrd="0" presId="urn:microsoft.com/office/officeart/2005/8/layout/hierarchy1"/>
    <dgm:cxn modelId="{307B4AB8-2CBF-4640-8449-EDAF47433024}" type="presParOf" srcId="{A4018AC0-23E3-0A4F-AC15-7799BC5216E4}" destId="{298E09DF-8756-7041-B09E-3EE5091D407F}" srcOrd="4" destOrd="0" presId="urn:microsoft.com/office/officeart/2005/8/layout/hierarchy1"/>
    <dgm:cxn modelId="{52AE2101-CCA5-A54B-9360-AC4827D15AC2}" type="presParOf" srcId="{A4018AC0-23E3-0A4F-AC15-7799BC5216E4}" destId="{3AAE0D8B-B2A5-E643-BC74-1F10DF0146AF}" srcOrd="5" destOrd="0" presId="urn:microsoft.com/office/officeart/2005/8/layout/hierarchy1"/>
    <dgm:cxn modelId="{DD7FF149-5B3E-714D-9294-5B23CABF108C}" type="presParOf" srcId="{3AAE0D8B-B2A5-E643-BC74-1F10DF0146AF}" destId="{A19B9AAD-D0AF-FC42-BFF2-E821489CDF96}" srcOrd="0" destOrd="0" presId="urn:microsoft.com/office/officeart/2005/8/layout/hierarchy1"/>
    <dgm:cxn modelId="{CD47C5EE-00F1-C244-B7F7-F21E3D78C469}" type="presParOf" srcId="{A19B9AAD-D0AF-FC42-BFF2-E821489CDF96}" destId="{C244B4F4-C231-EA49-B9D7-E796A8AD920C}" srcOrd="0" destOrd="0" presId="urn:microsoft.com/office/officeart/2005/8/layout/hierarchy1"/>
    <dgm:cxn modelId="{2E6A9677-87B3-BC4B-8D50-040DC1C6D938}" type="presParOf" srcId="{A19B9AAD-D0AF-FC42-BFF2-E821489CDF96}" destId="{5CB6D4B9-41DE-3E45-B6E9-0ADAB1F086F3}" srcOrd="1" destOrd="0" presId="urn:microsoft.com/office/officeart/2005/8/layout/hierarchy1"/>
    <dgm:cxn modelId="{60DFCED1-4C3E-7042-8179-B9DB498F021F}" type="presParOf" srcId="{3AAE0D8B-B2A5-E643-BC74-1F10DF0146AF}" destId="{C5357B4A-34A4-6044-9AE6-06AFE87A8ED4}" srcOrd="1" destOrd="0" presId="urn:microsoft.com/office/officeart/2005/8/layout/hierarchy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3A20AD-B607-3D45-9A93-7704A0C7FC83}" type="doc">
      <dgm:prSet loTypeId="urn:microsoft.com/office/officeart/2005/8/layout/vList3" loCatId="" qsTypeId="urn:microsoft.com/office/officeart/2005/8/quickstyle/simple1" qsCatId="simple" csTypeId="urn:microsoft.com/office/officeart/2005/8/colors/accent1_2" csCatId="accent1" phldr="1"/>
      <dgm:spPr/>
    </dgm:pt>
    <dgm:pt modelId="{68DC3D5F-F06B-AF45-887E-6A28523C1C8B}">
      <dgm:prSet phldrT="[文本]" phldr="0" custT="1"/>
      <dgm:spPr>
        <a:solidFill>
          <a:srgbClr val="DE7337"/>
        </a:solidFill>
      </dgm:spPr>
      <dgm:t>
        <a:bodyPr vert="horz" wrap="square"/>
        <a:p>
          <a:pPr algn="l">
            <a:lnSpc>
              <a:spcPct val="100000"/>
            </a:lnSpc>
            <a:spcBef>
              <a:spcPct val="0"/>
            </a:spcBef>
            <a:spcAft>
              <a:spcPct val="35000"/>
            </a:spcAft>
            <a:buFontTx/>
          </a:pPr>
          <a:r>
            <a:rPr lang="en-US" altLang="zh-CN" sz="2000" b="1" kern="1200" dirty="0">
              <a:solidFill>
                <a:schemeClr val="bg1"/>
              </a:solidFill>
              <a:latin typeface="+mn-lt"/>
              <a:ea typeface="+mn-ea"/>
              <a:cs typeface="+mn-cs"/>
            </a:rPr>
            <a:t>1.</a:t>
          </a:r>
          <a:r>
            <a:rPr lang="en-US" altLang="zh-CN" sz="2000" b="1" kern="1200" dirty="0"/>
            <a:t> </a:t>
          </a:r>
          <a:r>
            <a:rPr lang="zh-CN" altLang="en-US" sz="2000" b="1" kern="1200" dirty="0"/>
            <a:t>情境</a:t>
          </a:r>
          <a:r>
            <a:rPr lang="zh-CN" altLang="en-US" sz="2000" b="1" kern="1200" dirty="0">
              <a:sym typeface="+mn-ea"/>
            </a:rPr>
            <a:t>领导</a:t>
          </a:r>
          <a:r>
            <a:rPr lang="zh-CN" altLang="en-US" sz="2000" b="1" kern="1200" dirty="0"/>
            <a:t>模型</a:t>
          </a:r>
          <a:r>
            <a:rPr lang="en-US" altLang="zh-CN" sz="1800" b="1" kern="1200" dirty="0"/>
            <a:t>—</a:t>
          </a:r>
          <a:r>
            <a:rPr lang="en-US" altLang="zh-CN" sz="1800" b="1" kern="1200" dirty="0" err="1"/>
            <a:t>保罗·赫塞</a:t>
          </a:r>
          <a:r>
            <a:rPr lang="zh-CN" altLang="en-US" sz="1800" b="1" kern="1200" dirty="0"/>
            <a:t>、</a:t>
          </a:r>
          <a:r>
            <a:rPr lang="en-US" altLang="zh-CN" sz="1800" b="1" kern="1200" dirty="0" err="1"/>
            <a:t>肯尼斯·布兰查德</a:t>
          </a:r>
          <a:r>
            <a:rPr lang="en-US" altLang="zh-CN" sz="1800" b="1" kern="1200" dirty="0" err="1">
              <a:solidFill>
                <a:schemeClr val="bg1"/>
              </a:solidFill>
              <a:latin typeface="+mn-lt"/>
              <a:ea typeface="+mn-ea"/>
              <a:cs typeface="+mn-cs"/>
            </a:rPr>
            <a:t/>
          </a:r>
          <a:endParaRPr lang="en-US" altLang="zh-CN" sz="1800" b="1" kern="1200" dirty="0" err="1">
            <a:solidFill>
              <a:schemeClr val="bg1"/>
            </a:solidFill>
            <a:latin typeface="+mn-lt"/>
            <a:ea typeface="+mn-ea"/>
            <a:cs typeface="+mn-cs"/>
          </a:endParaRPr>
        </a:p>
      </dgm:t>
    </dgm:pt>
    <dgm:pt modelId="{7D0C9F83-2A1C-EC4B-A2C7-91BF0E0841F5}" cxnId="{4D156245-675E-4F71-8B07-C7EA5A09B6F3}" type="parTrans">
      <dgm:prSet/>
      <dgm:spPr/>
      <dgm:t>
        <a:bodyPr/>
        <a:lstStyle/>
        <a:p>
          <a:endParaRPr lang="zh-CN" altLang="en-US" b="1"/>
        </a:p>
      </dgm:t>
    </dgm:pt>
    <dgm:pt modelId="{86BB74AB-4D19-C741-B5AF-3B4E71E47EAC}" cxnId="{4D156245-675E-4F71-8B07-C7EA5A09B6F3}" type="sibTrans">
      <dgm:prSet/>
      <dgm:spPr/>
      <dgm:t>
        <a:bodyPr/>
        <a:lstStyle/>
        <a:p>
          <a:endParaRPr lang="zh-CN" altLang="en-US" b="1"/>
        </a:p>
      </dgm:t>
    </dgm:pt>
    <dgm:pt modelId="{D7125731-F262-5B4D-9C55-DBD7561C41BC}">
      <dgm:prSet phldrT="[文本]" custT="1"/>
      <dgm:spPr>
        <a:solidFill>
          <a:srgbClr val="DE7337"/>
        </a:solidFill>
      </dgm:spPr>
      <dgm:t>
        <a:bodyPr/>
        <a:lstStyle/>
        <a:p>
          <a:pPr marL="0" lvl="0" indent="0" algn="l" defTabSz="889000">
            <a:lnSpc>
              <a:spcPct val="90000"/>
            </a:lnSpc>
            <a:spcBef>
              <a:spcPct val="0"/>
            </a:spcBef>
            <a:spcAft>
              <a:spcPct val="35000"/>
            </a:spcAft>
            <a:buFontTx/>
            <a:buNone/>
          </a:pPr>
          <a:r>
            <a:rPr lang="en-US" altLang="zh-CN" sz="2000" b="1" kern="1200" dirty="0">
              <a:solidFill>
                <a:srgbClr val="FFFFFF"/>
              </a:solidFill>
              <a:latin typeface="Arial" panose="020B0604020202020204"/>
              <a:ea typeface="宋体" panose="02010600030101010101" pitchFamily="2" charset="-122"/>
              <a:cs typeface="+mn-cs"/>
            </a:rPr>
            <a:t>2.</a:t>
          </a:r>
          <a:r>
            <a:rPr lang="zh-CN" altLang="en-US" sz="2000" b="1" kern="1200" dirty="0">
              <a:solidFill>
                <a:srgbClr val="FFFFFF"/>
              </a:solidFill>
              <a:latin typeface="Arial" panose="020B0604020202020204"/>
              <a:ea typeface="宋体" panose="02010600030101010101" pitchFamily="2" charset="-122"/>
              <a:cs typeface="+mn-cs"/>
              <a:sym typeface="+mn-ea"/>
            </a:rPr>
            <a:t>领导—成员交换理论</a:t>
          </a:r>
          <a:endParaRPr lang="zh-CN" altLang="en-US" sz="2000" b="1" kern="1200" dirty="0">
            <a:solidFill>
              <a:srgbClr val="FFFFFF"/>
            </a:solidFill>
            <a:latin typeface="Arial" panose="020B0604020202020204"/>
            <a:ea typeface="宋体" panose="02010600030101010101" pitchFamily="2" charset="-122"/>
            <a:cs typeface="+mn-cs"/>
          </a:endParaRPr>
        </a:p>
      </dgm:t>
    </dgm:pt>
    <dgm:pt modelId="{BC991BCD-CB3F-E547-8521-946B9C8A36E7}" cxnId="{B2690676-AEEA-4E05-9437-66B10B5880C6}" type="parTrans">
      <dgm:prSet/>
      <dgm:spPr/>
      <dgm:t>
        <a:bodyPr/>
        <a:lstStyle/>
        <a:p>
          <a:endParaRPr lang="zh-CN" altLang="en-US" b="1"/>
        </a:p>
      </dgm:t>
    </dgm:pt>
    <dgm:pt modelId="{85C10AAB-3C24-514B-A2BB-C6EA6466B6EA}" cxnId="{B2690676-AEEA-4E05-9437-66B10B5880C6}" type="sibTrans">
      <dgm:prSet/>
      <dgm:spPr/>
      <dgm:t>
        <a:bodyPr/>
        <a:lstStyle/>
        <a:p>
          <a:endParaRPr lang="zh-CN" altLang="en-US" b="1"/>
        </a:p>
      </dgm:t>
    </dgm:pt>
    <dgm:pt modelId="{18F190BB-3AB0-5943-905C-D32B6483B3C9}">
      <dgm:prSet phldrT="[文本]" custT="1"/>
      <dgm:spPr>
        <a:solidFill>
          <a:srgbClr val="DE7337"/>
        </a:solidFill>
      </dgm:spPr>
      <dgm:t>
        <a:bodyPr/>
        <a:lstStyle/>
        <a:p>
          <a:pPr marL="0" lvl="0" indent="0" algn="l" defTabSz="889000">
            <a:lnSpc>
              <a:spcPct val="90000"/>
            </a:lnSpc>
            <a:spcBef>
              <a:spcPct val="0"/>
            </a:spcBef>
            <a:spcAft>
              <a:spcPct val="35000"/>
            </a:spcAft>
            <a:buFontTx/>
            <a:buNone/>
          </a:pPr>
          <a:r>
            <a:rPr lang="en-US" altLang="zh-CN" sz="2000" b="1" kern="1200" dirty="0">
              <a:solidFill>
                <a:srgbClr val="FFFFFF"/>
              </a:solidFill>
              <a:latin typeface="Arial" panose="020B0604020202020204"/>
              <a:ea typeface="宋体" panose="02010600030101010101" pitchFamily="2" charset="-122"/>
              <a:cs typeface="+mn-cs"/>
            </a:rPr>
            <a:t>3.</a:t>
          </a:r>
          <a:r>
            <a:rPr lang="zh-CN" altLang="en-US" sz="2000" b="1" kern="1200" dirty="0">
              <a:solidFill>
                <a:srgbClr val="FFFFFF"/>
              </a:solidFill>
              <a:latin typeface="Arial" panose="020B0604020202020204"/>
              <a:ea typeface="宋体" panose="02010600030101010101" pitchFamily="2" charset="-122"/>
              <a:cs typeface="+mn-cs"/>
              <a:sym typeface="+mn-ea"/>
            </a:rPr>
            <a:t>领导者角色理论</a:t>
          </a:r>
          <a:r>
            <a:rPr lang="en-US" altLang="zh-CN" sz="2000" b="1" kern="1200" dirty="0">
              <a:solidFill>
                <a:srgbClr val="FFFFFF"/>
              </a:solidFill>
              <a:latin typeface="Arial" panose="020B0604020202020204"/>
              <a:ea typeface="宋体" panose="02010600030101010101" pitchFamily="2" charset="-122"/>
              <a:cs typeface="+mn-cs"/>
              <a:sym typeface="+mn-ea"/>
            </a:rPr>
            <a:t>——</a:t>
          </a:r>
          <a:r>
            <a:rPr lang="en-US" altLang="zh-CN" sz="2000" b="1" kern="1200" dirty="0" err="1">
              <a:solidFill>
                <a:srgbClr val="FFFFFF"/>
              </a:solidFill>
              <a:latin typeface="Arial" panose="020B0604020202020204"/>
              <a:ea typeface="宋体" panose="02010600030101010101" pitchFamily="2" charset="-122"/>
              <a:cs typeface="+mn-cs"/>
              <a:sym typeface="+mn-ea"/>
            </a:rPr>
            <a:t>亨利·明茨伯格</a:t>
          </a:r>
          <a:endParaRPr lang="zh-CN" altLang="en-US" sz="2000" b="1" kern="1200" dirty="0">
            <a:solidFill>
              <a:srgbClr val="FFFFFF"/>
            </a:solidFill>
            <a:latin typeface="Arial" panose="020B0604020202020204"/>
            <a:ea typeface="宋体" panose="02010600030101010101" pitchFamily="2" charset="-122"/>
            <a:cs typeface="+mn-cs"/>
          </a:endParaRPr>
        </a:p>
      </dgm:t>
    </dgm:pt>
    <dgm:pt modelId="{56266C71-6CB3-CF44-9BFC-8D7CD37A1124}" cxnId="{A60B60F6-24C5-4512-AE31-B966388F8CEC}" type="parTrans">
      <dgm:prSet/>
      <dgm:spPr/>
      <dgm:t>
        <a:bodyPr/>
        <a:lstStyle/>
        <a:p>
          <a:endParaRPr lang="zh-CN" altLang="en-US" b="1"/>
        </a:p>
      </dgm:t>
    </dgm:pt>
    <dgm:pt modelId="{74426890-67D1-204B-AA47-C0C2731D6DD8}" cxnId="{A60B60F6-24C5-4512-AE31-B966388F8CEC}" type="sibTrans">
      <dgm:prSet/>
      <dgm:spPr/>
      <dgm:t>
        <a:bodyPr/>
        <a:lstStyle/>
        <a:p>
          <a:endParaRPr lang="zh-CN" altLang="en-US" b="1"/>
        </a:p>
      </dgm:t>
    </dgm:pt>
    <dgm:pt modelId="{EFA17412-4AC0-D243-A898-3BA95A74F0AC}" type="pres">
      <dgm:prSet presAssocID="{603A20AD-B607-3D45-9A93-7704A0C7FC83}" presName="linearFlow" presStyleCnt="0">
        <dgm:presLayoutVars>
          <dgm:dir/>
          <dgm:resizeHandles val="exact"/>
        </dgm:presLayoutVars>
      </dgm:prSet>
      <dgm:spPr/>
    </dgm:pt>
    <dgm:pt modelId="{9235E88F-2D51-E34C-B4F3-A70E6292C434}" type="pres">
      <dgm:prSet presAssocID="{68DC3D5F-F06B-AF45-887E-6A28523C1C8B}" presName="composite" presStyleCnt="0"/>
      <dgm:spPr/>
    </dgm:pt>
    <dgm:pt modelId="{AC2D02E3-6A6F-0A40-B38D-5A21CA33F2A7}" type="pres">
      <dgm:prSet presAssocID="{68DC3D5F-F06B-AF45-887E-6A28523C1C8B}" presName="imgShp" presStyleLbl="fgImgPlace1" presStyleIdx="0" presStyleCnt="3" custLinFactNeighborX="-5241"/>
      <dgm:spPr>
        <a:solidFill>
          <a:srgbClr val="FFC000"/>
        </a:solidFill>
      </dgm:spPr>
    </dgm:pt>
    <dgm:pt modelId="{707A683E-05E3-F048-9EC1-A040CF13E351}" type="pres">
      <dgm:prSet presAssocID="{68DC3D5F-F06B-AF45-887E-6A28523C1C8B}" presName="txShp" presStyleLbl="node1" presStyleIdx="0" presStyleCnt="3" custScaleX="120310" custScaleY="93518" custLinFactNeighborX="11857">
        <dgm:presLayoutVars>
          <dgm:bulletEnabled val="1"/>
        </dgm:presLayoutVars>
      </dgm:prSet>
      <dgm:spPr/>
      <dgm:t>
        <a:bodyPr/>
        <a:lstStyle/>
        <a:p>
          <a:endParaRPr lang="zh-CN" altLang="en-US"/>
        </a:p>
      </dgm:t>
    </dgm:pt>
    <dgm:pt modelId="{8A132345-2331-0643-8451-CD36EAC2C6EA}" type="pres">
      <dgm:prSet presAssocID="{86BB74AB-4D19-C741-B5AF-3B4E71E47EAC}" presName="spacing" presStyleCnt="0"/>
      <dgm:spPr/>
    </dgm:pt>
    <dgm:pt modelId="{E93FB713-727A-2948-8251-9BD063BAEC4F}" type="pres">
      <dgm:prSet presAssocID="{D7125731-F262-5B4D-9C55-DBD7561C41BC}" presName="composite" presStyleCnt="0"/>
      <dgm:spPr/>
    </dgm:pt>
    <dgm:pt modelId="{E0AFC2F1-AB93-C440-9838-EEA62069ED8B}" type="pres">
      <dgm:prSet presAssocID="{D7125731-F262-5B4D-9C55-DBD7561C41BC}" presName="imgShp" presStyleLbl="fgImgPlace1" presStyleIdx="1" presStyleCnt="3" custLinFactNeighborX="-5241" custLinFactNeighborY="-1614"/>
      <dgm:spPr>
        <a:solidFill>
          <a:srgbClr val="FFC000"/>
        </a:solidFill>
      </dgm:spPr>
    </dgm:pt>
    <dgm:pt modelId="{69C2893F-A39A-F44C-A6B3-651C0290CF17}" type="pres">
      <dgm:prSet presAssocID="{D7125731-F262-5B4D-9C55-DBD7561C41BC}" presName="txShp" presStyleLbl="node1" presStyleIdx="1" presStyleCnt="3" custScaleX="119090" custLinFactNeighborX="11433">
        <dgm:presLayoutVars>
          <dgm:bulletEnabled val="1"/>
        </dgm:presLayoutVars>
      </dgm:prSet>
      <dgm:spPr/>
      <dgm:t>
        <a:bodyPr/>
        <a:lstStyle/>
        <a:p>
          <a:endParaRPr lang="zh-CN" altLang="en-US"/>
        </a:p>
      </dgm:t>
    </dgm:pt>
    <dgm:pt modelId="{29D07C4E-EC85-DD46-B342-6F622A07CB23}" type="pres">
      <dgm:prSet presAssocID="{85C10AAB-3C24-514B-A2BB-C6EA6466B6EA}" presName="spacing" presStyleCnt="0"/>
      <dgm:spPr/>
    </dgm:pt>
    <dgm:pt modelId="{E7B6740D-4365-F345-A460-E6BC497B1F4D}" type="pres">
      <dgm:prSet presAssocID="{18F190BB-3AB0-5943-905C-D32B6483B3C9}" presName="composite" presStyleCnt="0"/>
      <dgm:spPr/>
    </dgm:pt>
    <dgm:pt modelId="{95317DD4-6769-3643-B3D6-1538D004D678}" type="pres">
      <dgm:prSet presAssocID="{18F190BB-3AB0-5943-905C-D32B6483B3C9}" presName="imgShp" presStyleLbl="fgImgPlace1" presStyleIdx="2" presStyleCnt="3" custLinFactNeighborX="-5241" custLinFactNeighborY="43"/>
      <dgm:spPr>
        <a:solidFill>
          <a:srgbClr val="FFC000"/>
        </a:solidFill>
      </dgm:spPr>
    </dgm:pt>
    <dgm:pt modelId="{8FD6EC8C-E3F1-1849-BC16-E6A0E9290FAA}" type="pres">
      <dgm:prSet presAssocID="{18F190BB-3AB0-5943-905C-D32B6483B3C9}" presName="txShp" presStyleLbl="node1" presStyleIdx="2" presStyleCnt="3" custScaleX="121066" custLinFactNeighborX="12236">
        <dgm:presLayoutVars>
          <dgm:bulletEnabled val="1"/>
        </dgm:presLayoutVars>
      </dgm:prSet>
      <dgm:spPr/>
      <dgm:t>
        <a:bodyPr/>
        <a:lstStyle/>
        <a:p>
          <a:endParaRPr lang="zh-CN" altLang="en-US"/>
        </a:p>
      </dgm:t>
    </dgm:pt>
  </dgm:ptLst>
  <dgm:cxnLst>
    <dgm:cxn modelId="{4D156245-675E-4F71-8B07-C7EA5A09B6F3}" srcId="{603A20AD-B607-3D45-9A93-7704A0C7FC83}" destId="{68DC3D5F-F06B-AF45-887E-6A28523C1C8B}" srcOrd="0" destOrd="0" parTransId="{7D0C9F83-2A1C-EC4B-A2C7-91BF0E0841F5}" sibTransId="{86BB74AB-4D19-C741-B5AF-3B4E71E47EAC}"/>
    <dgm:cxn modelId="{B2690676-AEEA-4E05-9437-66B10B5880C6}" srcId="{603A20AD-B607-3D45-9A93-7704A0C7FC83}" destId="{D7125731-F262-5B4D-9C55-DBD7561C41BC}" srcOrd="1" destOrd="0" parTransId="{BC991BCD-CB3F-E547-8521-946B9C8A36E7}" sibTransId="{85C10AAB-3C24-514B-A2BB-C6EA6466B6EA}"/>
    <dgm:cxn modelId="{A60B60F6-24C5-4512-AE31-B966388F8CEC}" srcId="{603A20AD-B607-3D45-9A93-7704A0C7FC83}" destId="{18F190BB-3AB0-5943-905C-D32B6483B3C9}" srcOrd="2" destOrd="0" parTransId="{56266C71-6CB3-CF44-9BFC-8D7CD37A1124}" sibTransId="{74426890-67D1-204B-AA47-C0C2731D6DD8}"/>
    <dgm:cxn modelId="{C1C0A477-DE4E-4B6D-8249-E108D07A6BD4}" type="presOf" srcId="{603A20AD-B607-3D45-9A93-7704A0C7FC83}" destId="{EFA17412-4AC0-D243-A898-3BA95A74F0AC}" srcOrd="0" destOrd="0" presId="urn:microsoft.com/office/officeart/2005/8/layout/vList3"/>
    <dgm:cxn modelId="{A769B219-451B-4428-BCFF-B1DE355D7062}" type="presParOf" srcId="{EFA17412-4AC0-D243-A898-3BA95A74F0AC}" destId="{9235E88F-2D51-E34C-B4F3-A70E6292C434}" srcOrd="0" destOrd="0" presId="urn:microsoft.com/office/officeart/2005/8/layout/vList3"/>
    <dgm:cxn modelId="{5C8A475B-A79C-4AE2-8746-42061D5ABC63}" type="presParOf" srcId="{9235E88F-2D51-E34C-B4F3-A70E6292C434}" destId="{AC2D02E3-6A6F-0A40-B38D-5A21CA33F2A7}" srcOrd="0" destOrd="0" presId="urn:microsoft.com/office/officeart/2005/8/layout/vList3"/>
    <dgm:cxn modelId="{FA4B3DB9-4DC9-4472-80CA-3CEA2227D3B4}" type="presParOf" srcId="{9235E88F-2D51-E34C-B4F3-A70E6292C434}" destId="{707A683E-05E3-F048-9EC1-A040CF13E351}" srcOrd="1" destOrd="0" presId="urn:microsoft.com/office/officeart/2005/8/layout/vList3"/>
    <dgm:cxn modelId="{A6C1C029-7E8D-4577-AED4-81E0BF04C980}" type="presOf" srcId="{68DC3D5F-F06B-AF45-887E-6A28523C1C8B}" destId="{707A683E-05E3-F048-9EC1-A040CF13E351}" srcOrd="0" destOrd="0" presId="urn:microsoft.com/office/officeart/2005/8/layout/vList3"/>
    <dgm:cxn modelId="{B681DDC8-E6AC-4083-AFED-9D74B6DA5F64}" type="presParOf" srcId="{EFA17412-4AC0-D243-A898-3BA95A74F0AC}" destId="{8A132345-2331-0643-8451-CD36EAC2C6EA}" srcOrd="1" destOrd="0" presId="urn:microsoft.com/office/officeart/2005/8/layout/vList3"/>
    <dgm:cxn modelId="{7F1E1706-E239-4890-B5B0-C28B7EC2B701}" type="presOf" srcId="{86BB74AB-4D19-C741-B5AF-3B4E71E47EAC}" destId="{8A132345-2331-0643-8451-CD36EAC2C6EA}" srcOrd="0" destOrd="0" presId="urn:microsoft.com/office/officeart/2005/8/layout/vList3"/>
    <dgm:cxn modelId="{C94A29BF-EC6F-49D6-BD33-2489942C891C}" type="presParOf" srcId="{EFA17412-4AC0-D243-A898-3BA95A74F0AC}" destId="{E93FB713-727A-2948-8251-9BD063BAEC4F}" srcOrd="2" destOrd="0" presId="urn:microsoft.com/office/officeart/2005/8/layout/vList3"/>
    <dgm:cxn modelId="{0824A084-C132-45E6-8E0B-D91503EA5832}" type="presParOf" srcId="{E93FB713-727A-2948-8251-9BD063BAEC4F}" destId="{E0AFC2F1-AB93-C440-9838-EEA62069ED8B}" srcOrd="0" destOrd="2" presId="urn:microsoft.com/office/officeart/2005/8/layout/vList3"/>
    <dgm:cxn modelId="{693575D9-CFEE-4494-A299-D09B1BAE3DB3}" type="presParOf" srcId="{E93FB713-727A-2948-8251-9BD063BAEC4F}" destId="{69C2893F-A39A-F44C-A6B3-651C0290CF17}" srcOrd="1" destOrd="2" presId="urn:microsoft.com/office/officeart/2005/8/layout/vList3"/>
    <dgm:cxn modelId="{F38E0E39-B684-48AF-AA65-B3EEFF27DA71}" type="presOf" srcId="{D7125731-F262-5B4D-9C55-DBD7561C41BC}" destId="{69C2893F-A39A-F44C-A6B3-651C0290CF17}" srcOrd="0" destOrd="0" presId="urn:microsoft.com/office/officeart/2005/8/layout/vList3"/>
    <dgm:cxn modelId="{D10CD6EC-0FDD-4EA8-9E57-E9E35AFDAE61}" type="presParOf" srcId="{EFA17412-4AC0-D243-A898-3BA95A74F0AC}" destId="{29D07C4E-EC85-DD46-B342-6F622A07CB23}" srcOrd="3" destOrd="0" presId="urn:microsoft.com/office/officeart/2005/8/layout/vList3"/>
    <dgm:cxn modelId="{B7F70F5A-8923-46B1-BC5A-EA042939909D}" type="presOf" srcId="{85C10AAB-3C24-514B-A2BB-C6EA6466B6EA}" destId="{29D07C4E-EC85-DD46-B342-6F622A07CB23}" srcOrd="0" destOrd="0" presId="urn:microsoft.com/office/officeart/2005/8/layout/vList3"/>
    <dgm:cxn modelId="{C0474C16-AB49-4759-ADE1-B27891F6F139}" type="presParOf" srcId="{EFA17412-4AC0-D243-A898-3BA95A74F0AC}" destId="{E7B6740D-4365-F345-A460-E6BC497B1F4D}" srcOrd="4" destOrd="0" presId="urn:microsoft.com/office/officeart/2005/8/layout/vList3"/>
    <dgm:cxn modelId="{9420C3A1-632F-4EA3-87E8-536B5EE89F5D}" type="presParOf" srcId="{E7B6740D-4365-F345-A460-E6BC497B1F4D}" destId="{95317DD4-6769-3643-B3D6-1538D004D678}" srcOrd="0" destOrd="4" presId="urn:microsoft.com/office/officeart/2005/8/layout/vList3"/>
    <dgm:cxn modelId="{06F9EBBB-535F-4714-92B0-236D48671A1F}" type="presParOf" srcId="{E7B6740D-4365-F345-A460-E6BC497B1F4D}" destId="{8FD6EC8C-E3F1-1849-BC16-E6A0E9290FAA}" srcOrd="1" destOrd="4" presId="urn:microsoft.com/office/officeart/2005/8/layout/vList3"/>
    <dgm:cxn modelId="{4ED24859-49AF-4076-880A-0671EAA19061}" type="presOf" srcId="{18F190BB-3AB0-5943-905C-D32B6483B3C9}" destId="{8FD6EC8C-E3F1-1849-BC16-E6A0E9290FAA}" srcOrd="0" destOrd="0" presId="urn:microsoft.com/office/officeart/2005/8/layout/v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41D4BD-C249-3447-8FA7-00F1914FB15F}"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zh-CN" altLang="en-US"/>
        </a:p>
      </dgm:t>
    </dgm:pt>
    <dgm:pt modelId="{320207C4-ADA8-BC4A-BD27-A2223491D051}">
      <dgm:prSet phldrT="[文本]" custT="1"/>
      <dgm:spPr>
        <a:solidFill>
          <a:srgbClr val="DE7337"/>
        </a:solidFill>
      </dgm:spPr>
      <dgm:t>
        <a:bodyPr/>
        <a:lstStyle/>
        <a:p>
          <a:pPr>
            <a:buFontTx/>
            <a:buAutoNum type="arabicPeriod"/>
          </a:pPr>
          <a:r>
            <a:rPr lang="zh-CN" altLang="en-US" sz="2800" dirty="0"/>
            <a:t>          </a:t>
          </a:r>
          <a:r>
            <a:rPr lang="en-US" altLang="zh-CN" sz="2800" dirty="0"/>
            <a:t>1.费德勒的权变领导理论</a:t>
          </a:r>
          <a:endParaRPr lang="zh-CN" altLang="en-US" sz="2800" dirty="0"/>
        </a:p>
      </dgm:t>
    </dgm:pt>
    <dgm:pt modelId="{44B65F85-30A6-E747-B872-20C0486083F2}" cxnId="{3E320524-E6D1-E741-8743-3206C4534113}" type="parTrans">
      <dgm:prSet/>
      <dgm:spPr/>
      <dgm:t>
        <a:bodyPr/>
        <a:lstStyle/>
        <a:p>
          <a:endParaRPr lang="zh-CN" altLang="en-US"/>
        </a:p>
      </dgm:t>
    </dgm:pt>
    <dgm:pt modelId="{D768CAAC-84EE-444A-91DC-1F5ECBCAA1E3}" cxnId="{3E320524-E6D1-E741-8743-3206C4534113}" type="sibTrans">
      <dgm:prSet/>
      <dgm:spPr/>
      <dgm:t>
        <a:bodyPr/>
        <a:lstStyle/>
        <a:p>
          <a:endParaRPr lang="zh-CN" altLang="en-US"/>
        </a:p>
      </dgm:t>
    </dgm:pt>
    <dgm:pt modelId="{CE738C93-87EA-C849-87AB-A9AB051ABEA0}">
      <dgm:prSet phldrT="[文本]" custT="1"/>
      <dgm:spPr>
        <a:solidFill>
          <a:srgbClr val="DE7337"/>
        </a:solidFill>
        <a:ln>
          <a:solidFill>
            <a:srgbClr val="DE7337"/>
          </a:solidFill>
        </a:ln>
      </dgm:spPr>
      <dgm:t>
        <a:bodyPr/>
        <a:lstStyle/>
        <a:p>
          <a:pPr algn="l" rtl="0" eaLnBrk="0" fontAlgn="base" hangingPunct="0">
            <a:spcBef>
              <a:spcPct val="0"/>
            </a:spcBef>
            <a:spcAft>
              <a:spcPct val="0"/>
            </a:spcAft>
            <a:buFontTx/>
            <a:buAutoNum type="arabicPeriod"/>
          </a:pPr>
          <a:r>
            <a:rPr lang="zh-CN" altLang="en-US" sz="2800" kern="1200" dirty="0">
              <a:solidFill>
                <a:schemeClr val="bg1"/>
              </a:solidFill>
              <a:latin typeface="+mn-lt"/>
              <a:ea typeface="+mn-ea"/>
              <a:cs typeface="+mn-ea"/>
              <a:sym typeface="+mn-ea"/>
            </a:rPr>
            <a:t>         </a:t>
          </a:r>
          <a:r>
            <a:rPr lang="en-US" altLang="zh-CN" sz="2800" kern="1200" dirty="0" smtClean="0">
              <a:solidFill>
                <a:schemeClr val="bg1"/>
              </a:solidFill>
              <a:latin typeface="+mn-lt"/>
              <a:ea typeface="+mn-ea"/>
              <a:cs typeface="+mn-ea"/>
              <a:sym typeface="+mn-ea"/>
            </a:rPr>
            <a:t>2</a:t>
          </a:r>
          <a:r>
            <a:rPr lang="en-US" altLang="zh-CN" sz="2800" kern="1200" dirty="0">
              <a:solidFill>
                <a:schemeClr val="bg1"/>
              </a:solidFill>
              <a:latin typeface="+mn-lt"/>
              <a:ea typeface="+mn-ea"/>
              <a:cs typeface="+mn-ea"/>
              <a:sym typeface="+mn-ea"/>
            </a:rPr>
            <a:t>.豪斯的路径—</a:t>
          </a:r>
          <a:r>
            <a:rPr lang="en-US" altLang="zh-CN" sz="2800" kern="1200" dirty="0" err="1">
              <a:solidFill>
                <a:schemeClr val="bg1"/>
              </a:solidFill>
              <a:latin typeface="+mn-lt"/>
              <a:ea typeface="+mn-ea"/>
              <a:cs typeface="+mn-ea"/>
              <a:sym typeface="+mn-ea"/>
            </a:rPr>
            <a:t>目标领导理论</a:t>
          </a:r>
          <a:r>
            <a:rPr lang="en-US" altLang="zh-CN" sz="2800" kern="1200" dirty="0">
              <a:solidFill>
                <a:schemeClr val="bg1"/>
              </a:solidFill>
              <a:latin typeface="+mn-lt"/>
              <a:ea typeface="+mn-ea"/>
              <a:cs typeface="+mn-ea"/>
              <a:sym typeface="+mn-ea"/>
            </a:rPr>
            <a:t> </a:t>
          </a:r>
        </a:p>
      </dgm:t>
    </dgm:pt>
    <dgm:pt modelId="{15543395-03E2-3243-AA1F-E1D554B982FB}" cxnId="{F8E6DDC7-F1BD-7B47-8716-EC1861D9386C}" type="parTrans">
      <dgm:prSet/>
      <dgm:spPr/>
      <dgm:t>
        <a:bodyPr/>
        <a:lstStyle/>
        <a:p>
          <a:endParaRPr lang="zh-CN" altLang="en-US"/>
        </a:p>
      </dgm:t>
    </dgm:pt>
    <dgm:pt modelId="{F110ACFF-6BA3-4241-A29E-C7614FE6F428}" cxnId="{F8E6DDC7-F1BD-7B47-8716-EC1861D9386C}" type="sibTrans">
      <dgm:prSet/>
      <dgm:spPr/>
      <dgm:t>
        <a:bodyPr/>
        <a:lstStyle/>
        <a:p>
          <a:endParaRPr lang="zh-CN" altLang="en-US"/>
        </a:p>
      </dgm:t>
    </dgm:pt>
    <dgm:pt modelId="{5E70D1CC-BBD4-534D-A13E-7ED907CE5998}">
      <dgm:prSet phldrT="[文本]" custT="1"/>
      <dgm:spPr>
        <a:solidFill>
          <a:srgbClr val="DE7337"/>
        </a:solidFill>
      </dgm:spPr>
      <dgm:t>
        <a:bodyPr/>
        <a:lstStyle/>
        <a:p>
          <a:pPr>
            <a:buFontTx/>
            <a:buAutoNum type="arabicPeriod"/>
          </a:pPr>
          <a:r>
            <a:rPr lang="zh-CN" altLang="en-US" sz="2800" b="0" dirty="0">
              <a:latin typeface="+mn-lt"/>
              <a:ea typeface="黑体" panose="02010609060101010101" pitchFamily="49" charset="-122"/>
              <a:sym typeface="+mn-ea"/>
            </a:rPr>
            <a:t>           </a:t>
          </a:r>
          <a:r>
            <a:rPr lang="en-US" altLang="zh-CN" sz="2800" b="0" dirty="0">
              <a:latin typeface="+mn-lt"/>
              <a:ea typeface="黑体" panose="02010609060101010101" pitchFamily="49" charset="-122"/>
              <a:sym typeface="+mn-ea"/>
            </a:rPr>
            <a:t>3.文化背景与领导</a:t>
          </a:r>
          <a:endParaRPr lang="zh-CN" altLang="en-US" sz="2800" b="0" dirty="0">
            <a:latin typeface="+mn-lt"/>
          </a:endParaRPr>
        </a:p>
      </dgm:t>
    </dgm:pt>
    <dgm:pt modelId="{B4C8FE1E-9744-C540-AA86-73BA2B862639}" cxnId="{67F8262A-1004-A345-AC1B-7676D99806EA}" type="parTrans">
      <dgm:prSet/>
      <dgm:spPr/>
      <dgm:t>
        <a:bodyPr/>
        <a:lstStyle/>
        <a:p>
          <a:endParaRPr lang="zh-CN" altLang="en-US"/>
        </a:p>
      </dgm:t>
    </dgm:pt>
    <dgm:pt modelId="{C131CE54-CDAB-8A49-9B49-5CFEF81DCB4A}" cxnId="{67F8262A-1004-A345-AC1B-7676D99806EA}" type="sibTrans">
      <dgm:prSet/>
      <dgm:spPr/>
      <dgm:t>
        <a:bodyPr/>
        <a:lstStyle/>
        <a:p>
          <a:endParaRPr lang="zh-CN" altLang="en-US"/>
        </a:p>
      </dgm:t>
    </dgm:pt>
    <dgm:pt modelId="{BB58146E-23B5-AB46-9517-12944DEC8F80}" type="pres">
      <dgm:prSet presAssocID="{0241D4BD-C249-3447-8FA7-00F1914FB15F}" presName="linear" presStyleCnt="0">
        <dgm:presLayoutVars>
          <dgm:dir/>
          <dgm:resizeHandles val="exact"/>
        </dgm:presLayoutVars>
      </dgm:prSet>
      <dgm:spPr/>
      <dgm:t>
        <a:bodyPr/>
        <a:lstStyle/>
        <a:p>
          <a:endParaRPr lang="zh-CN" altLang="en-US"/>
        </a:p>
      </dgm:t>
    </dgm:pt>
    <dgm:pt modelId="{CACC2DE6-6ACB-0F49-A37C-F6208AE9EF55}" type="pres">
      <dgm:prSet presAssocID="{320207C4-ADA8-BC4A-BD27-A2223491D051}" presName="comp" presStyleCnt="0"/>
      <dgm:spPr/>
    </dgm:pt>
    <dgm:pt modelId="{1D3DFEF6-E588-CF4B-874B-1B406EF7F0AC}" type="pres">
      <dgm:prSet presAssocID="{320207C4-ADA8-BC4A-BD27-A2223491D051}" presName="box" presStyleLbl="node1" presStyleIdx="0" presStyleCnt="3" custLinFactNeighborX="-41983" custLinFactNeighborY="1375"/>
      <dgm:spPr/>
      <dgm:t>
        <a:bodyPr/>
        <a:lstStyle/>
        <a:p>
          <a:endParaRPr lang="zh-CN" altLang="en-US"/>
        </a:p>
      </dgm:t>
    </dgm:pt>
    <dgm:pt modelId="{6B898907-B3C5-994C-BDDF-B41A8DDDF1C7}" type="pres">
      <dgm:prSet presAssocID="{320207C4-ADA8-BC4A-BD27-A2223491D051}" presName="img" presStyleLbl="fgImgPlace1" presStyleIdx="0" presStyleCnt="3" custScaleX="152685" custScaleY="101653" custLinFactNeighborX="22602" custLinFactNeighborY="-27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3000" b="-3000"/>
          </a:stretch>
        </a:blipFill>
      </dgm:spPr>
      <dgm:t>
        <a:bodyPr/>
        <a:lstStyle/>
        <a:p>
          <a:endParaRPr lang="zh-CN" altLang="en-US"/>
        </a:p>
      </dgm:t>
    </dgm:pt>
    <dgm:pt modelId="{EE268C3D-3839-064F-9FAE-F29271C88CB7}" type="pres">
      <dgm:prSet presAssocID="{320207C4-ADA8-BC4A-BD27-A2223491D051}" presName="text" presStyleLbl="node1" presStyleIdx="0" presStyleCnt="3">
        <dgm:presLayoutVars>
          <dgm:bulletEnabled val="1"/>
        </dgm:presLayoutVars>
      </dgm:prSet>
      <dgm:spPr/>
      <dgm:t>
        <a:bodyPr/>
        <a:lstStyle/>
        <a:p>
          <a:endParaRPr lang="zh-CN" altLang="en-US"/>
        </a:p>
      </dgm:t>
    </dgm:pt>
    <dgm:pt modelId="{9DB16A72-F713-BA43-AA96-15E8F0E40328}" type="pres">
      <dgm:prSet presAssocID="{D768CAAC-84EE-444A-91DC-1F5ECBCAA1E3}" presName="spacer" presStyleCnt="0"/>
      <dgm:spPr/>
    </dgm:pt>
    <dgm:pt modelId="{E59FB402-6103-AC4E-B1E8-DAB19397CA57}" type="pres">
      <dgm:prSet presAssocID="{CE738C93-87EA-C849-87AB-A9AB051ABEA0}" presName="comp" presStyleCnt="0"/>
      <dgm:spPr/>
    </dgm:pt>
    <dgm:pt modelId="{83E76E4B-3ECA-2F4C-A607-523405CA7C37}" type="pres">
      <dgm:prSet presAssocID="{CE738C93-87EA-C849-87AB-A9AB051ABEA0}" presName="box" presStyleLbl="node1" presStyleIdx="1" presStyleCnt="3" custLinFactNeighborX="-1794"/>
      <dgm:spPr/>
      <dgm:t>
        <a:bodyPr/>
        <a:lstStyle/>
        <a:p>
          <a:endParaRPr lang="zh-CN" altLang="en-US"/>
        </a:p>
      </dgm:t>
    </dgm:pt>
    <dgm:pt modelId="{278FBCB1-2263-A246-A7EB-CF72139901E6}" type="pres">
      <dgm:prSet presAssocID="{CE738C93-87EA-C849-87AB-A9AB051ABEA0}" presName="img" presStyleLbl="fgImgPlace1" presStyleIdx="1" presStyleCnt="3" custScaleX="154206" custScaleY="97285" custLinFactNeighborX="22982" custLinFactNeighborY="192"/>
      <dgm:spPr>
        <a:blipFill>
          <a:blip xmlns:r="http://schemas.openxmlformats.org/officeDocument/2006/relationships" r:embed="rId2">
            <a:extLst>
              <a:ext uri="{28A0092B-C50C-407E-A947-70E740481C1C}">
                <a14:useLocalDpi xmlns:a14="http://schemas.microsoft.com/office/drawing/2010/main" val="0"/>
              </a:ext>
            </a:extLst>
          </a:blip>
          <a:srcRect/>
          <a:stretch>
            <a:fillRect t="-15000" b="-15000"/>
          </a:stretch>
        </a:blipFill>
      </dgm:spPr>
    </dgm:pt>
    <dgm:pt modelId="{3D108E85-5092-1841-AFCD-89250BE98862}" type="pres">
      <dgm:prSet presAssocID="{CE738C93-87EA-C849-87AB-A9AB051ABEA0}" presName="text" presStyleLbl="node1" presStyleIdx="1" presStyleCnt="3">
        <dgm:presLayoutVars>
          <dgm:bulletEnabled val="1"/>
        </dgm:presLayoutVars>
      </dgm:prSet>
      <dgm:spPr/>
      <dgm:t>
        <a:bodyPr/>
        <a:lstStyle/>
        <a:p>
          <a:endParaRPr lang="zh-CN" altLang="en-US"/>
        </a:p>
      </dgm:t>
    </dgm:pt>
    <dgm:pt modelId="{2BC39C1C-B7D4-4C46-9B78-DCE1CC88C91D}" type="pres">
      <dgm:prSet presAssocID="{F110ACFF-6BA3-4241-A29E-C7614FE6F428}" presName="spacer" presStyleCnt="0"/>
      <dgm:spPr/>
    </dgm:pt>
    <dgm:pt modelId="{CC46F0D4-7AA8-C545-A39C-1E89630200B1}" type="pres">
      <dgm:prSet presAssocID="{5E70D1CC-BBD4-534D-A13E-7ED907CE5998}" presName="comp" presStyleCnt="0"/>
      <dgm:spPr/>
    </dgm:pt>
    <dgm:pt modelId="{B4A0A5E0-3723-1247-8428-F554BEEF1990}" type="pres">
      <dgm:prSet presAssocID="{5E70D1CC-BBD4-534D-A13E-7ED907CE5998}" presName="box" presStyleLbl="node1" presStyleIdx="2" presStyleCnt="3" custLinFactNeighborX="-3103"/>
      <dgm:spPr/>
      <dgm:t>
        <a:bodyPr/>
        <a:lstStyle/>
        <a:p>
          <a:endParaRPr lang="zh-CN" altLang="en-US"/>
        </a:p>
      </dgm:t>
    </dgm:pt>
    <dgm:pt modelId="{B178E111-33F9-4E49-9C17-FCE0D0BEAF94}" type="pres">
      <dgm:prSet presAssocID="{5E70D1CC-BBD4-534D-A13E-7ED907CE5998}" presName="img" presStyleLbl="fgImgPlace1" presStyleIdx="2" presStyleCnt="3" custScaleX="161685" custLinFactNeighborX="24852" custLinFactNeighborY="4201"/>
      <dgm:spPr>
        <a:blipFill>
          <a:blip xmlns:r="http://schemas.openxmlformats.org/officeDocument/2006/relationships" r:embed="rId3">
            <a:extLst>
              <a:ext uri="{28A0092B-C50C-407E-A947-70E740481C1C}">
                <a14:useLocalDpi xmlns:a14="http://schemas.microsoft.com/office/drawing/2010/main" val="0"/>
              </a:ext>
            </a:extLst>
          </a:blip>
          <a:srcRect/>
          <a:stretch>
            <a:fillRect t="-16000" b="-16000"/>
          </a:stretch>
        </a:blipFill>
      </dgm:spPr>
      <dgm:t>
        <a:bodyPr/>
        <a:lstStyle/>
        <a:p>
          <a:endParaRPr lang="zh-CN" altLang="en-US"/>
        </a:p>
      </dgm:t>
    </dgm:pt>
    <dgm:pt modelId="{7B99FB13-6CBD-7D4A-A78D-F29360968BF5}" type="pres">
      <dgm:prSet presAssocID="{5E70D1CC-BBD4-534D-A13E-7ED907CE5998}" presName="text" presStyleLbl="node1" presStyleIdx="2" presStyleCnt="3">
        <dgm:presLayoutVars>
          <dgm:bulletEnabled val="1"/>
        </dgm:presLayoutVars>
      </dgm:prSet>
      <dgm:spPr/>
      <dgm:t>
        <a:bodyPr/>
        <a:lstStyle/>
        <a:p>
          <a:endParaRPr lang="zh-CN" altLang="en-US"/>
        </a:p>
      </dgm:t>
    </dgm:pt>
  </dgm:ptLst>
  <dgm:cxnLst>
    <dgm:cxn modelId="{FD0D6A09-9761-C547-AA59-D96CCA664448}" type="presOf" srcId="{5E70D1CC-BBD4-534D-A13E-7ED907CE5998}" destId="{7B99FB13-6CBD-7D4A-A78D-F29360968BF5}" srcOrd="1" destOrd="0" presId="urn:microsoft.com/office/officeart/2005/8/layout/vList4"/>
    <dgm:cxn modelId="{6A88CD3C-1DD7-DF40-9680-5D8159E8BCA8}" type="presOf" srcId="{320207C4-ADA8-BC4A-BD27-A2223491D051}" destId="{EE268C3D-3839-064F-9FAE-F29271C88CB7}" srcOrd="1" destOrd="0" presId="urn:microsoft.com/office/officeart/2005/8/layout/vList4"/>
    <dgm:cxn modelId="{C4ECE1CB-C972-ED4D-8364-F2B91110BFDB}" type="presOf" srcId="{320207C4-ADA8-BC4A-BD27-A2223491D051}" destId="{1D3DFEF6-E588-CF4B-874B-1B406EF7F0AC}" srcOrd="0" destOrd="0" presId="urn:microsoft.com/office/officeart/2005/8/layout/vList4"/>
    <dgm:cxn modelId="{3E320524-E6D1-E741-8743-3206C4534113}" srcId="{0241D4BD-C249-3447-8FA7-00F1914FB15F}" destId="{320207C4-ADA8-BC4A-BD27-A2223491D051}" srcOrd="0" destOrd="0" parTransId="{44B65F85-30A6-E747-B872-20C0486083F2}" sibTransId="{D768CAAC-84EE-444A-91DC-1F5ECBCAA1E3}"/>
    <dgm:cxn modelId="{FA5A6C34-9898-5247-9D84-95A6A446A145}" type="presOf" srcId="{CE738C93-87EA-C849-87AB-A9AB051ABEA0}" destId="{83E76E4B-3ECA-2F4C-A607-523405CA7C37}" srcOrd="0" destOrd="0" presId="urn:microsoft.com/office/officeart/2005/8/layout/vList4"/>
    <dgm:cxn modelId="{F8E6DDC7-F1BD-7B47-8716-EC1861D9386C}" srcId="{0241D4BD-C249-3447-8FA7-00F1914FB15F}" destId="{CE738C93-87EA-C849-87AB-A9AB051ABEA0}" srcOrd="1" destOrd="0" parTransId="{15543395-03E2-3243-AA1F-E1D554B982FB}" sibTransId="{F110ACFF-6BA3-4241-A29E-C7614FE6F428}"/>
    <dgm:cxn modelId="{67F8262A-1004-A345-AC1B-7676D99806EA}" srcId="{0241D4BD-C249-3447-8FA7-00F1914FB15F}" destId="{5E70D1CC-BBD4-534D-A13E-7ED907CE5998}" srcOrd="2" destOrd="0" parTransId="{B4C8FE1E-9744-C540-AA86-73BA2B862639}" sibTransId="{C131CE54-CDAB-8A49-9B49-5CFEF81DCB4A}"/>
    <dgm:cxn modelId="{BE8F8DF2-9C5D-DE42-8FC4-7CA6EF48069C}" type="presOf" srcId="{CE738C93-87EA-C849-87AB-A9AB051ABEA0}" destId="{3D108E85-5092-1841-AFCD-89250BE98862}" srcOrd="1" destOrd="0" presId="urn:microsoft.com/office/officeart/2005/8/layout/vList4"/>
    <dgm:cxn modelId="{AF13A1A8-A6DF-BC46-9BE2-53B868B8BE9D}" type="presOf" srcId="{0241D4BD-C249-3447-8FA7-00F1914FB15F}" destId="{BB58146E-23B5-AB46-9517-12944DEC8F80}" srcOrd="0" destOrd="0" presId="urn:microsoft.com/office/officeart/2005/8/layout/vList4"/>
    <dgm:cxn modelId="{4CCDBD6F-8068-364A-A472-27DD07E0FF4A}" type="presOf" srcId="{5E70D1CC-BBD4-534D-A13E-7ED907CE5998}" destId="{B4A0A5E0-3723-1247-8428-F554BEEF1990}" srcOrd="0" destOrd="0" presId="urn:microsoft.com/office/officeart/2005/8/layout/vList4"/>
    <dgm:cxn modelId="{1771AAAE-C701-1C4C-8B46-F7227259B56D}" type="presParOf" srcId="{BB58146E-23B5-AB46-9517-12944DEC8F80}" destId="{CACC2DE6-6ACB-0F49-A37C-F6208AE9EF55}" srcOrd="0" destOrd="0" presId="urn:microsoft.com/office/officeart/2005/8/layout/vList4"/>
    <dgm:cxn modelId="{B20E4F36-FD56-8446-9302-8641BAF70718}" type="presParOf" srcId="{CACC2DE6-6ACB-0F49-A37C-F6208AE9EF55}" destId="{1D3DFEF6-E588-CF4B-874B-1B406EF7F0AC}" srcOrd="0" destOrd="0" presId="urn:microsoft.com/office/officeart/2005/8/layout/vList4"/>
    <dgm:cxn modelId="{DD0069A0-4256-7D44-B344-3AF50EB5C547}" type="presParOf" srcId="{CACC2DE6-6ACB-0F49-A37C-F6208AE9EF55}" destId="{6B898907-B3C5-994C-BDDF-B41A8DDDF1C7}" srcOrd="1" destOrd="0" presId="urn:microsoft.com/office/officeart/2005/8/layout/vList4"/>
    <dgm:cxn modelId="{D259B424-54C6-D545-92ED-69A084A2AF31}" type="presParOf" srcId="{CACC2DE6-6ACB-0F49-A37C-F6208AE9EF55}" destId="{EE268C3D-3839-064F-9FAE-F29271C88CB7}" srcOrd="2" destOrd="0" presId="urn:microsoft.com/office/officeart/2005/8/layout/vList4"/>
    <dgm:cxn modelId="{5490541C-9A9A-4946-B5B9-11DECBBB89DD}" type="presParOf" srcId="{BB58146E-23B5-AB46-9517-12944DEC8F80}" destId="{9DB16A72-F713-BA43-AA96-15E8F0E40328}" srcOrd="1" destOrd="0" presId="urn:microsoft.com/office/officeart/2005/8/layout/vList4"/>
    <dgm:cxn modelId="{56F5B45C-3CFD-9C46-90D4-986D0511BFEF}" type="presParOf" srcId="{BB58146E-23B5-AB46-9517-12944DEC8F80}" destId="{E59FB402-6103-AC4E-B1E8-DAB19397CA57}" srcOrd="2" destOrd="0" presId="urn:microsoft.com/office/officeart/2005/8/layout/vList4"/>
    <dgm:cxn modelId="{60EFBB5F-6A45-0444-A22E-8C4FFFD23FA4}" type="presParOf" srcId="{E59FB402-6103-AC4E-B1E8-DAB19397CA57}" destId="{83E76E4B-3ECA-2F4C-A607-523405CA7C37}" srcOrd="0" destOrd="0" presId="urn:microsoft.com/office/officeart/2005/8/layout/vList4"/>
    <dgm:cxn modelId="{647FC546-C8F1-7749-A6F2-9229201B9B93}" type="presParOf" srcId="{E59FB402-6103-AC4E-B1E8-DAB19397CA57}" destId="{278FBCB1-2263-A246-A7EB-CF72139901E6}" srcOrd="1" destOrd="0" presId="urn:microsoft.com/office/officeart/2005/8/layout/vList4"/>
    <dgm:cxn modelId="{5AD36CE7-9E76-854D-8DBC-E7D27BA8F96F}" type="presParOf" srcId="{E59FB402-6103-AC4E-B1E8-DAB19397CA57}" destId="{3D108E85-5092-1841-AFCD-89250BE98862}" srcOrd="2" destOrd="0" presId="urn:microsoft.com/office/officeart/2005/8/layout/vList4"/>
    <dgm:cxn modelId="{AE59277C-B2B0-DD4E-B720-FCDB6D2D0502}" type="presParOf" srcId="{BB58146E-23B5-AB46-9517-12944DEC8F80}" destId="{2BC39C1C-B7D4-4C46-9B78-DCE1CC88C91D}" srcOrd="3" destOrd="0" presId="urn:microsoft.com/office/officeart/2005/8/layout/vList4"/>
    <dgm:cxn modelId="{33C69CB1-BF0C-4540-A017-30E2B62AF63F}" type="presParOf" srcId="{BB58146E-23B5-AB46-9517-12944DEC8F80}" destId="{CC46F0D4-7AA8-C545-A39C-1E89630200B1}" srcOrd="4" destOrd="0" presId="urn:microsoft.com/office/officeart/2005/8/layout/vList4"/>
    <dgm:cxn modelId="{5BF26A3E-C5BF-354B-A0CB-7DA6A3B65A70}" type="presParOf" srcId="{CC46F0D4-7AA8-C545-A39C-1E89630200B1}" destId="{B4A0A5E0-3723-1247-8428-F554BEEF1990}" srcOrd="0" destOrd="0" presId="urn:microsoft.com/office/officeart/2005/8/layout/vList4"/>
    <dgm:cxn modelId="{816D89BF-74A8-5647-A27B-C6E9EAB8BB4D}" type="presParOf" srcId="{CC46F0D4-7AA8-C545-A39C-1E89630200B1}" destId="{B178E111-33F9-4E49-9C17-FCE0D0BEAF94}" srcOrd="1" destOrd="0" presId="urn:microsoft.com/office/officeart/2005/8/layout/vList4"/>
    <dgm:cxn modelId="{6B0D5770-A81C-5940-94ED-4EDC4FE22A35}" type="presParOf" srcId="{CC46F0D4-7AA8-C545-A39C-1E89630200B1}" destId="{7B99FB13-6CBD-7D4A-A78D-F29360968BF5}"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E053E0-A479-374B-B6EE-404BA7CF6A28}"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zh-CN" altLang="en-US"/>
        </a:p>
      </dgm:t>
    </dgm:pt>
    <dgm:pt modelId="{A7C3D0A3-87BC-4C49-84EE-940400877307}">
      <dgm:prSet phldrT="[文本]" custT="1"/>
      <dgm:spPr>
        <a:solidFill>
          <a:srgbClr val="FFC000"/>
        </a:solidFill>
      </dgm:spPr>
      <dgm:t>
        <a:bodyPr/>
        <a:lstStyle/>
        <a:p>
          <a:r>
            <a:rPr lang="zh-CN" altLang="en-US" sz="1800" b="1" dirty="0"/>
            <a:t>权力距离倾向</a:t>
          </a:r>
        </a:p>
      </dgm:t>
    </dgm:pt>
    <dgm:pt modelId="{7E15A9EA-2AAD-1D49-924D-F6706DC41CFC}" cxnId="{7A75BD47-DD7F-0240-98B7-2818B69087B5}" type="parTrans">
      <dgm:prSet/>
      <dgm:spPr/>
      <dgm:t>
        <a:bodyPr/>
        <a:lstStyle/>
        <a:p>
          <a:endParaRPr lang="zh-CN" altLang="en-US"/>
        </a:p>
      </dgm:t>
    </dgm:pt>
    <dgm:pt modelId="{90FFEA98-5E2C-5249-999C-59041977B6D5}" cxnId="{7A75BD47-DD7F-0240-98B7-2818B69087B5}" type="sibTrans">
      <dgm:prSet/>
      <dgm:spPr>
        <a:ln w="25400">
          <a:solidFill>
            <a:srgbClr val="DE7337"/>
          </a:solidFill>
        </a:ln>
      </dgm:spPr>
      <dgm:t>
        <a:bodyPr/>
        <a:lstStyle/>
        <a:p>
          <a:endParaRPr lang="zh-CN" altLang="en-US"/>
        </a:p>
      </dgm:t>
    </dgm:pt>
    <dgm:pt modelId="{9518C50F-2B60-5549-992A-A7A5FC5CB752}">
      <dgm:prSet phldrT="[文本]" custT="1"/>
      <dgm:spPr>
        <a:solidFill>
          <a:srgbClr val="FFC000"/>
        </a:solidFill>
      </dgm:spPr>
      <dgm:t>
        <a:bodyPr/>
        <a:lstStyle/>
        <a:p>
          <a:r>
            <a:rPr lang="zh-CN" altLang="en-US" sz="1800" b="1" dirty="0"/>
            <a:t>个人主义</a:t>
          </a:r>
          <a:r>
            <a:rPr lang="en-US" altLang="zh-CN" sz="1800" b="1" dirty="0"/>
            <a:t>-</a:t>
          </a:r>
          <a:r>
            <a:rPr lang="zh-CN" altLang="en-US" sz="1800" b="1" dirty="0"/>
            <a:t>集体主义倾向</a:t>
          </a:r>
        </a:p>
      </dgm:t>
    </dgm:pt>
    <dgm:pt modelId="{C80DF699-1877-2146-AF17-BE5F59C98C7F}" cxnId="{D6F07479-721E-6C49-974C-6279524CD771}" type="parTrans">
      <dgm:prSet/>
      <dgm:spPr/>
      <dgm:t>
        <a:bodyPr/>
        <a:lstStyle/>
        <a:p>
          <a:endParaRPr lang="zh-CN" altLang="en-US"/>
        </a:p>
      </dgm:t>
    </dgm:pt>
    <dgm:pt modelId="{3090742E-9C6C-5B4F-9FAA-E9F812BA3407}" cxnId="{D6F07479-721E-6C49-974C-6279524CD771}" type="sibTrans">
      <dgm:prSet/>
      <dgm:spPr>
        <a:ln w="25400">
          <a:solidFill>
            <a:srgbClr val="DE7337"/>
          </a:solidFill>
        </a:ln>
      </dgm:spPr>
      <dgm:t>
        <a:bodyPr/>
        <a:lstStyle/>
        <a:p>
          <a:endParaRPr lang="zh-CN" altLang="en-US"/>
        </a:p>
      </dgm:t>
    </dgm:pt>
    <dgm:pt modelId="{233D8270-BEEF-2049-89B3-FA9E10B1CD7C}">
      <dgm:prSet phldrT="[文本]" custT="1"/>
      <dgm:spPr>
        <a:solidFill>
          <a:srgbClr val="FFC000"/>
        </a:solidFill>
      </dgm:spPr>
      <dgm:t>
        <a:bodyPr/>
        <a:lstStyle/>
        <a:p>
          <a:r>
            <a:rPr lang="zh-CN" altLang="en-US" sz="1800" b="1" dirty="0"/>
            <a:t>不确定性规避</a:t>
          </a:r>
        </a:p>
      </dgm:t>
    </dgm:pt>
    <dgm:pt modelId="{661D988F-7D21-C541-BA22-A0B56479D06A}" cxnId="{D9ECDD61-B9DE-044D-A11F-6B621078E6E4}" type="parTrans">
      <dgm:prSet/>
      <dgm:spPr/>
      <dgm:t>
        <a:bodyPr/>
        <a:lstStyle/>
        <a:p>
          <a:endParaRPr lang="zh-CN" altLang="en-US"/>
        </a:p>
      </dgm:t>
    </dgm:pt>
    <dgm:pt modelId="{A12FF1A1-C229-1347-8E79-D3F9720F0C28}" cxnId="{D9ECDD61-B9DE-044D-A11F-6B621078E6E4}" type="sibTrans">
      <dgm:prSet/>
      <dgm:spPr>
        <a:ln w="25400">
          <a:solidFill>
            <a:srgbClr val="DE7337"/>
          </a:solidFill>
        </a:ln>
      </dgm:spPr>
      <dgm:t>
        <a:bodyPr/>
        <a:lstStyle/>
        <a:p>
          <a:endParaRPr lang="zh-CN" altLang="en-US"/>
        </a:p>
      </dgm:t>
    </dgm:pt>
    <dgm:pt modelId="{AF8EAFEE-A013-F741-8D74-6D03E466F462}">
      <dgm:prSet phldrT="[文本]" custT="1"/>
      <dgm:spPr>
        <a:solidFill>
          <a:srgbClr val="FFC000"/>
        </a:solidFill>
      </dgm:spPr>
      <dgm:t>
        <a:bodyPr/>
        <a:lstStyle/>
        <a:p>
          <a:r>
            <a:rPr lang="zh-CN" altLang="en-US" sz="1800" b="1" dirty="0">
              <a:sym typeface="+mn-ea"/>
            </a:rPr>
            <a:t>阳刚－娇柔倾向</a:t>
          </a:r>
          <a:endParaRPr lang="zh-CN" altLang="en-US" sz="1800" b="1" dirty="0"/>
        </a:p>
      </dgm:t>
    </dgm:pt>
    <dgm:pt modelId="{3D169CA6-3241-E345-BBA1-242B5415441D}" cxnId="{8ADE3FD7-C220-3749-BCE8-26A6D407841B}" type="parTrans">
      <dgm:prSet/>
      <dgm:spPr/>
      <dgm:t>
        <a:bodyPr/>
        <a:lstStyle/>
        <a:p>
          <a:endParaRPr lang="zh-CN" altLang="en-US"/>
        </a:p>
      </dgm:t>
    </dgm:pt>
    <dgm:pt modelId="{ED4F1D4F-150F-9546-B37C-6542D54FA00E}" cxnId="{8ADE3FD7-C220-3749-BCE8-26A6D407841B}" type="sibTrans">
      <dgm:prSet/>
      <dgm:spPr>
        <a:ln w="25400">
          <a:solidFill>
            <a:srgbClr val="DE7337"/>
          </a:solidFill>
        </a:ln>
      </dgm:spPr>
      <dgm:t>
        <a:bodyPr/>
        <a:lstStyle/>
        <a:p>
          <a:endParaRPr lang="zh-CN" altLang="en-US"/>
        </a:p>
      </dgm:t>
    </dgm:pt>
    <dgm:pt modelId="{64BA2F14-3AB5-B84D-9DD1-0C6A061BEDEF}">
      <dgm:prSet phldrT="[文本]" custT="1"/>
      <dgm:spPr>
        <a:solidFill>
          <a:srgbClr val="FFC000"/>
        </a:solidFill>
      </dgm:spPr>
      <dgm:t>
        <a:bodyPr/>
        <a:lstStyle/>
        <a:p>
          <a:r>
            <a:rPr lang="zh-CN" altLang="en-US" sz="1800" b="1" dirty="0">
              <a:sym typeface="+mn-ea"/>
            </a:rPr>
            <a:t>长期－短期倾向</a:t>
          </a:r>
          <a:endParaRPr lang="zh-CN" altLang="en-US" sz="1800" b="1" dirty="0"/>
        </a:p>
      </dgm:t>
    </dgm:pt>
    <dgm:pt modelId="{951D4BBF-3488-A442-9C14-B746011FB434}" cxnId="{9DE2712E-A97B-0349-8A11-D069A5F7B061}" type="parTrans">
      <dgm:prSet/>
      <dgm:spPr/>
      <dgm:t>
        <a:bodyPr/>
        <a:lstStyle/>
        <a:p>
          <a:endParaRPr lang="zh-CN" altLang="en-US"/>
        </a:p>
      </dgm:t>
    </dgm:pt>
    <dgm:pt modelId="{4399B776-A174-2848-ACC5-52FF9767A4C7}" cxnId="{9DE2712E-A97B-0349-8A11-D069A5F7B061}" type="sibTrans">
      <dgm:prSet/>
      <dgm:spPr>
        <a:ln w="25400">
          <a:solidFill>
            <a:srgbClr val="DE7337"/>
          </a:solidFill>
        </a:ln>
      </dgm:spPr>
      <dgm:t>
        <a:bodyPr/>
        <a:lstStyle/>
        <a:p>
          <a:endParaRPr lang="zh-CN" altLang="en-US"/>
        </a:p>
      </dgm:t>
    </dgm:pt>
    <dgm:pt modelId="{9320EEA8-3759-D644-BFB5-E1CA19DAC396}">
      <dgm:prSet/>
      <dgm:spPr>
        <a:solidFill>
          <a:srgbClr val="FFC000"/>
        </a:solidFill>
      </dgm:spPr>
      <dgm:t>
        <a:bodyPr/>
        <a:lstStyle/>
        <a:p>
          <a:endParaRPr lang="zh-CN" altLang="en-US" sz="1100" dirty="0"/>
        </a:p>
      </dgm:t>
    </dgm:pt>
    <dgm:pt modelId="{885C7EDD-ADD1-F14B-8003-0C57C12FBABB}" cxnId="{FF8595A2-AF2F-0243-B05F-A9976660AB40}" type="parTrans">
      <dgm:prSet/>
      <dgm:spPr/>
      <dgm:t>
        <a:bodyPr/>
        <a:lstStyle/>
        <a:p>
          <a:endParaRPr lang="zh-CN" altLang="en-US"/>
        </a:p>
      </dgm:t>
    </dgm:pt>
    <dgm:pt modelId="{FEF8F1CE-2AB0-3147-9395-BFA63D6B3E25}" cxnId="{FF8595A2-AF2F-0243-B05F-A9976660AB40}" type="sibTrans">
      <dgm:prSet/>
      <dgm:spPr/>
      <dgm:t>
        <a:bodyPr/>
        <a:lstStyle/>
        <a:p>
          <a:endParaRPr lang="zh-CN" altLang="en-US"/>
        </a:p>
      </dgm:t>
    </dgm:pt>
    <dgm:pt modelId="{66204F1D-D6A1-FB42-AB88-D7356C8A6B34}" type="pres">
      <dgm:prSet presAssocID="{E7E053E0-A479-374B-B6EE-404BA7CF6A28}" presName="cycle" presStyleCnt="0">
        <dgm:presLayoutVars>
          <dgm:dir/>
          <dgm:resizeHandles val="exact"/>
        </dgm:presLayoutVars>
      </dgm:prSet>
      <dgm:spPr/>
      <dgm:t>
        <a:bodyPr/>
        <a:lstStyle/>
        <a:p>
          <a:endParaRPr lang="zh-CN" altLang="en-US"/>
        </a:p>
      </dgm:t>
    </dgm:pt>
    <dgm:pt modelId="{B8B0CAD2-AF32-EF41-BE6C-5D3730D12B05}" type="pres">
      <dgm:prSet presAssocID="{A7C3D0A3-87BC-4C49-84EE-940400877307}" presName="node" presStyleLbl="node1" presStyleIdx="0" presStyleCnt="5">
        <dgm:presLayoutVars>
          <dgm:bulletEnabled val="1"/>
        </dgm:presLayoutVars>
      </dgm:prSet>
      <dgm:spPr/>
      <dgm:t>
        <a:bodyPr/>
        <a:lstStyle/>
        <a:p>
          <a:endParaRPr lang="zh-CN" altLang="en-US"/>
        </a:p>
      </dgm:t>
    </dgm:pt>
    <dgm:pt modelId="{CB65D9B6-E9AC-5D45-A42A-19A952F369E9}" type="pres">
      <dgm:prSet presAssocID="{A7C3D0A3-87BC-4C49-84EE-940400877307}" presName="spNode" presStyleCnt="0"/>
      <dgm:spPr/>
    </dgm:pt>
    <dgm:pt modelId="{763E7DC4-55FE-8B4C-9D50-8EED7FBEA96B}" type="pres">
      <dgm:prSet presAssocID="{90FFEA98-5E2C-5249-999C-59041977B6D5}" presName="sibTrans" presStyleLbl="sibTrans1D1" presStyleIdx="0" presStyleCnt="5"/>
      <dgm:spPr/>
      <dgm:t>
        <a:bodyPr/>
        <a:lstStyle/>
        <a:p>
          <a:endParaRPr lang="zh-CN" altLang="en-US"/>
        </a:p>
      </dgm:t>
    </dgm:pt>
    <dgm:pt modelId="{EADFDC1C-5849-3E46-996D-E03967871466}" type="pres">
      <dgm:prSet presAssocID="{9518C50F-2B60-5549-992A-A7A5FC5CB752}" presName="node" presStyleLbl="node1" presStyleIdx="1" presStyleCnt="5">
        <dgm:presLayoutVars>
          <dgm:bulletEnabled val="1"/>
        </dgm:presLayoutVars>
      </dgm:prSet>
      <dgm:spPr/>
      <dgm:t>
        <a:bodyPr/>
        <a:lstStyle/>
        <a:p>
          <a:endParaRPr lang="zh-CN" altLang="en-US"/>
        </a:p>
      </dgm:t>
    </dgm:pt>
    <dgm:pt modelId="{5D89CAE3-C737-214B-8DC3-259052C62BA4}" type="pres">
      <dgm:prSet presAssocID="{9518C50F-2B60-5549-992A-A7A5FC5CB752}" presName="spNode" presStyleCnt="0"/>
      <dgm:spPr/>
    </dgm:pt>
    <dgm:pt modelId="{A8E2D34A-EDAD-FC4F-9DE8-1C60EE9C22F7}" type="pres">
      <dgm:prSet presAssocID="{3090742E-9C6C-5B4F-9FAA-E9F812BA3407}" presName="sibTrans" presStyleLbl="sibTrans1D1" presStyleIdx="1" presStyleCnt="5"/>
      <dgm:spPr/>
      <dgm:t>
        <a:bodyPr/>
        <a:lstStyle/>
        <a:p>
          <a:endParaRPr lang="zh-CN" altLang="en-US"/>
        </a:p>
      </dgm:t>
    </dgm:pt>
    <dgm:pt modelId="{97FD0E8B-BC32-6348-9A93-966CA2CB7222}" type="pres">
      <dgm:prSet presAssocID="{233D8270-BEEF-2049-89B3-FA9E10B1CD7C}" presName="node" presStyleLbl="node1" presStyleIdx="2" presStyleCnt="5">
        <dgm:presLayoutVars>
          <dgm:bulletEnabled val="1"/>
        </dgm:presLayoutVars>
      </dgm:prSet>
      <dgm:spPr/>
      <dgm:t>
        <a:bodyPr/>
        <a:lstStyle/>
        <a:p>
          <a:endParaRPr lang="zh-CN" altLang="en-US"/>
        </a:p>
      </dgm:t>
    </dgm:pt>
    <dgm:pt modelId="{8F21D10B-E609-DD4D-B717-6CA1A88AE704}" type="pres">
      <dgm:prSet presAssocID="{233D8270-BEEF-2049-89B3-FA9E10B1CD7C}" presName="spNode" presStyleCnt="0"/>
      <dgm:spPr/>
    </dgm:pt>
    <dgm:pt modelId="{92675C39-CAA9-D74F-AE51-292955D52ECC}" type="pres">
      <dgm:prSet presAssocID="{A12FF1A1-C229-1347-8E79-D3F9720F0C28}" presName="sibTrans" presStyleLbl="sibTrans1D1" presStyleIdx="2" presStyleCnt="5"/>
      <dgm:spPr/>
      <dgm:t>
        <a:bodyPr/>
        <a:lstStyle/>
        <a:p>
          <a:endParaRPr lang="zh-CN" altLang="en-US"/>
        </a:p>
      </dgm:t>
    </dgm:pt>
    <dgm:pt modelId="{91D7BF65-4F6F-A841-8415-E32BD244A9AC}" type="pres">
      <dgm:prSet presAssocID="{AF8EAFEE-A013-F741-8D74-6D03E466F462}" presName="node" presStyleLbl="node1" presStyleIdx="3" presStyleCnt="5">
        <dgm:presLayoutVars>
          <dgm:bulletEnabled val="1"/>
        </dgm:presLayoutVars>
      </dgm:prSet>
      <dgm:spPr/>
      <dgm:t>
        <a:bodyPr/>
        <a:lstStyle/>
        <a:p>
          <a:endParaRPr lang="zh-CN" altLang="en-US"/>
        </a:p>
      </dgm:t>
    </dgm:pt>
    <dgm:pt modelId="{BA896D6D-9F30-5542-A523-8467AF38E85E}" type="pres">
      <dgm:prSet presAssocID="{AF8EAFEE-A013-F741-8D74-6D03E466F462}" presName="spNode" presStyleCnt="0"/>
      <dgm:spPr/>
    </dgm:pt>
    <dgm:pt modelId="{42BAE652-D57B-FA44-A941-E5BB5BC94E0F}" type="pres">
      <dgm:prSet presAssocID="{ED4F1D4F-150F-9546-B37C-6542D54FA00E}" presName="sibTrans" presStyleLbl="sibTrans1D1" presStyleIdx="3" presStyleCnt="5"/>
      <dgm:spPr/>
      <dgm:t>
        <a:bodyPr/>
        <a:lstStyle/>
        <a:p>
          <a:endParaRPr lang="zh-CN" altLang="en-US"/>
        </a:p>
      </dgm:t>
    </dgm:pt>
    <dgm:pt modelId="{3BCE6928-3A78-9C49-A260-D5553FD43FEE}" type="pres">
      <dgm:prSet presAssocID="{64BA2F14-3AB5-B84D-9DD1-0C6A061BEDEF}" presName="node" presStyleLbl="node1" presStyleIdx="4" presStyleCnt="5">
        <dgm:presLayoutVars>
          <dgm:bulletEnabled val="1"/>
        </dgm:presLayoutVars>
      </dgm:prSet>
      <dgm:spPr/>
      <dgm:t>
        <a:bodyPr/>
        <a:lstStyle/>
        <a:p>
          <a:endParaRPr lang="zh-CN" altLang="en-US"/>
        </a:p>
      </dgm:t>
    </dgm:pt>
    <dgm:pt modelId="{578D80BF-1B10-594A-B1C1-5986E65F0587}" type="pres">
      <dgm:prSet presAssocID="{64BA2F14-3AB5-B84D-9DD1-0C6A061BEDEF}" presName="spNode" presStyleCnt="0"/>
      <dgm:spPr/>
    </dgm:pt>
    <dgm:pt modelId="{645F7726-124F-2644-A240-D9A56C925092}" type="pres">
      <dgm:prSet presAssocID="{4399B776-A174-2848-ACC5-52FF9767A4C7}" presName="sibTrans" presStyleLbl="sibTrans1D1" presStyleIdx="4" presStyleCnt="5"/>
      <dgm:spPr/>
      <dgm:t>
        <a:bodyPr/>
        <a:lstStyle/>
        <a:p>
          <a:endParaRPr lang="zh-CN" altLang="en-US"/>
        </a:p>
      </dgm:t>
    </dgm:pt>
  </dgm:ptLst>
  <dgm:cxnLst>
    <dgm:cxn modelId="{8ADE3FD7-C220-3749-BCE8-26A6D407841B}" srcId="{E7E053E0-A479-374B-B6EE-404BA7CF6A28}" destId="{AF8EAFEE-A013-F741-8D74-6D03E466F462}" srcOrd="3" destOrd="0" parTransId="{3D169CA6-3241-E345-BBA1-242B5415441D}" sibTransId="{ED4F1D4F-150F-9546-B37C-6542D54FA00E}"/>
    <dgm:cxn modelId="{436106CD-5CF0-8C45-B96E-0240E4B7FA98}" type="presOf" srcId="{ED4F1D4F-150F-9546-B37C-6542D54FA00E}" destId="{42BAE652-D57B-FA44-A941-E5BB5BC94E0F}" srcOrd="0" destOrd="0" presId="urn:microsoft.com/office/officeart/2005/8/layout/cycle6"/>
    <dgm:cxn modelId="{7A75BD47-DD7F-0240-98B7-2818B69087B5}" srcId="{E7E053E0-A479-374B-B6EE-404BA7CF6A28}" destId="{A7C3D0A3-87BC-4C49-84EE-940400877307}" srcOrd="0" destOrd="0" parTransId="{7E15A9EA-2AAD-1D49-924D-F6706DC41CFC}" sibTransId="{90FFEA98-5E2C-5249-999C-59041977B6D5}"/>
    <dgm:cxn modelId="{800F296A-CC6E-4245-A42C-6B521D6E2DBB}" type="presOf" srcId="{A12FF1A1-C229-1347-8E79-D3F9720F0C28}" destId="{92675C39-CAA9-D74F-AE51-292955D52ECC}" srcOrd="0" destOrd="0" presId="urn:microsoft.com/office/officeart/2005/8/layout/cycle6"/>
    <dgm:cxn modelId="{F902E864-D2F6-704A-A646-C4117A9DFBAD}" type="presOf" srcId="{AF8EAFEE-A013-F741-8D74-6D03E466F462}" destId="{91D7BF65-4F6F-A841-8415-E32BD244A9AC}" srcOrd="0" destOrd="0" presId="urn:microsoft.com/office/officeart/2005/8/layout/cycle6"/>
    <dgm:cxn modelId="{C0A0B778-CAB4-8649-B221-C08D628EE796}" type="presOf" srcId="{3090742E-9C6C-5B4F-9FAA-E9F812BA3407}" destId="{A8E2D34A-EDAD-FC4F-9DE8-1C60EE9C22F7}" srcOrd="0" destOrd="0" presId="urn:microsoft.com/office/officeart/2005/8/layout/cycle6"/>
    <dgm:cxn modelId="{D9ECDD61-B9DE-044D-A11F-6B621078E6E4}" srcId="{E7E053E0-A479-374B-B6EE-404BA7CF6A28}" destId="{233D8270-BEEF-2049-89B3-FA9E10B1CD7C}" srcOrd="2" destOrd="0" parTransId="{661D988F-7D21-C541-BA22-A0B56479D06A}" sibTransId="{A12FF1A1-C229-1347-8E79-D3F9720F0C28}"/>
    <dgm:cxn modelId="{73082176-9865-2E47-B8FB-B83988446881}" type="presOf" srcId="{E7E053E0-A479-374B-B6EE-404BA7CF6A28}" destId="{66204F1D-D6A1-FB42-AB88-D7356C8A6B34}" srcOrd="0" destOrd="0" presId="urn:microsoft.com/office/officeart/2005/8/layout/cycle6"/>
    <dgm:cxn modelId="{A9E3BFFA-405F-E144-B426-85BA136F48EF}" type="presOf" srcId="{233D8270-BEEF-2049-89B3-FA9E10B1CD7C}" destId="{97FD0E8B-BC32-6348-9A93-966CA2CB7222}" srcOrd="0" destOrd="0" presId="urn:microsoft.com/office/officeart/2005/8/layout/cycle6"/>
    <dgm:cxn modelId="{9DE2712E-A97B-0349-8A11-D069A5F7B061}" srcId="{E7E053E0-A479-374B-B6EE-404BA7CF6A28}" destId="{64BA2F14-3AB5-B84D-9DD1-0C6A061BEDEF}" srcOrd="4" destOrd="0" parTransId="{951D4BBF-3488-A442-9C14-B746011FB434}" sibTransId="{4399B776-A174-2848-ACC5-52FF9767A4C7}"/>
    <dgm:cxn modelId="{3E023870-8A28-584B-B36F-7F0B9DBE4735}" type="presOf" srcId="{90FFEA98-5E2C-5249-999C-59041977B6D5}" destId="{763E7DC4-55FE-8B4C-9D50-8EED7FBEA96B}" srcOrd="0" destOrd="0" presId="urn:microsoft.com/office/officeart/2005/8/layout/cycle6"/>
    <dgm:cxn modelId="{02553444-9841-2E4F-BB95-1C2237110D2E}" type="presOf" srcId="{A7C3D0A3-87BC-4C49-84EE-940400877307}" destId="{B8B0CAD2-AF32-EF41-BE6C-5D3730D12B05}" srcOrd="0" destOrd="0" presId="urn:microsoft.com/office/officeart/2005/8/layout/cycle6"/>
    <dgm:cxn modelId="{9D0ADB32-1D9C-5348-87DF-8219F1F95336}" type="presOf" srcId="{9518C50F-2B60-5549-992A-A7A5FC5CB752}" destId="{EADFDC1C-5849-3E46-996D-E03967871466}" srcOrd="0" destOrd="0" presId="urn:microsoft.com/office/officeart/2005/8/layout/cycle6"/>
    <dgm:cxn modelId="{DE24CC5C-4082-0E4B-B71D-EC5530CC9746}" type="presOf" srcId="{64BA2F14-3AB5-B84D-9DD1-0C6A061BEDEF}" destId="{3BCE6928-3A78-9C49-A260-D5553FD43FEE}" srcOrd="0" destOrd="0" presId="urn:microsoft.com/office/officeart/2005/8/layout/cycle6"/>
    <dgm:cxn modelId="{A8CB4DC9-CB68-2644-9984-6D8739DBA4B2}" type="presOf" srcId="{9320EEA8-3759-D644-BFB5-E1CA19DAC396}" destId="{3BCE6928-3A78-9C49-A260-D5553FD43FEE}" srcOrd="0" destOrd="1" presId="urn:microsoft.com/office/officeart/2005/8/layout/cycle6"/>
    <dgm:cxn modelId="{FF8595A2-AF2F-0243-B05F-A9976660AB40}" srcId="{64BA2F14-3AB5-B84D-9DD1-0C6A061BEDEF}" destId="{9320EEA8-3759-D644-BFB5-E1CA19DAC396}" srcOrd="0" destOrd="0" parTransId="{885C7EDD-ADD1-F14B-8003-0C57C12FBABB}" sibTransId="{FEF8F1CE-2AB0-3147-9395-BFA63D6B3E25}"/>
    <dgm:cxn modelId="{91178D8C-2A1B-5440-9227-55E2190E2400}" type="presOf" srcId="{4399B776-A174-2848-ACC5-52FF9767A4C7}" destId="{645F7726-124F-2644-A240-D9A56C925092}" srcOrd="0" destOrd="0" presId="urn:microsoft.com/office/officeart/2005/8/layout/cycle6"/>
    <dgm:cxn modelId="{D6F07479-721E-6C49-974C-6279524CD771}" srcId="{E7E053E0-A479-374B-B6EE-404BA7CF6A28}" destId="{9518C50F-2B60-5549-992A-A7A5FC5CB752}" srcOrd="1" destOrd="0" parTransId="{C80DF699-1877-2146-AF17-BE5F59C98C7F}" sibTransId="{3090742E-9C6C-5B4F-9FAA-E9F812BA3407}"/>
    <dgm:cxn modelId="{5C9F57A9-19E9-2E4B-962C-A325CA49384A}" type="presParOf" srcId="{66204F1D-D6A1-FB42-AB88-D7356C8A6B34}" destId="{B8B0CAD2-AF32-EF41-BE6C-5D3730D12B05}" srcOrd="0" destOrd="0" presId="urn:microsoft.com/office/officeart/2005/8/layout/cycle6"/>
    <dgm:cxn modelId="{20F7D77C-D1CB-6845-8068-CEFADE7A851E}" type="presParOf" srcId="{66204F1D-D6A1-FB42-AB88-D7356C8A6B34}" destId="{CB65D9B6-E9AC-5D45-A42A-19A952F369E9}" srcOrd="1" destOrd="0" presId="urn:microsoft.com/office/officeart/2005/8/layout/cycle6"/>
    <dgm:cxn modelId="{CF07BA25-42A3-3F45-B087-A18B51E2C35F}" type="presParOf" srcId="{66204F1D-D6A1-FB42-AB88-D7356C8A6B34}" destId="{763E7DC4-55FE-8B4C-9D50-8EED7FBEA96B}" srcOrd="2" destOrd="0" presId="urn:microsoft.com/office/officeart/2005/8/layout/cycle6"/>
    <dgm:cxn modelId="{8C0D40A1-132D-4F4A-98F4-9AC8CB0056E5}" type="presParOf" srcId="{66204F1D-D6A1-FB42-AB88-D7356C8A6B34}" destId="{EADFDC1C-5849-3E46-996D-E03967871466}" srcOrd="3" destOrd="0" presId="urn:microsoft.com/office/officeart/2005/8/layout/cycle6"/>
    <dgm:cxn modelId="{DB449C49-3358-5D46-B697-55D9205C0F1E}" type="presParOf" srcId="{66204F1D-D6A1-FB42-AB88-D7356C8A6B34}" destId="{5D89CAE3-C737-214B-8DC3-259052C62BA4}" srcOrd="4" destOrd="0" presId="urn:microsoft.com/office/officeart/2005/8/layout/cycle6"/>
    <dgm:cxn modelId="{761F7808-989C-6E43-854C-8A6CDCFD77CE}" type="presParOf" srcId="{66204F1D-D6A1-FB42-AB88-D7356C8A6B34}" destId="{A8E2D34A-EDAD-FC4F-9DE8-1C60EE9C22F7}" srcOrd="5" destOrd="0" presId="urn:microsoft.com/office/officeart/2005/8/layout/cycle6"/>
    <dgm:cxn modelId="{D2CD4CFE-0435-2B46-9B41-45BA424D057B}" type="presParOf" srcId="{66204F1D-D6A1-FB42-AB88-D7356C8A6B34}" destId="{97FD0E8B-BC32-6348-9A93-966CA2CB7222}" srcOrd="6" destOrd="0" presId="urn:microsoft.com/office/officeart/2005/8/layout/cycle6"/>
    <dgm:cxn modelId="{1595EA86-7BA8-F240-850F-082BB41CB2BD}" type="presParOf" srcId="{66204F1D-D6A1-FB42-AB88-D7356C8A6B34}" destId="{8F21D10B-E609-DD4D-B717-6CA1A88AE704}" srcOrd="7" destOrd="0" presId="urn:microsoft.com/office/officeart/2005/8/layout/cycle6"/>
    <dgm:cxn modelId="{80DB5694-33B9-E24C-B3B0-82493BC3FF24}" type="presParOf" srcId="{66204F1D-D6A1-FB42-AB88-D7356C8A6B34}" destId="{92675C39-CAA9-D74F-AE51-292955D52ECC}" srcOrd="8" destOrd="0" presId="urn:microsoft.com/office/officeart/2005/8/layout/cycle6"/>
    <dgm:cxn modelId="{BC722774-E308-554D-B5DB-ADC0A2902F83}" type="presParOf" srcId="{66204F1D-D6A1-FB42-AB88-D7356C8A6B34}" destId="{91D7BF65-4F6F-A841-8415-E32BD244A9AC}" srcOrd="9" destOrd="0" presId="urn:microsoft.com/office/officeart/2005/8/layout/cycle6"/>
    <dgm:cxn modelId="{8AE7E4A3-3A29-5548-A6CA-4405382EA716}" type="presParOf" srcId="{66204F1D-D6A1-FB42-AB88-D7356C8A6B34}" destId="{BA896D6D-9F30-5542-A523-8467AF38E85E}" srcOrd="10" destOrd="0" presId="urn:microsoft.com/office/officeart/2005/8/layout/cycle6"/>
    <dgm:cxn modelId="{F05E268C-44D6-604F-9630-1C6C2847E416}" type="presParOf" srcId="{66204F1D-D6A1-FB42-AB88-D7356C8A6B34}" destId="{42BAE652-D57B-FA44-A941-E5BB5BC94E0F}" srcOrd="11" destOrd="0" presId="urn:microsoft.com/office/officeart/2005/8/layout/cycle6"/>
    <dgm:cxn modelId="{4D6636A6-D3CB-6746-A252-DB789182D17C}" type="presParOf" srcId="{66204F1D-D6A1-FB42-AB88-D7356C8A6B34}" destId="{3BCE6928-3A78-9C49-A260-D5553FD43FEE}" srcOrd="12" destOrd="0" presId="urn:microsoft.com/office/officeart/2005/8/layout/cycle6"/>
    <dgm:cxn modelId="{F8A04A67-8F68-FE4F-9077-55F93DABC5B0}" type="presParOf" srcId="{66204F1D-D6A1-FB42-AB88-D7356C8A6B34}" destId="{578D80BF-1B10-594A-B1C1-5986E65F0587}" srcOrd="13" destOrd="0" presId="urn:microsoft.com/office/officeart/2005/8/layout/cycle6"/>
    <dgm:cxn modelId="{07658E3D-DC55-454F-9C4A-AF160EEDD2EB}" type="presParOf" srcId="{66204F1D-D6A1-FB42-AB88-D7356C8A6B34}" destId="{645F7726-124F-2644-A240-D9A56C925092}" srcOrd="14" destOrd="0" presId="urn:microsoft.com/office/officeart/2005/8/layout/cycle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964940" cy="1733550"/>
        <a:chOff x="0" y="0"/>
        <a:chExt cx="3964940" cy="1733550"/>
      </a:xfrm>
    </dsp:grpSpPr>
    <dsp:sp modelId="{707A683E-05E3-F048-9EC1-A040CF13E351}">
      <dsp:nvSpPr>
        <dsp:cNvPr id="4" name="五边形 3"/>
        <dsp:cNvSpPr/>
      </dsp:nvSpPr>
      <dsp:spPr bwMode="white">
        <a:xfrm rot="10800000">
          <a:off x="1105862" y="0"/>
          <a:ext cx="2636685" cy="495300"/>
        </a:xfrm>
        <a:prstGeom prst="homePlate">
          <a:avLst/>
        </a:prstGeom>
        <a:solidFill>
          <a:srgbClr val="DE7337"/>
        </a:solidFill>
      </dsp:spPr>
      <dsp:style>
        <a:lnRef idx="2">
          <a:schemeClr val="lt1"/>
        </a:lnRef>
        <a:fillRef idx="1">
          <a:schemeClr val="accent1"/>
        </a:fillRef>
        <a:effectRef idx="0">
          <a:scrgbClr r="0" g="0" b="0"/>
        </a:effectRef>
        <a:fontRef idx="minor">
          <a:schemeClr val="lt1"/>
        </a:fontRef>
      </dsp:style>
      <dsp:txBody>
        <a:bodyPr rot="10800000" lIns="218413" tIns="76200" rIns="14224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buFontTx/>
            <a:buNone/>
          </a:pPr>
          <a:r>
            <a:rPr lang="en-US" altLang="zh-CN" sz="2000" kern="1200" dirty="0">
              <a:solidFill>
                <a:schemeClr val="bg1"/>
              </a:solidFill>
              <a:latin typeface="+mn-lt"/>
              <a:ea typeface="+mn-ea"/>
              <a:cs typeface="+mn-cs"/>
            </a:rPr>
            <a:t>1.</a:t>
          </a:r>
          <a:r>
            <a:rPr lang="zh-CN" altLang="en-US" sz="2000" kern="1200" dirty="0">
              <a:solidFill>
                <a:schemeClr val="bg1"/>
              </a:solidFill>
              <a:latin typeface="+mn-lt"/>
              <a:ea typeface="+mn-ea"/>
              <a:cs typeface="+mn-cs"/>
            </a:rPr>
            <a:t>领导与管理</a:t>
          </a:r>
        </a:p>
      </dsp:txBody>
      <dsp:txXfrm rot="10800000">
        <a:off x="1105862" y="0"/>
        <a:ext cx="2636685" cy="495300"/>
      </dsp:txXfrm>
    </dsp:sp>
    <dsp:sp modelId="{AC2D02E3-6A6F-0A40-B38D-5A21CA33F2A7}">
      <dsp:nvSpPr>
        <dsp:cNvPr id="3" name="椭圆 2"/>
        <dsp:cNvSpPr/>
      </dsp:nvSpPr>
      <dsp:spPr bwMode="white">
        <a:xfrm>
          <a:off x="540302" y="0"/>
          <a:ext cx="495300" cy="495300"/>
        </a:xfrm>
        <a:prstGeom prst="ellipse">
          <a:avLst/>
        </a:prstGeom>
        <a:solidFill>
          <a:srgbClr val="FFC000"/>
        </a:solidFill>
      </dsp:spPr>
      <dsp:style>
        <a:lnRef idx="2">
          <a:schemeClr val="lt1"/>
        </a:lnRef>
        <a:fillRef idx="1">
          <a:schemeClr val="accent1">
            <a:tint val="50000"/>
          </a:schemeClr>
        </a:fillRef>
        <a:effectRef idx="0">
          <a:scrgbClr r="0" g="0" b="0"/>
        </a:effectRef>
        <a:fontRef idx="minor"/>
      </dsp:style>
      <dsp:txXfrm>
        <a:off x="540302" y="0"/>
        <a:ext cx="495300" cy="495300"/>
      </dsp:txXfrm>
    </dsp:sp>
    <dsp:sp modelId="{69C2893F-A39A-F44C-A6B3-651C0290CF17}">
      <dsp:nvSpPr>
        <dsp:cNvPr id="6" name="五边形 5"/>
        <dsp:cNvSpPr/>
      </dsp:nvSpPr>
      <dsp:spPr bwMode="white">
        <a:xfrm rot="10800000">
          <a:off x="1189688" y="619125"/>
          <a:ext cx="2636685" cy="495300"/>
        </a:xfrm>
        <a:prstGeom prst="homePlate">
          <a:avLst/>
        </a:prstGeom>
        <a:solidFill>
          <a:srgbClr val="DE7337"/>
        </a:solidFill>
      </dsp:spPr>
      <dsp:style>
        <a:lnRef idx="2">
          <a:schemeClr val="lt1"/>
        </a:lnRef>
        <a:fillRef idx="1">
          <a:schemeClr val="accent1"/>
        </a:fillRef>
        <a:effectRef idx="0">
          <a:scrgbClr r="0" g="0" b="0"/>
        </a:effectRef>
        <a:fontRef idx="minor">
          <a:schemeClr val="lt1"/>
        </a:fontRef>
      </dsp:style>
      <dsp:txBody>
        <a:bodyPr rot="10800000" lIns="218413" tIns="76200" rIns="14224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l" defTabSz="889000">
            <a:lnSpc>
              <a:spcPct val="90000"/>
            </a:lnSpc>
            <a:spcBef>
              <a:spcPct val="0"/>
            </a:spcBef>
            <a:spcAft>
              <a:spcPct val="35000"/>
            </a:spcAft>
            <a:buFontTx/>
            <a:buNone/>
          </a:pPr>
          <a:r>
            <a:rPr lang="en-US" altLang="zh-CN" sz="2000" kern="1200" dirty="0">
              <a:solidFill>
                <a:schemeClr val="bg1"/>
              </a:solidFill>
              <a:latin typeface="Arial" panose="020B0604020202020204"/>
              <a:ea typeface="宋体" panose="02010600030101010101" pitchFamily="2" charset="-122"/>
              <a:cs typeface="+mn-cs"/>
            </a:rPr>
            <a:t>2.</a:t>
          </a:r>
          <a:r>
            <a:rPr lang="zh-CN" altLang="en-US" sz="2000" kern="1200" dirty="0">
              <a:solidFill>
                <a:schemeClr val="bg1"/>
              </a:solidFill>
              <a:latin typeface="Arial" panose="020B0604020202020204"/>
              <a:ea typeface="宋体" panose="02010600030101010101" pitchFamily="2" charset="-122"/>
              <a:cs typeface="+mn-cs"/>
            </a:rPr>
            <a:t>领导权力的来源</a:t>
          </a:r>
        </a:p>
      </dsp:txBody>
      <dsp:txXfrm rot="10800000">
        <a:off x="1189688" y="619125"/>
        <a:ext cx="2636685" cy="495300"/>
      </dsp:txXfrm>
    </dsp:sp>
    <dsp:sp modelId="{E0AFC2F1-AB93-C440-9838-EEA62069ED8B}">
      <dsp:nvSpPr>
        <dsp:cNvPr id="5" name="椭圆 4"/>
        <dsp:cNvSpPr/>
      </dsp:nvSpPr>
      <dsp:spPr bwMode="white">
        <a:xfrm>
          <a:off x="537529" y="603840"/>
          <a:ext cx="495300" cy="495300"/>
        </a:xfrm>
        <a:prstGeom prst="ellipse">
          <a:avLst/>
        </a:prstGeom>
        <a:solidFill>
          <a:srgbClr val="FFC000"/>
        </a:solidFill>
      </dsp:spPr>
      <dsp:style>
        <a:lnRef idx="2">
          <a:schemeClr val="lt1"/>
        </a:lnRef>
        <a:fillRef idx="1">
          <a:schemeClr val="accent1">
            <a:tint val="50000"/>
          </a:schemeClr>
        </a:fillRef>
        <a:effectRef idx="0">
          <a:scrgbClr r="0" g="0" b="0"/>
        </a:effectRef>
        <a:fontRef idx="minor"/>
      </dsp:style>
      <dsp:txXfrm>
        <a:off x="537529" y="603840"/>
        <a:ext cx="495300" cy="495300"/>
      </dsp:txXfrm>
    </dsp:sp>
    <dsp:sp modelId="{8FD6EC8C-E3F1-1849-BC16-E6A0E9290FAA}">
      <dsp:nvSpPr>
        <dsp:cNvPr id="8" name="五边形 7"/>
        <dsp:cNvSpPr/>
      </dsp:nvSpPr>
      <dsp:spPr bwMode="white">
        <a:xfrm rot="10800000">
          <a:off x="1105053" y="1238250"/>
          <a:ext cx="2636685" cy="495300"/>
        </a:xfrm>
        <a:prstGeom prst="homePlate">
          <a:avLst/>
        </a:prstGeom>
        <a:solidFill>
          <a:srgbClr val="DE7337"/>
        </a:solidFill>
      </dsp:spPr>
      <dsp:style>
        <a:lnRef idx="2">
          <a:schemeClr val="lt1"/>
        </a:lnRef>
        <a:fillRef idx="1">
          <a:schemeClr val="accent1"/>
        </a:fillRef>
        <a:effectRef idx="0">
          <a:scrgbClr r="0" g="0" b="0"/>
        </a:effectRef>
        <a:fontRef idx="minor">
          <a:schemeClr val="lt1"/>
        </a:fontRef>
      </dsp:style>
      <dsp:txBody>
        <a:bodyPr rot="10800000" lIns="218413" tIns="76200" rIns="14224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l" defTabSz="889000">
            <a:lnSpc>
              <a:spcPct val="90000"/>
            </a:lnSpc>
            <a:spcBef>
              <a:spcPct val="0"/>
            </a:spcBef>
            <a:spcAft>
              <a:spcPct val="35000"/>
            </a:spcAft>
            <a:buFontTx/>
            <a:buNone/>
          </a:pPr>
          <a:r>
            <a:rPr lang="en-US" altLang="zh-CN" sz="2000" kern="1200" dirty="0">
              <a:solidFill>
                <a:schemeClr val="bg1"/>
              </a:solidFill>
              <a:latin typeface="Arial" panose="020B0604020202020204"/>
              <a:ea typeface="宋体" panose="02010600030101010101" pitchFamily="2" charset="-122"/>
              <a:cs typeface="+mn-cs"/>
            </a:rPr>
            <a:t>3.</a:t>
          </a:r>
          <a:r>
            <a:rPr lang="zh-CN" altLang="en-US" sz="2000" kern="1200" dirty="0">
              <a:solidFill>
                <a:schemeClr val="bg1"/>
              </a:solidFill>
              <a:latin typeface="Arial" panose="020B0604020202020204"/>
              <a:ea typeface="宋体" panose="02010600030101010101" pitchFamily="2" charset="-122"/>
              <a:cs typeface="+mn-cs"/>
            </a:rPr>
            <a:t>领导三要素</a:t>
          </a:r>
        </a:p>
      </dsp:txBody>
      <dsp:txXfrm rot="10800000">
        <a:off x="1105053" y="1238250"/>
        <a:ext cx="2636685" cy="495300"/>
      </dsp:txXfrm>
    </dsp:sp>
    <dsp:sp modelId="{95317DD4-6769-3643-B3D6-1538D004D678}">
      <dsp:nvSpPr>
        <dsp:cNvPr id="7" name="椭圆 6"/>
        <dsp:cNvSpPr/>
      </dsp:nvSpPr>
      <dsp:spPr bwMode="white">
        <a:xfrm>
          <a:off x="583235" y="1238250"/>
          <a:ext cx="495300" cy="495300"/>
        </a:xfrm>
        <a:prstGeom prst="ellipse">
          <a:avLst/>
        </a:prstGeom>
        <a:solidFill>
          <a:srgbClr val="FFC000"/>
        </a:solidFill>
      </dsp:spPr>
      <dsp:style>
        <a:lnRef idx="2">
          <a:schemeClr val="lt1"/>
        </a:lnRef>
        <a:fillRef idx="1">
          <a:schemeClr val="accent1">
            <a:tint val="50000"/>
          </a:schemeClr>
        </a:fillRef>
        <a:effectRef idx="0">
          <a:scrgbClr r="0" g="0" b="0"/>
        </a:effectRef>
        <a:fontRef idx="minor"/>
      </dsp:style>
      <dsp:txXfrm>
        <a:off x="583235" y="1238250"/>
        <a:ext cx="495300" cy="49530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20880" cy="4784080"/>
        <a:chOff x="0" y="0"/>
        <a:chExt cx="7920880" cy="4784080"/>
      </a:xfrm>
    </dsp:grpSpPr>
    <dsp:sp modelId="{5D8C6702-A602-F64C-AC0E-D9F2D9D8F0D9}">
      <dsp:nvSpPr>
        <dsp:cNvPr id="3" name="圆角矩形 2"/>
        <dsp:cNvSpPr/>
      </dsp:nvSpPr>
      <dsp:spPr bwMode="white">
        <a:xfrm>
          <a:off x="6610" y="393449"/>
          <a:ext cx="3769343" cy="2598169"/>
        </a:xfrm>
        <a:prstGeom prst="roundRect">
          <a:avLst/>
        </a:prstGeom>
        <a:blipFill>
          <a:blip r:embed="rId1">
            <a:extLst>
              <a:ext uri="{28A0092B-C50C-407E-A947-70E740481C1C}">
                <a14:useLocalDpi xmlns:a14="http://schemas.microsoft.com/office/drawing/2010/main" val="0"/>
              </a:ext>
            </a:extLst>
          </a:blip>
          <a:srcRect/>
          <a:stretch>
            <a:fillRect t="-4000" b="-4000"/>
          </a:stretch>
        </a:blipFill>
      </dsp:spPr>
      <dsp:style>
        <a:lnRef idx="2">
          <a:schemeClr val="lt1"/>
        </a:lnRef>
        <a:fillRef idx="1">
          <a:schemeClr val="accent1"/>
        </a:fillRef>
        <a:effectRef idx="0">
          <a:scrgbClr r="0" g="0" b="0"/>
        </a:effectRef>
        <a:fontRef idx="minor">
          <a:schemeClr val="lt1"/>
        </a:fontRef>
      </dsp:style>
      <dsp:txXfrm>
        <a:off x="6610" y="393449"/>
        <a:ext cx="3769343" cy="2598169"/>
      </dsp:txXfrm>
    </dsp:sp>
    <dsp:sp modelId="{439C7897-02AB-BD49-A786-239C99CB52EF}">
      <dsp:nvSpPr>
        <dsp:cNvPr id="4" name="矩形 3"/>
        <dsp:cNvSpPr/>
      </dsp:nvSpPr>
      <dsp:spPr bwMode="white">
        <a:xfrm>
          <a:off x="6610" y="2991617"/>
          <a:ext cx="3769343" cy="1399014"/>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42240" tIns="142240" rIns="142240" bIns="0" anchor="t"/>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solidFill>
                <a:srgbClr val="D34726"/>
              </a:solidFill>
              <a:latin typeface="微软雅黑" panose="020B0503020204020204" pitchFamily="34" charset="-122"/>
              <a:ea typeface="微软雅黑" panose="020B0503020204020204" pitchFamily="34" charset="-122"/>
            </a:rPr>
            <a:t>职位权力：</a:t>
          </a:r>
          <a:r>
            <a:rPr lang="zh-CN" altLang="en-US" dirty="0">
              <a:solidFill>
                <a:schemeClr val="tx1"/>
              </a:solidFill>
            </a:rPr>
            <a:t>与领导者的职位相关的，其在组织中的职位赋予了他们奖赏、惩罚和指挥下属的权力。</a:t>
          </a:r>
          <a:endParaRPr>
            <a:solidFill>
              <a:schemeClr val="tx1"/>
            </a:solidFill>
          </a:endParaRPr>
        </a:p>
      </dsp:txBody>
      <dsp:txXfrm>
        <a:off x="6610" y="2991617"/>
        <a:ext cx="3769343" cy="1399014"/>
      </dsp:txXfrm>
    </dsp:sp>
    <dsp:sp modelId="{CE924B31-99E5-914D-866A-560D7BA2A8A8}">
      <dsp:nvSpPr>
        <dsp:cNvPr id="5" name="圆角矩形 4"/>
        <dsp:cNvSpPr/>
      </dsp:nvSpPr>
      <dsp:spPr bwMode="white">
        <a:xfrm>
          <a:off x="4153046" y="393449"/>
          <a:ext cx="3769343" cy="2598169"/>
        </a:xfrm>
        <a:prstGeom prst="roundRect">
          <a:avLst/>
        </a:prstGeom>
        <a:blipFill>
          <a:blip r:embed="rId2">
            <a:extLst>
              <a:ext uri="{28A0092B-C50C-407E-A947-70E740481C1C}">
                <a14:useLocalDpi xmlns:a14="http://schemas.microsoft.com/office/drawing/2010/main" val="0"/>
              </a:ext>
            </a:extLst>
          </a:blip>
          <a:srcRect/>
          <a:stretch>
            <a:fillRect t="-12000" b="-12000"/>
          </a:stretch>
        </a:blipFill>
      </dsp:spPr>
      <dsp:style>
        <a:lnRef idx="2">
          <a:schemeClr val="lt1"/>
        </a:lnRef>
        <a:fillRef idx="1">
          <a:schemeClr val="accent1"/>
        </a:fillRef>
        <a:effectRef idx="0">
          <a:scrgbClr r="0" g="0" b="0"/>
        </a:effectRef>
        <a:fontRef idx="minor">
          <a:schemeClr val="lt1"/>
        </a:fontRef>
      </dsp:style>
      <dsp:txXfrm>
        <a:off x="4153046" y="393449"/>
        <a:ext cx="3769343" cy="2598169"/>
      </dsp:txXfrm>
    </dsp:sp>
    <dsp:sp modelId="{5CA68DA0-476A-2A41-8955-856FD7C9BBED}">
      <dsp:nvSpPr>
        <dsp:cNvPr id="6" name="矩形 5"/>
        <dsp:cNvSpPr/>
      </dsp:nvSpPr>
      <dsp:spPr bwMode="white">
        <a:xfrm>
          <a:off x="4153046" y="2991617"/>
          <a:ext cx="3769343" cy="1399014"/>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42240" tIns="142240" rIns="142240" bIns="0" anchor="t"/>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solidFill>
                <a:srgbClr val="D34726"/>
              </a:solidFill>
              <a:latin typeface="微软雅黑" panose="020B0503020204020204" pitchFamily="34" charset="-122"/>
              <a:ea typeface="微软雅黑" panose="020B0503020204020204" pitchFamily="34" charset="-122"/>
            </a:rPr>
            <a:t>个人权力：</a:t>
          </a:r>
          <a:r>
            <a:rPr lang="zh-CN" altLang="en-US" dirty="0">
              <a:solidFill>
                <a:schemeClr val="tx1"/>
              </a:solidFill>
              <a:latin typeface="+mn-lt"/>
              <a:ea typeface="+mn-ea"/>
            </a:rPr>
            <a:t>与职位无关，而与领导者个人的魅力或专业知识有关。</a:t>
          </a:r>
          <a:endParaRPr lang="zh-CN" altLang="en-US" dirty="0">
            <a:solidFill>
              <a:schemeClr val="tx1"/>
            </a:solidFill>
          </a:endParaRPr>
        </a:p>
      </dsp:txBody>
      <dsp:txXfrm>
        <a:off x="4153046" y="2991617"/>
        <a:ext cx="3769343" cy="1399014"/>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104456" cy="3816424"/>
        <a:chOff x="0" y="0"/>
        <a:chExt cx="4104456" cy="3816424"/>
      </a:xfrm>
    </dsp:grpSpPr>
    <dsp:sp modelId="{15F7EBF9-FE3F-AF45-B08D-9F354A6A89D1}">
      <dsp:nvSpPr>
        <dsp:cNvPr id="3" name="圆角矩形 2"/>
        <dsp:cNvSpPr/>
      </dsp:nvSpPr>
      <dsp:spPr bwMode="white">
        <a:xfrm>
          <a:off x="244448" y="0"/>
          <a:ext cx="1606915" cy="803458"/>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Body>
        <a:bodyPr lIns="53340" tIns="35560" rIns="53340" bIns="3556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a:lnSpc>
              <a:spcPct val="100000"/>
            </a:lnSpc>
            <a:spcBef>
              <a:spcPct val="0"/>
            </a:spcBef>
            <a:spcAft>
              <a:spcPct val="35000"/>
            </a:spcAft>
          </a:pPr>
          <a:r>
            <a:rPr lang="zh-CN" altLang="en-US" dirty="0"/>
            <a:t>职位权力</a:t>
          </a:r>
        </a:p>
      </dsp:txBody>
      <dsp:txXfrm>
        <a:off x="244448" y="0"/>
        <a:ext cx="1606915" cy="803458"/>
      </dsp:txXfrm>
    </dsp:sp>
    <dsp:sp modelId="{E8A842EC-38A1-2C43-853E-C6A16F3EB043}">
      <dsp:nvSpPr>
        <dsp:cNvPr id="5" name="任意多边形 4"/>
        <dsp:cNvSpPr/>
      </dsp:nvSpPr>
      <dsp:spPr bwMode="white">
        <a:xfrm>
          <a:off x="405140" y="803458"/>
          <a:ext cx="160692" cy="602593"/>
        </a:xfrm>
        <a:custGeom>
          <a:avLst/>
          <a:gdLst/>
          <a:ahLst/>
          <a:cxnLst/>
          <a:pathLst>
            <a:path w="253" h="949">
              <a:moveTo>
                <a:pt x="0" y="0"/>
              </a:moveTo>
              <a:lnTo>
                <a:pt x="0" y="949"/>
              </a:lnTo>
              <a:lnTo>
                <a:pt x="253" y="949"/>
              </a:lnTo>
            </a:path>
          </a:pathLst>
        </a:custGeom>
      </dsp:spPr>
      <dsp:style>
        <a:lnRef idx="2">
          <a:schemeClr val="accent1">
            <a:shade val="60000"/>
          </a:schemeClr>
        </a:lnRef>
        <a:fillRef idx="0">
          <a:schemeClr val="accent1"/>
        </a:fillRef>
        <a:effectRef idx="0">
          <a:scrgbClr r="0" g="0" b="0"/>
        </a:effectRef>
        <a:fontRef idx="minor"/>
      </dsp:style>
      <dsp:txXfrm>
        <a:off x="405140" y="803458"/>
        <a:ext cx="160692" cy="602593"/>
      </dsp:txXfrm>
    </dsp:sp>
    <dsp:sp modelId="{DB1B288C-B82D-0445-9516-3B7182AB0172}">
      <dsp:nvSpPr>
        <dsp:cNvPr id="6" name="圆角矩形 5"/>
        <dsp:cNvSpPr/>
      </dsp:nvSpPr>
      <dsp:spPr bwMode="white">
        <a:xfrm>
          <a:off x="565831" y="1004322"/>
          <a:ext cx="1285532" cy="80345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a:solidFill>
                <a:schemeClr val="dk1"/>
              </a:solidFill>
            </a:rPr>
            <a:t>奖赏权力</a:t>
          </a:r>
          <a:endParaRPr>
            <a:solidFill>
              <a:schemeClr val="dk1"/>
            </a:solidFill>
          </a:endParaRPr>
        </a:p>
      </dsp:txBody>
      <dsp:txXfrm>
        <a:off x="565831" y="1004322"/>
        <a:ext cx="1285532" cy="803458"/>
      </dsp:txXfrm>
    </dsp:sp>
    <dsp:sp modelId="{5E4B9F7A-FF32-0C4D-8D59-379E76ABA28C}">
      <dsp:nvSpPr>
        <dsp:cNvPr id="7" name="任意多边形 6"/>
        <dsp:cNvSpPr/>
      </dsp:nvSpPr>
      <dsp:spPr bwMode="white">
        <a:xfrm>
          <a:off x="405140" y="803458"/>
          <a:ext cx="160692" cy="1606915"/>
        </a:xfrm>
        <a:custGeom>
          <a:avLst/>
          <a:gdLst/>
          <a:ahLst/>
          <a:cxnLst/>
          <a:pathLst>
            <a:path w="253" h="2531">
              <a:moveTo>
                <a:pt x="0" y="0"/>
              </a:moveTo>
              <a:lnTo>
                <a:pt x="0" y="2531"/>
              </a:lnTo>
              <a:lnTo>
                <a:pt x="253" y="2531"/>
              </a:lnTo>
            </a:path>
          </a:pathLst>
        </a:custGeom>
      </dsp:spPr>
      <dsp:style>
        <a:lnRef idx="2">
          <a:schemeClr val="accent1">
            <a:shade val="60000"/>
          </a:schemeClr>
        </a:lnRef>
        <a:fillRef idx="0">
          <a:schemeClr val="accent1"/>
        </a:fillRef>
        <a:effectRef idx="0">
          <a:scrgbClr r="0" g="0" b="0"/>
        </a:effectRef>
        <a:fontRef idx="minor"/>
      </dsp:style>
      <dsp:txXfrm>
        <a:off x="405140" y="803458"/>
        <a:ext cx="160692" cy="1606915"/>
      </dsp:txXfrm>
    </dsp:sp>
    <dsp:sp modelId="{08E43B87-BD41-6A4C-B9F9-FADA751D39E9}">
      <dsp:nvSpPr>
        <dsp:cNvPr id="8" name="圆角矩形 7"/>
        <dsp:cNvSpPr/>
      </dsp:nvSpPr>
      <dsp:spPr bwMode="white">
        <a:xfrm>
          <a:off x="565831" y="2008644"/>
          <a:ext cx="1285532" cy="80345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a:solidFill>
                <a:schemeClr val="dk1"/>
              </a:solidFill>
            </a:rPr>
            <a:t>强制权力</a:t>
          </a:r>
          <a:endParaRPr>
            <a:solidFill>
              <a:schemeClr val="dk1"/>
            </a:solidFill>
          </a:endParaRPr>
        </a:p>
      </dsp:txBody>
      <dsp:txXfrm>
        <a:off x="565831" y="2008644"/>
        <a:ext cx="1285532" cy="803458"/>
      </dsp:txXfrm>
    </dsp:sp>
    <dsp:sp modelId="{0343B931-A065-594B-9B29-7B6DF1DA061F}">
      <dsp:nvSpPr>
        <dsp:cNvPr id="9" name="任意多边形 8"/>
        <dsp:cNvSpPr/>
      </dsp:nvSpPr>
      <dsp:spPr bwMode="white">
        <a:xfrm>
          <a:off x="405140" y="803458"/>
          <a:ext cx="160692" cy="2611237"/>
        </a:xfrm>
        <a:custGeom>
          <a:avLst/>
          <a:gdLst/>
          <a:ahLst/>
          <a:cxnLst/>
          <a:pathLst>
            <a:path w="253" h="4112">
              <a:moveTo>
                <a:pt x="0" y="0"/>
              </a:moveTo>
              <a:lnTo>
                <a:pt x="0" y="4112"/>
              </a:lnTo>
              <a:lnTo>
                <a:pt x="253" y="4112"/>
              </a:lnTo>
            </a:path>
          </a:pathLst>
        </a:custGeom>
      </dsp:spPr>
      <dsp:style>
        <a:lnRef idx="2">
          <a:schemeClr val="accent1">
            <a:shade val="60000"/>
          </a:schemeClr>
        </a:lnRef>
        <a:fillRef idx="0">
          <a:schemeClr val="accent1"/>
        </a:fillRef>
        <a:effectRef idx="0">
          <a:scrgbClr r="0" g="0" b="0"/>
        </a:effectRef>
        <a:fontRef idx="minor"/>
      </dsp:style>
      <dsp:txXfrm>
        <a:off x="405140" y="803458"/>
        <a:ext cx="160692" cy="2611237"/>
      </dsp:txXfrm>
    </dsp:sp>
    <dsp:sp modelId="{E8547D8C-22D5-5C42-93C4-CE63600518C1}">
      <dsp:nvSpPr>
        <dsp:cNvPr id="10" name="圆角矩形 9"/>
        <dsp:cNvSpPr/>
      </dsp:nvSpPr>
      <dsp:spPr bwMode="white">
        <a:xfrm>
          <a:off x="565831" y="3012966"/>
          <a:ext cx="1618344" cy="80345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vert="horz" wrap="square" lIns="45719" tIns="30480" rIns="45719"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chemeClr val="dk1"/>
              </a:solidFill>
            </a:rPr>
            <a:t>法定权力</a:t>
          </a:r>
          <a:endParaRPr lang="zh-CN" altLang="en-US" sz="2400" b="1" dirty="0">
            <a:solidFill>
              <a:schemeClr val="dk1"/>
            </a:solidFill>
          </a:endParaRPr>
        </a:p>
      </dsp:txBody>
      <dsp:txXfrm>
        <a:off x="565831" y="3012966"/>
        <a:ext cx="1618344" cy="803458"/>
      </dsp:txXfrm>
    </dsp:sp>
    <dsp:sp modelId="{ABC9D175-1F11-9E4D-A43C-B9D65CF48965}">
      <dsp:nvSpPr>
        <dsp:cNvPr id="11" name="圆角矩形 10"/>
        <dsp:cNvSpPr/>
      </dsp:nvSpPr>
      <dsp:spPr bwMode="white">
        <a:xfrm>
          <a:off x="2253092" y="0"/>
          <a:ext cx="1606915" cy="803458"/>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Body>
        <a:bodyPr lIns="45719" tIns="30480" rIns="45719" bIns="3048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a:lnSpc>
              <a:spcPct val="100000"/>
            </a:lnSpc>
            <a:spcBef>
              <a:spcPct val="0"/>
            </a:spcBef>
            <a:spcAft>
              <a:spcPct val="35000"/>
            </a:spcAft>
          </a:pPr>
          <a:r>
            <a:rPr lang="zh-CN" altLang="en-US" sz="2400" dirty="0"/>
            <a:t>个人权力</a:t>
          </a:r>
        </a:p>
      </dsp:txBody>
      <dsp:txXfrm>
        <a:off x="2253092" y="0"/>
        <a:ext cx="1606915" cy="803458"/>
      </dsp:txXfrm>
    </dsp:sp>
    <dsp:sp modelId="{56134F2A-818E-F346-882E-C1BA2521DCD7}">
      <dsp:nvSpPr>
        <dsp:cNvPr id="13" name="任意多边形 12"/>
        <dsp:cNvSpPr/>
      </dsp:nvSpPr>
      <dsp:spPr bwMode="white">
        <a:xfrm>
          <a:off x="2413784" y="803458"/>
          <a:ext cx="160692" cy="602593"/>
        </a:xfrm>
        <a:custGeom>
          <a:avLst/>
          <a:gdLst/>
          <a:ahLst/>
          <a:cxnLst/>
          <a:pathLst>
            <a:path w="253" h="949">
              <a:moveTo>
                <a:pt x="0" y="0"/>
              </a:moveTo>
              <a:lnTo>
                <a:pt x="0" y="949"/>
              </a:lnTo>
              <a:lnTo>
                <a:pt x="253" y="949"/>
              </a:lnTo>
            </a:path>
          </a:pathLst>
        </a:custGeom>
      </dsp:spPr>
      <dsp:style>
        <a:lnRef idx="2">
          <a:schemeClr val="accent1">
            <a:shade val="60000"/>
          </a:schemeClr>
        </a:lnRef>
        <a:fillRef idx="0">
          <a:schemeClr val="accent1"/>
        </a:fillRef>
        <a:effectRef idx="0">
          <a:scrgbClr r="0" g="0" b="0"/>
        </a:effectRef>
        <a:fontRef idx="minor"/>
      </dsp:style>
      <dsp:txXfrm>
        <a:off x="2413784" y="803458"/>
        <a:ext cx="160692" cy="602593"/>
      </dsp:txXfrm>
    </dsp:sp>
    <dsp:sp modelId="{CB507E2D-752D-CC4B-86F6-C01C1C58ECC6}">
      <dsp:nvSpPr>
        <dsp:cNvPr id="14" name="圆角矩形 13"/>
        <dsp:cNvSpPr/>
      </dsp:nvSpPr>
      <dsp:spPr bwMode="white">
        <a:xfrm>
          <a:off x="2574475" y="1004322"/>
          <a:ext cx="1285532" cy="80345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a:solidFill>
                <a:schemeClr val="dk1"/>
              </a:solidFill>
            </a:rPr>
            <a:t>参照权力</a:t>
          </a:r>
          <a:endParaRPr>
            <a:solidFill>
              <a:schemeClr val="dk1"/>
            </a:solidFill>
          </a:endParaRPr>
        </a:p>
      </dsp:txBody>
      <dsp:txXfrm>
        <a:off x="2574475" y="1004322"/>
        <a:ext cx="1285532" cy="803458"/>
      </dsp:txXfrm>
    </dsp:sp>
    <dsp:sp modelId="{65CAF581-CEB6-F74C-81B2-936260DA1335}">
      <dsp:nvSpPr>
        <dsp:cNvPr id="15" name="任意多边形 14"/>
        <dsp:cNvSpPr/>
      </dsp:nvSpPr>
      <dsp:spPr bwMode="white">
        <a:xfrm>
          <a:off x="2413784" y="803458"/>
          <a:ext cx="160692" cy="1606915"/>
        </a:xfrm>
        <a:custGeom>
          <a:avLst/>
          <a:gdLst/>
          <a:ahLst/>
          <a:cxnLst/>
          <a:pathLst>
            <a:path w="253" h="2531">
              <a:moveTo>
                <a:pt x="0" y="0"/>
              </a:moveTo>
              <a:lnTo>
                <a:pt x="0" y="2531"/>
              </a:lnTo>
              <a:lnTo>
                <a:pt x="253" y="2531"/>
              </a:lnTo>
            </a:path>
          </a:pathLst>
        </a:custGeom>
      </dsp:spPr>
      <dsp:style>
        <a:lnRef idx="2">
          <a:schemeClr val="accent1">
            <a:shade val="60000"/>
          </a:schemeClr>
        </a:lnRef>
        <a:fillRef idx="0">
          <a:schemeClr val="accent1"/>
        </a:fillRef>
        <a:effectRef idx="0">
          <a:scrgbClr r="0" g="0" b="0"/>
        </a:effectRef>
        <a:fontRef idx="minor"/>
      </dsp:style>
      <dsp:txXfrm>
        <a:off x="2413784" y="803458"/>
        <a:ext cx="160692" cy="1606915"/>
      </dsp:txXfrm>
    </dsp:sp>
    <dsp:sp modelId="{B771679B-2256-4E4C-ACBD-BD986A1CCE43}">
      <dsp:nvSpPr>
        <dsp:cNvPr id="16" name="圆角矩形 15"/>
        <dsp:cNvSpPr/>
      </dsp:nvSpPr>
      <dsp:spPr bwMode="white">
        <a:xfrm>
          <a:off x="2574475" y="2008644"/>
          <a:ext cx="1285532" cy="80345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a:solidFill>
                <a:schemeClr val="dk1"/>
              </a:solidFill>
            </a:rPr>
            <a:t>专家权力</a:t>
          </a:r>
          <a:endParaRPr lang="zh-CN" altLang="en-US" sz="2300" dirty="0">
            <a:solidFill>
              <a:schemeClr val="dk1"/>
            </a:solidFill>
          </a:endParaRPr>
        </a:p>
      </dsp:txBody>
      <dsp:txXfrm>
        <a:off x="2574475" y="2008644"/>
        <a:ext cx="1285532" cy="803458"/>
      </dsp:txXfrm>
    </dsp:sp>
    <dsp:sp modelId="{5360799D-A28D-BC49-AF39-D43F576BC2FC}">
      <dsp:nvSpPr>
        <dsp:cNvPr id="4" name="圆角矩形 3" hidden="1"/>
        <dsp:cNvSpPr/>
      </dsp:nvSpPr>
      <dsp:spPr>
        <a:xfrm>
          <a:off x="244448" y="0"/>
          <a:ext cx="321383" cy="803458"/>
        </a:xfrm>
        <a:prstGeom prst="roundRect">
          <a:avLst>
            <a:gd name="adj" fmla="val 10000"/>
          </a:avLst>
        </a:prstGeom>
      </dsp:spPr>
      <dsp:txXfrm>
        <a:off x="244448" y="0"/>
        <a:ext cx="321383" cy="803458"/>
      </dsp:txXfrm>
    </dsp:sp>
    <dsp:sp modelId="{A4721454-D214-C84C-8DB9-1118EC83140B}">
      <dsp:nvSpPr>
        <dsp:cNvPr id="12" name="圆角矩形 11" hidden="1"/>
        <dsp:cNvSpPr/>
      </dsp:nvSpPr>
      <dsp:spPr>
        <a:xfrm>
          <a:off x="2253092" y="0"/>
          <a:ext cx="321383" cy="803458"/>
        </a:xfrm>
        <a:prstGeom prst="roundRect">
          <a:avLst>
            <a:gd name="adj" fmla="val 10000"/>
          </a:avLst>
        </a:prstGeom>
      </dsp:spPr>
      <dsp:txXfrm>
        <a:off x="2253092" y="0"/>
        <a:ext cx="321383" cy="803458"/>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4064000"/>
        <a:chOff x="0" y="0"/>
        <a:chExt cx="6096000" cy="4064000"/>
      </a:xfrm>
    </dsp:grpSpPr>
    <dsp:sp modelId="{869E6D0A-875E-4A44-B39E-253C4718B8D4}">
      <dsp:nvSpPr>
        <dsp:cNvPr id="5" name="任意多边形 4"/>
        <dsp:cNvSpPr/>
      </dsp:nvSpPr>
      <dsp:spPr bwMode="white">
        <a:xfrm>
          <a:off x="857250" y="1691719"/>
          <a:ext cx="2095500" cy="499586"/>
        </a:xfrm>
        <a:custGeom>
          <a:avLst/>
          <a:gdLst/>
          <a:ahLst/>
          <a:cxnLst/>
          <a:pathLst>
            <a:path w="3300" h="787">
              <a:moveTo>
                <a:pt x="3300" y="0"/>
              </a:moveTo>
              <a:lnTo>
                <a:pt x="3300" y="637"/>
              </a:lnTo>
              <a:lnTo>
                <a:pt x="0" y="637"/>
              </a:lnTo>
              <a:lnTo>
                <a:pt x="0" y="787"/>
              </a:lnTo>
            </a:path>
          </a:pathLst>
        </a:custGeom>
      </dsp:spPr>
      <dsp:style>
        <a:lnRef idx="2">
          <a:schemeClr val="accent1">
            <a:shade val="60000"/>
          </a:schemeClr>
        </a:lnRef>
        <a:fillRef idx="0">
          <a:schemeClr val="accent1"/>
        </a:fillRef>
        <a:effectRef idx="0">
          <a:scrgbClr r="0" g="0" b="0"/>
        </a:effectRef>
        <a:fontRef idx="minor"/>
      </dsp:style>
      <dsp:txXfrm>
        <a:off x="857250" y="1691719"/>
        <a:ext cx="2095500" cy="499586"/>
      </dsp:txXfrm>
    </dsp:sp>
    <dsp:sp modelId="{87FD9EF5-E4B3-DB4D-A61D-CEA8D1A483B9}">
      <dsp:nvSpPr>
        <dsp:cNvPr id="8" name="任意多边形 7"/>
        <dsp:cNvSpPr/>
      </dsp:nvSpPr>
      <dsp:spPr bwMode="white">
        <a:xfrm>
          <a:off x="2952750" y="1691719"/>
          <a:ext cx="0" cy="499586"/>
        </a:xfrm>
        <a:custGeom>
          <a:avLst/>
          <a:gdLst/>
          <a:ahLst/>
          <a:cxnLst/>
          <a:pathLst>
            <a:path h="787">
              <a:moveTo>
                <a:pt x="0" y="0"/>
              </a:moveTo>
              <a:lnTo>
                <a:pt x="0" y="787"/>
              </a:lnTo>
            </a:path>
          </a:pathLst>
        </a:custGeom>
      </dsp:spPr>
      <dsp:style>
        <a:lnRef idx="2">
          <a:schemeClr val="accent1">
            <a:shade val="60000"/>
          </a:schemeClr>
        </a:lnRef>
        <a:fillRef idx="0">
          <a:schemeClr val="accent1"/>
        </a:fillRef>
        <a:effectRef idx="0">
          <a:scrgbClr r="0" g="0" b="0"/>
        </a:effectRef>
        <a:fontRef idx="minor"/>
      </dsp:style>
      <dsp:txXfrm>
        <a:off x="2952750" y="1691719"/>
        <a:ext cx="0" cy="499586"/>
      </dsp:txXfrm>
    </dsp:sp>
    <dsp:sp modelId="{298E09DF-8756-7041-B09E-3EE5091D407F}">
      <dsp:nvSpPr>
        <dsp:cNvPr id="11" name="任意多边形 10"/>
        <dsp:cNvSpPr/>
      </dsp:nvSpPr>
      <dsp:spPr bwMode="white">
        <a:xfrm>
          <a:off x="2952750" y="1691719"/>
          <a:ext cx="2095500" cy="499586"/>
        </a:xfrm>
        <a:custGeom>
          <a:avLst/>
          <a:gdLst/>
          <a:ahLst/>
          <a:cxnLst/>
          <a:pathLst>
            <a:path w="3300" h="787">
              <a:moveTo>
                <a:pt x="0" y="0"/>
              </a:moveTo>
              <a:lnTo>
                <a:pt x="0" y="637"/>
              </a:lnTo>
              <a:lnTo>
                <a:pt x="3300" y="637"/>
              </a:lnTo>
              <a:lnTo>
                <a:pt x="3300" y="787"/>
              </a:lnTo>
            </a:path>
          </a:pathLst>
        </a:custGeom>
      </dsp:spPr>
      <dsp:style>
        <a:lnRef idx="2">
          <a:schemeClr val="accent1">
            <a:shade val="60000"/>
          </a:schemeClr>
        </a:lnRef>
        <a:fillRef idx="0">
          <a:schemeClr val="accent1"/>
        </a:fillRef>
        <a:effectRef idx="0">
          <a:scrgbClr r="0" g="0" b="0"/>
        </a:effectRef>
        <a:fontRef idx="minor"/>
      </dsp:style>
      <dsp:txXfrm>
        <a:off x="2952750" y="1691719"/>
        <a:ext cx="2095500" cy="499586"/>
      </dsp:txXfrm>
    </dsp:sp>
    <dsp:sp modelId="{CD2BDEF4-10F8-D446-BE0C-A72957914B1A}">
      <dsp:nvSpPr>
        <dsp:cNvPr id="3" name="圆角矩形 2"/>
        <dsp:cNvSpPr/>
      </dsp:nvSpPr>
      <dsp:spPr bwMode="white">
        <a:xfrm>
          <a:off x="2095500" y="603012"/>
          <a:ext cx="1714500" cy="1088708"/>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Xfrm>
        <a:off x="2095500" y="603012"/>
        <a:ext cx="1714500" cy="1088708"/>
      </dsp:txXfrm>
    </dsp:sp>
    <dsp:sp modelId="{81F54BE5-6830-7541-B5A7-0643B553C2B4}">
      <dsp:nvSpPr>
        <dsp:cNvPr id="4" name="圆角矩形 3"/>
        <dsp:cNvSpPr/>
      </dsp:nvSpPr>
      <dsp:spPr bwMode="white">
        <a:xfrm>
          <a:off x="2286000" y="783987"/>
          <a:ext cx="1714500" cy="108870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99060" tIns="99060" rIns="99060" bIns="9906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solidFill>
                <a:schemeClr val="dk1"/>
              </a:solidFill>
            </a:rPr>
            <a:t>领导者理论</a:t>
          </a:r>
          <a:endParaRPr>
            <a:solidFill>
              <a:schemeClr val="dk1"/>
            </a:solidFill>
          </a:endParaRPr>
        </a:p>
      </dsp:txBody>
      <dsp:txXfrm>
        <a:off x="2286000" y="783987"/>
        <a:ext cx="1714500" cy="1088708"/>
      </dsp:txXfrm>
    </dsp:sp>
    <dsp:sp modelId="{0779A4A8-EC84-5548-B289-AC442133191E}">
      <dsp:nvSpPr>
        <dsp:cNvPr id="6" name="圆角矩形 5"/>
        <dsp:cNvSpPr/>
      </dsp:nvSpPr>
      <dsp:spPr bwMode="white">
        <a:xfrm>
          <a:off x="0" y="2191306"/>
          <a:ext cx="1714500" cy="1088708"/>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Xfrm>
        <a:off x="0" y="2191306"/>
        <a:ext cx="1714500" cy="1088708"/>
      </dsp:txXfrm>
    </dsp:sp>
    <dsp:sp modelId="{0904BA14-DE49-4249-BDD0-9B87EE663CDB}">
      <dsp:nvSpPr>
        <dsp:cNvPr id="7" name="圆角矩形 6"/>
        <dsp:cNvSpPr/>
      </dsp:nvSpPr>
      <dsp:spPr bwMode="white">
        <a:xfrm>
          <a:off x="190500" y="2372281"/>
          <a:ext cx="1714500" cy="108870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99060" tIns="99060" rIns="99060" bIns="9906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solidFill>
                <a:schemeClr val="dk1"/>
              </a:solidFill>
            </a:rPr>
            <a:t>领导者特质理论</a:t>
          </a:r>
          <a:endParaRPr>
            <a:solidFill>
              <a:schemeClr val="dk1"/>
            </a:solidFill>
          </a:endParaRPr>
        </a:p>
      </dsp:txBody>
      <dsp:txXfrm>
        <a:off x="190500" y="2372281"/>
        <a:ext cx="1714500" cy="1088708"/>
      </dsp:txXfrm>
    </dsp:sp>
    <dsp:sp modelId="{95DFC8C1-0412-C34C-ADB9-BFFF15AE6FB6}">
      <dsp:nvSpPr>
        <dsp:cNvPr id="9" name="圆角矩形 8"/>
        <dsp:cNvSpPr/>
      </dsp:nvSpPr>
      <dsp:spPr bwMode="white">
        <a:xfrm>
          <a:off x="2095500" y="2191306"/>
          <a:ext cx="1714500" cy="1088708"/>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Xfrm>
        <a:off x="2095500" y="2191306"/>
        <a:ext cx="1714500" cy="1088708"/>
      </dsp:txXfrm>
    </dsp:sp>
    <dsp:sp modelId="{FC3FDED7-B05E-944A-9B03-F86FA0D98019}">
      <dsp:nvSpPr>
        <dsp:cNvPr id="10" name="圆角矩形 9"/>
        <dsp:cNvSpPr/>
      </dsp:nvSpPr>
      <dsp:spPr bwMode="white">
        <a:xfrm>
          <a:off x="2286000" y="2372281"/>
          <a:ext cx="1714500" cy="108870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99060" tIns="99060" rIns="99060" bIns="9906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solidFill>
                <a:schemeClr val="dk1"/>
              </a:solidFill>
            </a:rPr>
            <a:t>领导者行为理论</a:t>
          </a:r>
          <a:endParaRPr>
            <a:solidFill>
              <a:schemeClr val="dk1"/>
            </a:solidFill>
          </a:endParaRPr>
        </a:p>
      </dsp:txBody>
      <dsp:txXfrm>
        <a:off x="2286000" y="2372281"/>
        <a:ext cx="1714500" cy="1088708"/>
      </dsp:txXfrm>
    </dsp:sp>
    <dsp:sp modelId="{C244B4F4-C231-EA49-B9D7-E796A8AD920C}">
      <dsp:nvSpPr>
        <dsp:cNvPr id="12" name="圆角矩形 11"/>
        <dsp:cNvSpPr/>
      </dsp:nvSpPr>
      <dsp:spPr bwMode="white">
        <a:xfrm>
          <a:off x="4191000" y="2191306"/>
          <a:ext cx="1714500" cy="1088708"/>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Xfrm>
        <a:off x="4191000" y="2191306"/>
        <a:ext cx="1714500" cy="1088708"/>
      </dsp:txXfrm>
    </dsp:sp>
    <dsp:sp modelId="{5CB6D4B9-41DE-3E45-B6E9-0ADAB1F086F3}">
      <dsp:nvSpPr>
        <dsp:cNvPr id="13" name="圆角矩形 12"/>
        <dsp:cNvSpPr/>
      </dsp:nvSpPr>
      <dsp:spPr bwMode="white">
        <a:xfrm>
          <a:off x="4381500" y="2372281"/>
          <a:ext cx="1714500" cy="1088708"/>
        </a:xfrm>
        <a:prstGeom prst="roundRect">
          <a:avLst>
            <a:gd name="adj" fmla="val 10000"/>
          </a:avLst>
        </a:prstGeom>
        <a:solidFill>
          <a:srgbClr val="FFC000">
            <a:alpha val="90000"/>
          </a:srgbClr>
        </a:solidFill>
      </dsp:spPr>
      <dsp:style>
        <a:lnRef idx="2">
          <a:schemeClr val="accent1"/>
        </a:lnRef>
        <a:fillRef idx="1">
          <a:schemeClr val="lt1">
            <a:alpha val="90000"/>
          </a:schemeClr>
        </a:fillRef>
        <a:effectRef idx="0">
          <a:scrgbClr r="0" g="0" b="0"/>
        </a:effectRef>
        <a:fontRef idx="minor"/>
      </dsp:style>
      <dsp:txBody>
        <a:bodyPr lIns="99060" tIns="99060" rIns="99060" bIns="9906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dirty="0">
              <a:solidFill>
                <a:schemeClr val="dk1"/>
              </a:solidFill>
            </a:rPr>
            <a:t>领导者团队理论</a:t>
          </a:r>
          <a:endParaRPr>
            <a:solidFill>
              <a:schemeClr val="dk1"/>
            </a:solidFill>
          </a:endParaRPr>
        </a:p>
      </dsp:txBody>
      <dsp:txXfrm>
        <a:off x="4381500" y="2372281"/>
        <a:ext cx="1714500" cy="1088708"/>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261985" cy="1728470"/>
        <a:chOff x="0" y="0"/>
        <a:chExt cx="8261985" cy="1728470"/>
      </a:xfrm>
    </dsp:grpSpPr>
    <dsp:sp modelId="{707A683E-05E3-F048-9EC1-A040CF13E351}">
      <dsp:nvSpPr>
        <dsp:cNvPr id="4" name="五边形 3"/>
        <dsp:cNvSpPr/>
      </dsp:nvSpPr>
      <dsp:spPr bwMode="white">
        <a:xfrm rot="10800000">
          <a:off x="2048821" y="0"/>
          <a:ext cx="5494220" cy="493849"/>
        </a:xfrm>
        <a:prstGeom prst="homePlate">
          <a:avLst/>
        </a:prstGeom>
        <a:solidFill>
          <a:srgbClr val="DE7337"/>
        </a:solidFill>
      </dsp:spPr>
      <dsp:style>
        <a:lnRef idx="2">
          <a:schemeClr val="lt1"/>
        </a:lnRef>
        <a:fillRef idx="1">
          <a:schemeClr val="accent1"/>
        </a:fillRef>
        <a:effectRef idx="0">
          <a:scrgbClr r="0" g="0" b="0"/>
        </a:effectRef>
        <a:fontRef idx="minor">
          <a:schemeClr val="lt1"/>
        </a:fontRef>
      </dsp:style>
      <dsp:txBody>
        <a:bodyPr rot="10800000" vert="horz" wrap="square" lIns="217773" tIns="76200" rIns="14224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buFontTx/>
          </a:pPr>
          <a:r>
            <a:rPr lang="en-US" altLang="zh-CN" sz="2000" b="1" kern="1200" dirty="0">
              <a:solidFill>
                <a:schemeClr val="bg1"/>
              </a:solidFill>
              <a:latin typeface="+mn-lt"/>
              <a:ea typeface="+mn-ea"/>
              <a:cs typeface="+mn-cs"/>
            </a:rPr>
            <a:t>1.</a:t>
          </a:r>
          <a:r>
            <a:rPr lang="en-US" altLang="zh-CN" sz="2000" b="1" kern="1200" dirty="0"/>
            <a:t> </a:t>
          </a:r>
          <a:r>
            <a:rPr lang="zh-CN" altLang="en-US" sz="2000" b="1" kern="1200" dirty="0"/>
            <a:t>情境</a:t>
          </a:r>
          <a:r>
            <a:rPr lang="zh-CN" altLang="en-US" sz="2000" b="1" kern="1200" dirty="0">
              <a:sym typeface="+mn-ea"/>
            </a:rPr>
            <a:t>领导</a:t>
          </a:r>
          <a:r>
            <a:rPr lang="zh-CN" altLang="en-US" sz="2000" b="1" kern="1200" dirty="0"/>
            <a:t>模型</a:t>
          </a:r>
          <a:r>
            <a:rPr lang="en-US" altLang="zh-CN" sz="1800" b="1" kern="1200" dirty="0"/>
            <a:t>—</a:t>
          </a:r>
          <a:r>
            <a:rPr lang="en-US" altLang="zh-CN" sz="1800" b="1" kern="1200" dirty="0" err="1"/>
            <a:t>保罗·赫塞</a:t>
          </a:r>
          <a:r>
            <a:rPr lang="zh-CN" altLang="en-US" sz="1800" b="1" kern="1200" dirty="0"/>
            <a:t>、</a:t>
          </a:r>
          <a:r>
            <a:rPr lang="en-US" altLang="zh-CN" sz="1800" b="1" kern="1200" dirty="0" err="1"/>
            <a:t>肯尼斯·布兰查德</a:t>
          </a:r>
          <a:endParaRPr lang="en-US" altLang="zh-CN" sz="1800" b="1" kern="1200" dirty="0" err="1">
            <a:solidFill>
              <a:schemeClr val="bg1"/>
            </a:solidFill>
            <a:latin typeface="+mn-lt"/>
            <a:ea typeface="+mn-ea"/>
            <a:cs typeface="+mn-cs"/>
          </a:endParaRPr>
        </a:p>
      </dsp:txBody>
      <dsp:txXfrm rot="10800000">
        <a:off x="2048821" y="0"/>
        <a:ext cx="5494220" cy="493849"/>
      </dsp:txXfrm>
    </dsp:sp>
    <dsp:sp modelId="{AC2D02E3-6A6F-0A40-B38D-5A21CA33F2A7}">
      <dsp:nvSpPr>
        <dsp:cNvPr id="3" name="椭圆 2"/>
        <dsp:cNvSpPr/>
      </dsp:nvSpPr>
      <dsp:spPr bwMode="white">
        <a:xfrm>
          <a:off x="1234538" y="0"/>
          <a:ext cx="493849" cy="493849"/>
        </a:xfrm>
        <a:prstGeom prst="ellipse">
          <a:avLst/>
        </a:prstGeom>
        <a:solidFill>
          <a:srgbClr val="FFC000"/>
        </a:solidFill>
      </dsp:spPr>
      <dsp:style>
        <a:lnRef idx="2">
          <a:schemeClr val="lt1"/>
        </a:lnRef>
        <a:fillRef idx="1">
          <a:schemeClr val="accent1">
            <a:tint val="50000"/>
          </a:schemeClr>
        </a:fillRef>
        <a:effectRef idx="0">
          <a:scrgbClr r="0" g="0" b="0"/>
        </a:effectRef>
        <a:fontRef idx="minor"/>
      </dsp:style>
      <dsp:txXfrm>
        <a:off x="1234538" y="0"/>
        <a:ext cx="493849" cy="493849"/>
      </dsp:txXfrm>
    </dsp:sp>
    <dsp:sp modelId="{69C2893F-A39A-F44C-A6B3-651C0290CF17}">
      <dsp:nvSpPr>
        <dsp:cNvPr id="6" name="五边形 5"/>
        <dsp:cNvSpPr/>
      </dsp:nvSpPr>
      <dsp:spPr bwMode="white">
        <a:xfrm rot="10800000">
          <a:off x="2034806" y="617311"/>
          <a:ext cx="5494220" cy="493849"/>
        </a:xfrm>
        <a:prstGeom prst="homePlate">
          <a:avLst/>
        </a:prstGeom>
        <a:solidFill>
          <a:srgbClr val="DE7337"/>
        </a:solidFill>
      </dsp:spPr>
      <dsp:style>
        <a:lnRef idx="2">
          <a:schemeClr val="lt1"/>
        </a:lnRef>
        <a:fillRef idx="1">
          <a:schemeClr val="accent1"/>
        </a:fillRef>
        <a:effectRef idx="0">
          <a:scrgbClr r="0" g="0" b="0"/>
        </a:effectRef>
        <a:fontRef idx="minor">
          <a:schemeClr val="lt1"/>
        </a:fontRef>
      </dsp:style>
      <dsp:txBody>
        <a:bodyPr rot="10800000" lIns="217773" tIns="76200" rIns="14224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l" defTabSz="889000">
            <a:lnSpc>
              <a:spcPct val="90000"/>
            </a:lnSpc>
            <a:spcBef>
              <a:spcPct val="0"/>
            </a:spcBef>
            <a:spcAft>
              <a:spcPct val="35000"/>
            </a:spcAft>
            <a:buFontTx/>
            <a:buNone/>
          </a:pPr>
          <a:r>
            <a:rPr lang="en-US" altLang="zh-CN" sz="2000" b="1" kern="1200" dirty="0">
              <a:solidFill>
                <a:srgbClr val="FFFFFF"/>
              </a:solidFill>
              <a:latin typeface="Arial" panose="020B0604020202020204"/>
              <a:ea typeface="宋体" panose="02010600030101010101" pitchFamily="2" charset="-122"/>
              <a:cs typeface="+mn-cs"/>
            </a:rPr>
            <a:t>2.</a:t>
          </a:r>
          <a:r>
            <a:rPr lang="zh-CN" altLang="en-US" sz="2000" b="1" kern="1200" dirty="0">
              <a:solidFill>
                <a:srgbClr val="FFFFFF"/>
              </a:solidFill>
              <a:latin typeface="Arial" panose="020B0604020202020204"/>
              <a:ea typeface="宋体" panose="02010600030101010101" pitchFamily="2" charset="-122"/>
              <a:cs typeface="+mn-cs"/>
              <a:sym typeface="+mn-ea"/>
            </a:rPr>
            <a:t>领导—成员交换理论</a:t>
          </a:r>
          <a:endParaRPr lang="zh-CN" altLang="en-US" sz="2000" b="1" kern="1200" dirty="0">
            <a:solidFill>
              <a:srgbClr val="FFFFFF"/>
            </a:solidFill>
            <a:latin typeface="Arial" panose="020B0604020202020204"/>
            <a:ea typeface="宋体" panose="02010600030101010101" pitchFamily="2" charset="-122"/>
            <a:cs typeface="+mn-cs"/>
          </a:endParaRPr>
        </a:p>
      </dsp:txBody>
      <dsp:txXfrm rot="10800000">
        <a:off x="2034806" y="617311"/>
        <a:ext cx="5494220" cy="493849"/>
      </dsp:txXfrm>
    </dsp:sp>
    <dsp:sp modelId="{E0AFC2F1-AB93-C440-9838-EEA62069ED8B}">
      <dsp:nvSpPr>
        <dsp:cNvPr id="5" name="椭圆 4"/>
        <dsp:cNvSpPr/>
      </dsp:nvSpPr>
      <dsp:spPr bwMode="white">
        <a:xfrm>
          <a:off x="1234538" y="609340"/>
          <a:ext cx="493849" cy="493849"/>
        </a:xfrm>
        <a:prstGeom prst="ellipse">
          <a:avLst/>
        </a:prstGeom>
        <a:solidFill>
          <a:srgbClr val="FFC000"/>
        </a:solidFill>
      </dsp:spPr>
      <dsp:style>
        <a:lnRef idx="2">
          <a:schemeClr val="lt1"/>
        </a:lnRef>
        <a:fillRef idx="1">
          <a:schemeClr val="accent1">
            <a:tint val="50000"/>
          </a:schemeClr>
        </a:fillRef>
        <a:effectRef idx="0">
          <a:scrgbClr r="0" g="0" b="0"/>
        </a:effectRef>
        <a:fontRef idx="minor"/>
      </dsp:style>
      <dsp:txXfrm>
        <a:off x="1234538" y="609340"/>
        <a:ext cx="493849" cy="493849"/>
      </dsp:txXfrm>
    </dsp:sp>
    <dsp:sp modelId="{8FD6EC8C-E3F1-1849-BC16-E6A0E9290FAA}">
      <dsp:nvSpPr>
        <dsp:cNvPr id="8" name="五边形 7"/>
        <dsp:cNvSpPr/>
      </dsp:nvSpPr>
      <dsp:spPr bwMode="white">
        <a:xfrm rot="10800000">
          <a:off x="2062639" y="1234621"/>
          <a:ext cx="5494220" cy="493849"/>
        </a:xfrm>
        <a:prstGeom prst="homePlate">
          <a:avLst/>
        </a:prstGeom>
        <a:solidFill>
          <a:srgbClr val="DE7337"/>
        </a:solidFill>
      </dsp:spPr>
      <dsp:style>
        <a:lnRef idx="2">
          <a:schemeClr val="lt1"/>
        </a:lnRef>
        <a:fillRef idx="1">
          <a:schemeClr val="accent1"/>
        </a:fillRef>
        <a:effectRef idx="0">
          <a:scrgbClr r="0" g="0" b="0"/>
        </a:effectRef>
        <a:fontRef idx="minor">
          <a:schemeClr val="lt1"/>
        </a:fontRef>
      </dsp:style>
      <dsp:txBody>
        <a:bodyPr rot="10800000" lIns="217773" tIns="76200" rIns="142240" bIns="762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l" defTabSz="889000">
            <a:lnSpc>
              <a:spcPct val="90000"/>
            </a:lnSpc>
            <a:spcBef>
              <a:spcPct val="0"/>
            </a:spcBef>
            <a:spcAft>
              <a:spcPct val="35000"/>
            </a:spcAft>
            <a:buFontTx/>
            <a:buNone/>
          </a:pPr>
          <a:r>
            <a:rPr lang="en-US" altLang="zh-CN" sz="2000" b="1" kern="1200" dirty="0">
              <a:solidFill>
                <a:srgbClr val="FFFFFF"/>
              </a:solidFill>
              <a:latin typeface="Arial" panose="020B0604020202020204"/>
              <a:ea typeface="宋体" panose="02010600030101010101" pitchFamily="2" charset="-122"/>
              <a:cs typeface="+mn-cs"/>
            </a:rPr>
            <a:t>3.</a:t>
          </a:r>
          <a:r>
            <a:rPr lang="zh-CN" altLang="en-US" sz="2000" b="1" kern="1200" dirty="0">
              <a:solidFill>
                <a:srgbClr val="FFFFFF"/>
              </a:solidFill>
              <a:latin typeface="Arial" panose="020B0604020202020204"/>
              <a:ea typeface="宋体" panose="02010600030101010101" pitchFamily="2" charset="-122"/>
              <a:cs typeface="+mn-cs"/>
              <a:sym typeface="+mn-ea"/>
            </a:rPr>
            <a:t>领导者角色理论</a:t>
          </a:r>
          <a:r>
            <a:rPr lang="en-US" altLang="zh-CN" sz="2000" b="1" kern="1200" dirty="0">
              <a:solidFill>
                <a:srgbClr val="FFFFFF"/>
              </a:solidFill>
              <a:latin typeface="Arial" panose="020B0604020202020204"/>
              <a:ea typeface="宋体" panose="02010600030101010101" pitchFamily="2" charset="-122"/>
              <a:cs typeface="+mn-cs"/>
              <a:sym typeface="+mn-ea"/>
            </a:rPr>
            <a:t>——</a:t>
          </a:r>
          <a:r>
            <a:rPr lang="en-US" altLang="zh-CN" sz="2000" b="1" kern="1200" dirty="0" err="1">
              <a:solidFill>
                <a:srgbClr val="FFFFFF"/>
              </a:solidFill>
              <a:latin typeface="Arial" panose="020B0604020202020204"/>
              <a:ea typeface="宋体" panose="02010600030101010101" pitchFamily="2" charset="-122"/>
              <a:cs typeface="+mn-cs"/>
              <a:sym typeface="+mn-ea"/>
            </a:rPr>
            <a:t>亨利·明茨伯格</a:t>
          </a:r>
          <a:endParaRPr lang="zh-CN" altLang="en-US" sz="2000" b="1" kern="1200" dirty="0">
            <a:solidFill>
              <a:srgbClr val="FFFFFF"/>
            </a:solidFill>
            <a:latin typeface="Arial" panose="020B0604020202020204"/>
            <a:ea typeface="宋体" panose="02010600030101010101" pitchFamily="2" charset="-122"/>
            <a:cs typeface="+mn-cs"/>
          </a:endParaRPr>
        </a:p>
      </dsp:txBody>
      <dsp:txXfrm rot="10800000">
        <a:off x="2062639" y="1234621"/>
        <a:ext cx="5494220" cy="493849"/>
      </dsp:txXfrm>
    </dsp:sp>
    <dsp:sp modelId="{95317DD4-6769-3643-B3D6-1538D004D678}">
      <dsp:nvSpPr>
        <dsp:cNvPr id="7" name="椭圆 6"/>
        <dsp:cNvSpPr/>
      </dsp:nvSpPr>
      <dsp:spPr bwMode="white">
        <a:xfrm>
          <a:off x="1234538" y="1234621"/>
          <a:ext cx="493849" cy="493849"/>
        </a:xfrm>
        <a:prstGeom prst="ellipse">
          <a:avLst/>
        </a:prstGeom>
        <a:solidFill>
          <a:srgbClr val="FFC000"/>
        </a:solidFill>
      </dsp:spPr>
      <dsp:style>
        <a:lnRef idx="2">
          <a:schemeClr val="lt1"/>
        </a:lnRef>
        <a:fillRef idx="1">
          <a:schemeClr val="accent1">
            <a:tint val="50000"/>
          </a:schemeClr>
        </a:fillRef>
        <a:effectRef idx="0">
          <a:scrgbClr r="0" g="0" b="0"/>
        </a:effectRef>
        <a:fontRef idx="minor"/>
      </dsp:style>
      <dsp:txXfrm>
        <a:off x="1234538" y="1234621"/>
        <a:ext cx="493849" cy="493849"/>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704805" cy="4521324"/>
        <a:chOff x="0" y="0"/>
        <a:chExt cx="7704805" cy="4521324"/>
      </a:xfrm>
    </dsp:grpSpPr>
    <dsp:sp modelId="{1D3DFEF6-E588-CF4B-874B-1B406EF7F0AC}">
      <dsp:nvSpPr>
        <dsp:cNvPr id="3" name="圆角矩形 2"/>
        <dsp:cNvSpPr/>
      </dsp:nvSpPr>
      <dsp:spPr bwMode="white">
        <a:xfrm>
          <a:off x="0" y="19428"/>
          <a:ext cx="7704805" cy="1412914"/>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buFontTx/>
            <a:buAutoNum type="arabicPeriod"/>
          </a:pPr>
          <a:r>
            <a:rPr lang="zh-CN" altLang="en-US" sz="2800" dirty="0"/>
            <a:t>          </a:t>
          </a:r>
          <a:r>
            <a:rPr lang="en-US" altLang="zh-CN" sz="2800" dirty="0"/>
            <a:t>1.费德勒的权变领导理论</a:t>
          </a:r>
          <a:endParaRPr lang="zh-CN" altLang="en-US" sz="2800" dirty="0"/>
        </a:p>
      </dsp:txBody>
      <dsp:txXfrm>
        <a:off x="0" y="19428"/>
        <a:ext cx="7704805" cy="1412914"/>
      </dsp:txXfrm>
    </dsp:sp>
    <dsp:sp modelId="{6B898907-B3C5-994C-BDDF-B41A8DDDF1C7}">
      <dsp:nvSpPr>
        <dsp:cNvPr id="4" name="圆角矩形 3"/>
        <dsp:cNvSpPr/>
      </dsp:nvSpPr>
      <dsp:spPr bwMode="white">
        <a:xfrm>
          <a:off x="369400" y="138234"/>
          <a:ext cx="1540961" cy="1130331"/>
        </a:xfrm>
        <a:prstGeom prst="roundRect">
          <a:avLst>
            <a:gd name="adj" fmla="val 10000"/>
          </a:avLst>
        </a:prstGeom>
        <a:blipFill>
          <a:blip r:embed="rId1" cstate="print">
            <a:extLst>
              <a:ext uri="{28A0092B-C50C-407E-A947-70E740481C1C}">
                <a14:useLocalDpi xmlns:a14="http://schemas.microsoft.com/office/drawing/2010/main" val="0"/>
              </a:ext>
            </a:extLst>
          </a:blip>
          <a:srcRect/>
          <a:stretch>
            <a:fillRect t="-3000" b="-3000"/>
          </a:stretch>
        </a:blipFill>
      </dsp:spPr>
      <dsp:style>
        <a:lnRef idx="2">
          <a:schemeClr val="lt1"/>
        </a:lnRef>
        <a:fillRef idx="1">
          <a:schemeClr val="accent1">
            <a:tint val="50000"/>
          </a:schemeClr>
        </a:fillRef>
        <a:effectRef idx="0">
          <a:scrgbClr r="0" g="0" b="0"/>
        </a:effectRef>
        <a:fontRef idx="minor"/>
      </dsp:style>
      <dsp:txXfrm>
        <a:off x="369400" y="138234"/>
        <a:ext cx="1540961" cy="1130331"/>
      </dsp:txXfrm>
    </dsp:sp>
    <dsp:sp modelId="{83E76E4B-3ECA-2F4C-A607-523405CA7C37}">
      <dsp:nvSpPr>
        <dsp:cNvPr id="5" name="圆角矩形 4"/>
        <dsp:cNvSpPr/>
      </dsp:nvSpPr>
      <dsp:spPr bwMode="white">
        <a:xfrm>
          <a:off x="0" y="1554205"/>
          <a:ext cx="7704805" cy="1412914"/>
        </a:xfrm>
        <a:prstGeom prst="roundRect">
          <a:avLst>
            <a:gd name="adj" fmla="val 10000"/>
          </a:avLst>
        </a:prstGeom>
        <a:solidFill>
          <a:srgbClr val="DE7337"/>
        </a:solidFill>
        <a:ln>
          <a:solidFill>
            <a:srgbClr val="DE7337"/>
          </a:solidFill>
        </a:ln>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gn="l" rtl="0" eaLnBrk="0" fontAlgn="base" hangingPunct="0">
            <a:lnSpc>
              <a:spcPct val="100000"/>
            </a:lnSpc>
            <a:spcBef>
              <a:spcPct val="0"/>
            </a:spcBef>
            <a:spcAft>
              <a:spcPct val="35000"/>
            </a:spcAft>
            <a:buFontTx/>
            <a:buAutoNum type="arabicPeriod"/>
          </a:pPr>
          <a:r>
            <a:rPr lang="zh-CN" altLang="en-US" sz="2800" kern="1200" dirty="0">
              <a:solidFill>
                <a:schemeClr val="bg1"/>
              </a:solidFill>
              <a:latin typeface="+mn-lt"/>
              <a:ea typeface="+mn-ea"/>
              <a:cs typeface="+mn-ea"/>
              <a:sym typeface="+mn-ea"/>
            </a:rPr>
            <a:t>         </a:t>
          </a:r>
          <a:r>
            <a:rPr lang="en-US" altLang="zh-CN" sz="2800" kern="1200" dirty="0" smtClean="0">
              <a:solidFill>
                <a:schemeClr val="bg1"/>
              </a:solidFill>
              <a:latin typeface="+mn-lt"/>
              <a:ea typeface="+mn-ea"/>
              <a:cs typeface="+mn-ea"/>
              <a:sym typeface="+mn-ea"/>
            </a:rPr>
            <a:t>2</a:t>
          </a:r>
          <a:r>
            <a:rPr lang="en-US" altLang="zh-CN" sz="2800" kern="1200" dirty="0">
              <a:solidFill>
                <a:schemeClr val="bg1"/>
              </a:solidFill>
              <a:latin typeface="+mn-lt"/>
              <a:ea typeface="+mn-ea"/>
              <a:cs typeface="+mn-ea"/>
              <a:sym typeface="+mn-ea"/>
            </a:rPr>
            <a:t>.豪斯的路径—</a:t>
          </a:r>
          <a:r>
            <a:rPr lang="en-US" altLang="zh-CN" sz="2800" kern="1200" dirty="0" err="1">
              <a:solidFill>
                <a:schemeClr val="bg1"/>
              </a:solidFill>
              <a:latin typeface="+mn-lt"/>
              <a:ea typeface="+mn-ea"/>
              <a:cs typeface="+mn-ea"/>
              <a:sym typeface="+mn-ea"/>
            </a:rPr>
            <a:t>目标领导理论</a:t>
          </a:r>
          <a:r>
            <a:rPr lang="en-US" altLang="zh-CN" sz="2800" kern="1200" dirty="0">
              <a:solidFill>
                <a:schemeClr val="bg1"/>
              </a:solidFill>
              <a:latin typeface="+mn-lt"/>
              <a:ea typeface="+mn-ea"/>
              <a:cs typeface="+mn-ea"/>
              <a:sym typeface="+mn-ea"/>
            </a:rPr>
            <a:t> </a:t>
          </a:r>
        </a:p>
      </dsp:txBody>
      <dsp:txXfrm>
        <a:off x="0" y="1554205"/>
        <a:ext cx="7704805" cy="1412914"/>
      </dsp:txXfrm>
    </dsp:sp>
    <dsp:sp modelId="{278FBCB1-2263-A246-A7EB-CF72139901E6}">
      <dsp:nvSpPr>
        <dsp:cNvPr id="6" name="圆角矩形 5"/>
        <dsp:cNvSpPr/>
      </dsp:nvSpPr>
      <dsp:spPr bwMode="white">
        <a:xfrm>
          <a:off x="370948" y="1697727"/>
          <a:ext cx="1540961" cy="1130331"/>
        </a:xfrm>
        <a:prstGeom prst="roundRect">
          <a:avLst>
            <a:gd name="adj" fmla="val 10000"/>
          </a:avLst>
        </a:prstGeom>
        <a:blipFill>
          <a:blip r:embed="rId2">
            <a:extLst>
              <a:ext uri="{28A0092B-C50C-407E-A947-70E740481C1C}">
                <a14:useLocalDpi xmlns:a14="http://schemas.microsoft.com/office/drawing/2010/main" val="0"/>
              </a:ext>
            </a:extLst>
          </a:blip>
          <a:srcRect/>
          <a:stretch>
            <a:fillRect t="-15000" b="-15000"/>
          </a:stretch>
        </a:blipFill>
      </dsp:spPr>
      <dsp:style>
        <a:lnRef idx="2">
          <a:schemeClr val="lt1"/>
        </a:lnRef>
        <a:fillRef idx="1">
          <a:schemeClr val="accent1">
            <a:tint val="50000"/>
          </a:schemeClr>
        </a:fillRef>
        <a:effectRef idx="0">
          <a:scrgbClr r="0" g="0" b="0"/>
        </a:effectRef>
        <a:fontRef idx="minor"/>
      </dsp:style>
      <dsp:txXfrm>
        <a:off x="370948" y="1697727"/>
        <a:ext cx="1540961" cy="1130331"/>
      </dsp:txXfrm>
    </dsp:sp>
    <dsp:sp modelId="{B4A0A5E0-3723-1247-8428-F554BEEF1990}">
      <dsp:nvSpPr>
        <dsp:cNvPr id="7" name="圆角矩形 6"/>
        <dsp:cNvSpPr/>
      </dsp:nvSpPr>
      <dsp:spPr bwMode="white">
        <a:xfrm>
          <a:off x="0" y="3108410"/>
          <a:ext cx="7704805" cy="1412914"/>
        </a:xfrm>
        <a:prstGeom prst="roundRect">
          <a:avLst>
            <a:gd name="adj" fmla="val 10000"/>
          </a:avLst>
        </a:prstGeom>
        <a:solidFill>
          <a:srgbClr val="DE7337"/>
        </a:solidFill>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buFontTx/>
            <a:buAutoNum type="arabicPeriod"/>
          </a:pPr>
          <a:r>
            <a:rPr lang="zh-CN" altLang="en-US" sz="2800" b="0" dirty="0">
              <a:latin typeface="+mn-lt"/>
              <a:ea typeface="黑体" panose="02010609060101010101" pitchFamily="49" charset="-122"/>
              <a:sym typeface="+mn-ea"/>
            </a:rPr>
            <a:t>           </a:t>
          </a:r>
          <a:r>
            <a:rPr lang="en-US" altLang="zh-CN" sz="2800" b="0" dirty="0">
              <a:latin typeface="+mn-lt"/>
              <a:ea typeface="黑体" panose="02010609060101010101" pitchFamily="49" charset="-122"/>
              <a:sym typeface="+mn-ea"/>
            </a:rPr>
            <a:t>3.文化背景与领导</a:t>
          </a:r>
          <a:endParaRPr lang="zh-CN" altLang="en-US" sz="2800" b="0" dirty="0">
            <a:latin typeface="+mn-lt"/>
          </a:endParaRPr>
        </a:p>
      </dsp:txBody>
      <dsp:txXfrm>
        <a:off x="0" y="3108410"/>
        <a:ext cx="7704805" cy="1412914"/>
      </dsp:txXfrm>
    </dsp:sp>
    <dsp:sp modelId="{B178E111-33F9-4E49-9C17-FCE0D0BEAF94}">
      <dsp:nvSpPr>
        <dsp:cNvPr id="8" name="圆角矩形 7"/>
        <dsp:cNvSpPr/>
      </dsp:nvSpPr>
      <dsp:spPr bwMode="white">
        <a:xfrm>
          <a:off x="378147" y="3297187"/>
          <a:ext cx="1540961" cy="1130331"/>
        </a:xfrm>
        <a:prstGeom prst="roundRect">
          <a:avLst>
            <a:gd name="adj" fmla="val 10000"/>
          </a:avLst>
        </a:prstGeom>
        <a:blipFill>
          <a:blip r:embed="rId3">
            <a:extLst>
              <a:ext uri="{28A0092B-C50C-407E-A947-70E740481C1C}">
                <a14:useLocalDpi xmlns:a14="http://schemas.microsoft.com/office/drawing/2010/main" val="0"/>
              </a:ext>
            </a:extLst>
          </a:blip>
          <a:srcRect/>
          <a:stretch>
            <a:fillRect t="-16000" b="-16000"/>
          </a:stretch>
        </a:blipFill>
      </dsp:spPr>
      <dsp:style>
        <a:lnRef idx="2">
          <a:schemeClr val="lt1"/>
        </a:lnRef>
        <a:fillRef idx="1">
          <a:schemeClr val="accent1">
            <a:tint val="50000"/>
          </a:schemeClr>
        </a:fillRef>
        <a:effectRef idx="0">
          <a:scrgbClr r="0" g="0" b="0"/>
        </a:effectRef>
        <a:fontRef idx="minor"/>
      </dsp:style>
      <dsp:txXfrm>
        <a:off x="378147" y="3297187"/>
        <a:ext cx="1540961" cy="1130331"/>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896544" cy="3556669"/>
        <a:chOff x="0" y="0"/>
        <a:chExt cx="4896544" cy="3556669"/>
      </a:xfrm>
    </dsp:grpSpPr>
    <dsp:sp modelId="{B8B0CAD2-AF32-EF41-BE6C-5D3730D12B05}">
      <dsp:nvSpPr>
        <dsp:cNvPr id="3" name="圆角矩形 2"/>
        <dsp:cNvSpPr/>
      </dsp:nvSpPr>
      <dsp:spPr bwMode="white">
        <a:xfrm>
          <a:off x="1863298" y="0"/>
          <a:ext cx="1169948" cy="760466"/>
        </a:xfrm>
        <a:prstGeom prst="roundRect">
          <a:avLst/>
        </a:prstGeom>
        <a:solidFill>
          <a:srgbClr val="FFC000"/>
        </a:solidFill>
      </dsp:spPr>
      <dsp:style>
        <a:lnRef idx="2">
          <a:schemeClr val="lt1"/>
        </a:lnRef>
        <a:fillRef idx="1">
          <a:schemeClr val="accent1"/>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1" dirty="0"/>
            <a:t>权力距离倾向</a:t>
          </a:r>
        </a:p>
      </dsp:txBody>
      <dsp:txXfrm>
        <a:off x="1863298" y="0"/>
        <a:ext cx="1169948" cy="760466"/>
      </dsp:txXfrm>
    </dsp:sp>
    <dsp:sp modelId="{763E7DC4-55FE-8B4C-9D50-8EED7FBEA96B}">
      <dsp:nvSpPr>
        <dsp:cNvPr id="4" name="弧形 3"/>
        <dsp:cNvSpPr/>
      </dsp:nvSpPr>
      <dsp:spPr bwMode="white">
        <a:xfrm>
          <a:off x="930251" y="380233"/>
          <a:ext cx="3036042" cy="3036042"/>
        </a:xfrm>
        <a:prstGeom prst="arc">
          <a:avLst>
            <a:gd name="adj1" fmla="val 17579926"/>
            <a:gd name="adj2" fmla="val 19538753"/>
          </a:avLst>
        </a:prstGeom>
        <a:ln w="25400">
          <a:solidFill>
            <a:srgbClr val="DE7337"/>
          </a:solidFill>
        </a:ln>
      </dsp:spPr>
      <dsp:style>
        <a:lnRef idx="1">
          <a:schemeClr val="accent1"/>
        </a:lnRef>
        <a:fillRef idx="0">
          <a:schemeClr val="accent1"/>
        </a:fillRef>
        <a:effectRef idx="0">
          <a:scrgbClr r="0" g="0" b="0"/>
        </a:effectRef>
        <a:fontRef idx="minor"/>
      </dsp:style>
      <dsp:txXfrm>
        <a:off x="930251" y="380233"/>
        <a:ext cx="3036042" cy="3036042"/>
      </dsp:txXfrm>
    </dsp:sp>
    <dsp:sp modelId="{EADFDC1C-5849-3E46-996D-E03967871466}">
      <dsp:nvSpPr>
        <dsp:cNvPr id="5" name="圆角矩形 4"/>
        <dsp:cNvSpPr/>
      </dsp:nvSpPr>
      <dsp:spPr bwMode="white">
        <a:xfrm>
          <a:off x="3307022" y="1048927"/>
          <a:ext cx="1169948" cy="760466"/>
        </a:xfrm>
        <a:prstGeom prst="roundRect">
          <a:avLst/>
        </a:prstGeom>
        <a:solidFill>
          <a:srgbClr val="FFC000"/>
        </a:solidFill>
      </dsp:spPr>
      <dsp:style>
        <a:lnRef idx="2">
          <a:schemeClr val="lt1"/>
        </a:lnRef>
        <a:fillRef idx="1">
          <a:schemeClr val="accent1"/>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1" dirty="0"/>
            <a:t>个人主义</a:t>
          </a:r>
          <a:r>
            <a:rPr lang="en-US" altLang="zh-CN" sz="1800" b="1" dirty="0"/>
            <a:t>-</a:t>
          </a:r>
          <a:r>
            <a:rPr lang="zh-CN" altLang="en-US" sz="1800" b="1" dirty="0"/>
            <a:t>集体主义倾向</a:t>
          </a:r>
        </a:p>
      </dsp:txBody>
      <dsp:txXfrm>
        <a:off x="3307022" y="1048927"/>
        <a:ext cx="1169948" cy="760466"/>
      </dsp:txXfrm>
    </dsp:sp>
    <dsp:sp modelId="{A8E2D34A-EDAD-FC4F-9DE8-1C60EE9C22F7}">
      <dsp:nvSpPr>
        <dsp:cNvPr id="6" name="弧形 5"/>
        <dsp:cNvSpPr/>
      </dsp:nvSpPr>
      <dsp:spPr bwMode="white">
        <a:xfrm>
          <a:off x="930251" y="380233"/>
          <a:ext cx="3036042" cy="3036042"/>
        </a:xfrm>
        <a:prstGeom prst="arc">
          <a:avLst>
            <a:gd name="adj1" fmla="val 21421033"/>
            <a:gd name="adj2" fmla="val 2014897"/>
          </a:avLst>
        </a:prstGeom>
        <a:ln w="25400">
          <a:solidFill>
            <a:srgbClr val="DE7337"/>
          </a:solidFill>
        </a:ln>
      </dsp:spPr>
      <dsp:style>
        <a:lnRef idx="1">
          <a:schemeClr val="accent1"/>
        </a:lnRef>
        <a:fillRef idx="0">
          <a:schemeClr val="accent1"/>
        </a:fillRef>
        <a:effectRef idx="0">
          <a:scrgbClr r="0" g="0" b="0"/>
        </a:effectRef>
        <a:fontRef idx="minor"/>
      </dsp:style>
      <dsp:txXfrm>
        <a:off x="930251" y="380233"/>
        <a:ext cx="3036042" cy="3036042"/>
      </dsp:txXfrm>
    </dsp:sp>
    <dsp:sp modelId="{97FD0E8B-BC32-6348-9A93-966CA2CB7222}">
      <dsp:nvSpPr>
        <dsp:cNvPr id="7" name="圆角矩形 6"/>
        <dsp:cNvSpPr/>
      </dsp:nvSpPr>
      <dsp:spPr bwMode="white">
        <a:xfrm>
          <a:off x="2755569" y="2746126"/>
          <a:ext cx="1169948" cy="760466"/>
        </a:xfrm>
        <a:prstGeom prst="roundRect">
          <a:avLst/>
        </a:prstGeom>
        <a:solidFill>
          <a:srgbClr val="FFC000"/>
        </a:solidFill>
      </dsp:spPr>
      <dsp:style>
        <a:lnRef idx="2">
          <a:schemeClr val="lt1"/>
        </a:lnRef>
        <a:fillRef idx="1">
          <a:schemeClr val="accent1"/>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1" dirty="0"/>
            <a:t>不确定性规避</a:t>
          </a:r>
        </a:p>
      </dsp:txBody>
      <dsp:txXfrm>
        <a:off x="2755569" y="2746126"/>
        <a:ext cx="1169948" cy="760466"/>
      </dsp:txXfrm>
    </dsp:sp>
    <dsp:sp modelId="{92675C39-CAA9-D74F-AE51-292955D52ECC}">
      <dsp:nvSpPr>
        <dsp:cNvPr id="8" name="弧形 7"/>
        <dsp:cNvSpPr/>
      </dsp:nvSpPr>
      <dsp:spPr bwMode="white">
        <a:xfrm>
          <a:off x="930251" y="380233"/>
          <a:ext cx="3036042" cy="3036042"/>
        </a:xfrm>
        <a:prstGeom prst="arc">
          <a:avLst>
            <a:gd name="adj1" fmla="val 4713260"/>
            <a:gd name="adj2" fmla="val 6086739"/>
          </a:avLst>
        </a:prstGeom>
        <a:ln w="25400">
          <a:solidFill>
            <a:srgbClr val="DE7337"/>
          </a:solidFill>
        </a:ln>
      </dsp:spPr>
      <dsp:style>
        <a:lnRef idx="1">
          <a:schemeClr val="accent1"/>
        </a:lnRef>
        <a:fillRef idx="0">
          <a:schemeClr val="accent1"/>
        </a:fillRef>
        <a:effectRef idx="0">
          <a:scrgbClr r="0" g="0" b="0"/>
        </a:effectRef>
        <a:fontRef idx="minor"/>
      </dsp:style>
      <dsp:txXfrm>
        <a:off x="930251" y="380233"/>
        <a:ext cx="3036042" cy="3036042"/>
      </dsp:txXfrm>
    </dsp:sp>
    <dsp:sp modelId="{91D7BF65-4F6F-A841-8415-E32BD244A9AC}">
      <dsp:nvSpPr>
        <dsp:cNvPr id="9" name="圆角矩形 8"/>
        <dsp:cNvSpPr/>
      </dsp:nvSpPr>
      <dsp:spPr bwMode="white">
        <a:xfrm>
          <a:off x="971028" y="2746126"/>
          <a:ext cx="1169948" cy="760466"/>
        </a:xfrm>
        <a:prstGeom prst="roundRect">
          <a:avLst/>
        </a:prstGeom>
        <a:solidFill>
          <a:srgbClr val="FFC000"/>
        </a:solidFill>
      </dsp:spPr>
      <dsp:style>
        <a:lnRef idx="2">
          <a:schemeClr val="lt1"/>
        </a:lnRef>
        <a:fillRef idx="1">
          <a:schemeClr val="accent1"/>
        </a:fillRef>
        <a:effectRef idx="0">
          <a:scrgbClr r="0" g="0" b="0"/>
        </a:effectRef>
        <a:fontRef idx="minor">
          <a:schemeClr val="lt1"/>
        </a:fontRef>
      </dsp:style>
      <dsp:txBody>
        <a:bodyPr lIns="68580" tIns="68580" rIns="68580" bIns="685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1" dirty="0">
              <a:sym typeface="+mn-ea"/>
            </a:rPr>
            <a:t>阳刚－娇柔倾向</a:t>
          </a:r>
          <a:endParaRPr lang="zh-CN" altLang="en-US" sz="1800" b="1" dirty="0"/>
        </a:p>
      </dsp:txBody>
      <dsp:txXfrm>
        <a:off x="971028" y="2746126"/>
        <a:ext cx="1169948" cy="760466"/>
      </dsp:txXfrm>
    </dsp:sp>
    <dsp:sp modelId="{42BAE652-D57B-FA44-A941-E5BB5BC94E0F}">
      <dsp:nvSpPr>
        <dsp:cNvPr id="10" name="弧形 9"/>
        <dsp:cNvSpPr/>
      </dsp:nvSpPr>
      <dsp:spPr bwMode="white">
        <a:xfrm>
          <a:off x="930251" y="380233"/>
          <a:ext cx="3036042" cy="3036042"/>
        </a:xfrm>
        <a:prstGeom prst="arc">
          <a:avLst>
            <a:gd name="adj1" fmla="val 8785102"/>
            <a:gd name="adj2" fmla="val 10978966"/>
          </a:avLst>
        </a:prstGeom>
        <a:ln w="25400">
          <a:solidFill>
            <a:srgbClr val="DE7337"/>
          </a:solidFill>
        </a:ln>
      </dsp:spPr>
      <dsp:style>
        <a:lnRef idx="1">
          <a:schemeClr val="accent1"/>
        </a:lnRef>
        <a:fillRef idx="0">
          <a:schemeClr val="accent1"/>
        </a:fillRef>
        <a:effectRef idx="0">
          <a:scrgbClr r="0" g="0" b="0"/>
        </a:effectRef>
        <a:fontRef idx="minor"/>
      </dsp:style>
      <dsp:txXfrm>
        <a:off x="930251" y="380233"/>
        <a:ext cx="3036042" cy="3036042"/>
      </dsp:txXfrm>
    </dsp:sp>
    <dsp:sp modelId="{3BCE6928-3A78-9C49-A260-D5553FD43FEE}">
      <dsp:nvSpPr>
        <dsp:cNvPr id="11" name="圆角矩形 10"/>
        <dsp:cNvSpPr/>
      </dsp:nvSpPr>
      <dsp:spPr bwMode="white">
        <a:xfrm>
          <a:off x="419574" y="1048927"/>
          <a:ext cx="1169948" cy="760466"/>
        </a:xfrm>
        <a:prstGeom prst="roundRect">
          <a:avLst/>
        </a:prstGeom>
        <a:solidFill>
          <a:srgbClr val="FFC000"/>
        </a:solidFill>
      </dsp:spPr>
      <dsp:style>
        <a:lnRef idx="2">
          <a:schemeClr val="lt1"/>
        </a:lnRef>
        <a:fillRef idx="1">
          <a:schemeClr val="accent1"/>
        </a:fillRef>
        <a:effectRef idx="0">
          <a:scrgbClr r="0" g="0" b="0"/>
        </a:effectRef>
        <a:fontRef idx="minor">
          <a:schemeClr val="lt1"/>
        </a:fontRef>
      </dsp:style>
      <dsp:txBody>
        <a:bodyPr lIns="68580" tIns="68580" rIns="68580" bIns="685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zh-CN" altLang="en-US" sz="1800" b="1" dirty="0">
              <a:sym typeface="+mn-ea"/>
            </a:rPr>
            <a:t>长期－短期倾向</a:t>
          </a:r>
          <a:endParaRPr lang="zh-CN" altLang="en-US" sz="1800" b="1" dirty="0"/>
        </a:p>
        <a:p>
          <a:pPr marL="57150" lvl="1" indent="-57150">
            <a:lnSpc>
              <a:spcPct val="100000"/>
            </a:lnSpc>
            <a:spcBef>
              <a:spcPct val="0"/>
            </a:spcBef>
            <a:spcAft>
              <a:spcPct val="15000"/>
            </a:spcAft>
            <a:buChar char="•"/>
          </a:pPr>
          <a:endParaRPr lang="zh-CN" altLang="en-US" sz="1100" dirty="0"/>
        </a:p>
      </dsp:txBody>
      <dsp:txXfrm>
        <a:off x="419574" y="1048927"/>
        <a:ext cx="1169948" cy="760466"/>
      </dsp:txXfrm>
    </dsp:sp>
    <dsp:sp modelId="{645F7726-124F-2644-A240-D9A56C925092}">
      <dsp:nvSpPr>
        <dsp:cNvPr id="12" name="弧形 11"/>
        <dsp:cNvSpPr/>
      </dsp:nvSpPr>
      <dsp:spPr bwMode="white">
        <a:xfrm>
          <a:off x="930251" y="380233"/>
          <a:ext cx="3036042" cy="3036042"/>
        </a:xfrm>
        <a:prstGeom prst="arc">
          <a:avLst>
            <a:gd name="adj1" fmla="val 12861246"/>
            <a:gd name="adj2" fmla="val 14820073"/>
          </a:avLst>
        </a:prstGeom>
        <a:ln w="25400">
          <a:solidFill>
            <a:srgbClr val="DE7337"/>
          </a:solidFill>
        </a:ln>
      </dsp:spPr>
      <dsp:style>
        <a:lnRef idx="1">
          <a:schemeClr val="accent1"/>
        </a:lnRef>
        <a:fillRef idx="0">
          <a:schemeClr val="accent1"/>
        </a:fillRef>
        <a:effectRef idx="0">
          <a:scrgbClr r="0" g="0" b="0"/>
        </a:effectRef>
        <a:fontRef idx="minor"/>
      </dsp:style>
      <dsp:txXfrm>
        <a:off x="930251" y="380233"/>
        <a:ext cx="3036042" cy="3036042"/>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off" val="ctr"/>
          <dgm:param type="contDir" val="sameDir"/>
          <dgm:param type="grDir" val="tL"/>
          <dgm:param type="flowDir" val="row"/>
          <dgm:param type="horzAlign" val="ctr"/>
          <dgm:param type="vertAlign" val="mid"/>
        </dgm:alg>
      </dgm:if>
      <dgm:else name="Name3">
        <dgm:alg type="snake">
          <dgm:param type="off" val="ctr"/>
          <dgm:param type="contDir" val="sameDir"/>
          <dgm:param type="grDir" val="tR"/>
          <dgm:param type="flowDir" val="row"/>
          <dgm:param type="horzAlign" val="ctr"/>
          <dgm:param type="vertAlign" val="mid"/>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endSty" val="noArr"/>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kumimoji="1" sz="1200" smtClean="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kumimoji="1" sz="1200" smtClean="0"/>
            </a:lvl1pPr>
          </a:lstStyle>
          <a:p>
            <a:pPr>
              <a:defRPr/>
            </a:pPr>
            <a:fld id="{4E10013E-894F-7149-8426-372FB6702069}" type="datetimeFigureOut">
              <a:rPr lang="zh-CN" altLang="en-US"/>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二级</a:t>
            </a:r>
            <a:endParaRPr lang="zh-CN" altLang="en-US" noProof="0"/>
          </a:p>
          <a:p>
            <a:pPr lvl="2"/>
            <a:r>
              <a:rPr lang="zh-CN" altLang="en-US" noProof="0"/>
              <a:t>三级</a:t>
            </a:r>
            <a:endParaRPr lang="zh-CN" altLang="en-US" noProof="0"/>
          </a:p>
          <a:p>
            <a:pPr lvl="3"/>
            <a:r>
              <a:rPr lang="zh-CN" altLang="en-US" noProof="0"/>
              <a:t>四级</a:t>
            </a:r>
            <a:endParaRPr lang="zh-CN" altLang="en-US" noProof="0"/>
          </a:p>
          <a:p>
            <a:pPr lvl="4"/>
            <a:r>
              <a:rPr lang="zh-CN" altLang="en-US" noProof="0"/>
              <a:t>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kumimoji="1" sz="1200" smtClean="0"/>
            </a:lvl1pPr>
          </a:lstStyle>
          <a:p>
            <a:pPr>
              <a:defRPr/>
            </a:pPr>
            <a:endParaRPr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kumimoji="1" sz="1200" smtClean="0"/>
            </a:lvl1pPr>
          </a:lstStyle>
          <a:p>
            <a:pPr>
              <a:defRPr/>
            </a:pPr>
            <a:fld id="{B997D906-CAD5-C94F-A6B3-CD470EA1112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B997D906-CAD5-C94F-A6B3-CD470EA1112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506"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4"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2"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0"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9698"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1746"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8914"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62"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8"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8"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8"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7106"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4"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2"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8"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6"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4"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6562"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0658"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noTextEdit="1"/>
          </p:cNvSpPr>
          <p:nvPr>
            <p:ph type="sldImg" idx="2"/>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2706" name="文本占位符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692696"/>
            <a:ext cx="6858000" cy="2387600"/>
          </a:xfrm>
          <a:prstGeom prst="rect">
            <a:avLst/>
          </a:prstGeom>
        </p:spPr>
        <p:txBody>
          <a:bodyPr anchor="b"/>
          <a:lstStyle>
            <a:lvl1pPr algn="ctr">
              <a:defRPr sz="4000">
                <a:solidFill>
                  <a:schemeClr val="bg1"/>
                </a:solidFill>
                <a:latin typeface="黑体" panose="02010609060101010101" pitchFamily="49" charset="-122"/>
                <a:ea typeface="黑体" panose="02010609060101010101" pitchFamily="49"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043608" y="494116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457200" y="6245225"/>
            <a:ext cx="2133600" cy="476250"/>
          </a:xfrm>
          <a:prstGeom prst="rect">
            <a:avLst/>
          </a:prstGeom>
        </p:spPr>
        <p:txBody>
          <a:bodyPr/>
          <a:lstStyle>
            <a:lvl1pPr>
              <a:defRPr>
                <a:latin typeface="Arial" panose="020B0604020202020204" pitchFamily="34" charset="0"/>
                <a:ea typeface="宋体" panose="02010600030101010101" pitchFamily="2" charset="-122"/>
              </a:defRPr>
            </a:lvl1pPr>
          </a:lstStyle>
          <a:p>
            <a:pPr>
              <a:defRPr/>
            </a:pPr>
            <a:endParaRPr lang="en-US" altLang="zh-CN"/>
          </a:p>
        </p:txBody>
      </p:sp>
      <p:sp>
        <p:nvSpPr>
          <p:cNvPr id="5" name="页脚占位符 4"/>
          <p:cNvSpPr>
            <a:spLocks noGrp="1"/>
          </p:cNvSpPr>
          <p:nvPr>
            <p:ph type="ftr" sz="quarter" idx="11"/>
          </p:nvPr>
        </p:nvSpPr>
        <p:spPr>
          <a:xfrm>
            <a:off x="3124200" y="6245225"/>
            <a:ext cx="2895600" cy="476250"/>
          </a:xfrm>
          <a:prstGeom prst="rect">
            <a:avLst/>
          </a:prstGeom>
        </p:spPr>
        <p:txBody>
          <a:bodyPr/>
          <a:lstStyle>
            <a:lvl1pPr>
              <a:defRPr>
                <a:latin typeface="Arial" panose="020B0604020202020204" pitchFamily="34" charset="0"/>
                <a:ea typeface="宋体" panose="02010600030101010101" pitchFamily="2" charset="-122"/>
              </a:defRPr>
            </a:lvl1pPr>
          </a:lstStyle>
          <a:p>
            <a:pPr>
              <a:defRPr/>
            </a:pPr>
            <a:endParaRPr lang="en-US" altLang="zh-CN"/>
          </a:p>
        </p:txBody>
      </p:sp>
      <p:sp>
        <p:nvSpPr>
          <p:cNvPr id="6" name="灯片编号占位符 5"/>
          <p:cNvSpPr>
            <a:spLocks noGrp="1"/>
          </p:cNvSpPr>
          <p:nvPr>
            <p:ph type="sldNum" sz="quarter" idx="12"/>
          </p:nvPr>
        </p:nvSpPr>
        <p:spPr>
          <a:xfrm>
            <a:off x="6553200" y="6245225"/>
            <a:ext cx="2133600" cy="476250"/>
          </a:xfrm>
          <a:prstGeom prst="rect">
            <a:avLst/>
          </a:prstGeom>
        </p:spPr>
        <p:txBody>
          <a:bodyPr/>
          <a:lstStyle>
            <a:lvl1pPr>
              <a:defRPr>
                <a:latin typeface="Arial" panose="020B0604020202020204" pitchFamily="34" charset="0"/>
                <a:ea typeface="宋体" panose="02010600030101010101" pitchFamily="2" charset="-122"/>
              </a:defRPr>
            </a:lvl1pPr>
          </a:lstStyle>
          <a:p>
            <a:pPr>
              <a:defRPr/>
            </a:pPr>
            <a:fld id="{36DF4212-39EC-AB4A-89E6-D2859E9A46F8}"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79512" y="0"/>
            <a:ext cx="7992888" cy="836712"/>
          </a:xfrm>
          <a:prstGeom prst="rect">
            <a:avLst/>
          </a:prstGeom>
        </p:spPr>
        <p:txBody>
          <a:bodyPr/>
          <a:lstStyle>
            <a:lvl1pPr algn="l">
              <a:defRPr sz="3600">
                <a:solidFill>
                  <a:schemeClr val="bg1"/>
                </a:solidFill>
                <a:latin typeface="黑体" panose="02010609060101010101" pitchFamily="49" charset="-122"/>
                <a:ea typeface="黑体" panose="02010609060101010101" pitchFamily="49" charset="-122"/>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395536" y="1379909"/>
            <a:ext cx="8229600" cy="5145435"/>
          </a:xfrm>
          <a:prstGeom prst="rect">
            <a:avLst/>
          </a:prstGeom>
        </p:spPr>
        <p:txBody>
          <a:bodyPr/>
          <a:lstStyle>
            <a:lvl1pPr>
              <a:defRPr sz="2800"/>
            </a:lvl1pPr>
            <a:lvl2pPr>
              <a:defRPr>
                <a:solidFill>
                  <a:srgbClr val="C00000"/>
                </a:solidFill>
              </a:defRPr>
            </a:lvl2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1379909"/>
            <a:ext cx="8229600" cy="5145435"/>
          </a:xfrm>
          <a:prstGeom prst="rect">
            <a:avLst/>
          </a:prstGeom>
        </p:spPr>
        <p:txBody>
          <a:bodyPr/>
          <a:lstStyle>
            <a:lvl1pPr>
              <a:defRPr sz="2800"/>
            </a:lvl1pPr>
            <a:lvl2pPr>
              <a:defRPr>
                <a:solidFill>
                  <a:srgbClr val="C00000"/>
                </a:solidFill>
              </a:defRPr>
            </a:lvl2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2.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tiff"/></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GIF"/><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tiff"/><Relationship Id="rId6" Type="http://schemas.openxmlformats.org/officeDocument/2006/relationships/image" Target="../media/image7.tiff"/><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9" Type="http://schemas.openxmlformats.org/officeDocument/2006/relationships/slideLayout" Target="../slideLayouts/slideLayout2.xml"/><Relationship Id="rId18" Type="http://schemas.openxmlformats.org/officeDocument/2006/relationships/image" Target="../media/image9.png"/><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wmf"/><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3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3" Type="http://schemas.openxmlformats.org/officeDocument/2006/relationships/notesSlide" Target="../notesSlides/notesSlide5.xml"/><Relationship Id="rId12" Type="http://schemas.openxmlformats.org/officeDocument/2006/relationships/slideLayout" Target="../slideLayouts/slideLayout2.xml"/><Relationship Id="rId11" Type="http://schemas.openxmlformats.org/officeDocument/2006/relationships/tags" Target="../tags/tag46.xml"/><Relationship Id="rId10" Type="http://schemas.openxmlformats.org/officeDocument/2006/relationships/tags" Target="../tags/tag45.xml"/><Relationship Id="rId1" Type="http://schemas.openxmlformats.org/officeDocument/2006/relationships/tags" Target="../tags/tag3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4.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6.tiff"/><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21.jpeg"/><Relationship Id="rId2" Type="http://schemas.openxmlformats.org/officeDocument/2006/relationships/tags" Target="../tags/tag48.xml"/><Relationship Id="rId1"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tags" Target="../tags/tag49.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tags" Target="../tags/tag50.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tags" Target="../tags/tag5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 Type="http://schemas.openxmlformats.org/officeDocument/2006/relationships/diagramData" Target="../diagrams/data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tags" Target="../tags/tag5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49.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6" Type="http://schemas.openxmlformats.org/officeDocument/2006/relationships/notesSlide" Target="../notesSlides/notesSlide18.xml"/><Relationship Id="rId25" Type="http://schemas.openxmlformats.org/officeDocument/2006/relationships/slideLayout" Target="../slideLayouts/slideLayout2.xml"/><Relationship Id="rId24" Type="http://schemas.openxmlformats.org/officeDocument/2006/relationships/tags" Target="../tags/tag76.xml"/><Relationship Id="rId23" Type="http://schemas.openxmlformats.org/officeDocument/2006/relationships/tags" Target="../tags/tag75.xml"/><Relationship Id="rId22" Type="http://schemas.openxmlformats.org/officeDocument/2006/relationships/tags" Target="../tags/tag74.xml"/><Relationship Id="rId21" Type="http://schemas.openxmlformats.org/officeDocument/2006/relationships/tags" Target="../tags/tag73.xml"/><Relationship Id="rId20" Type="http://schemas.openxmlformats.org/officeDocument/2006/relationships/tags" Target="../tags/tag72.xml"/><Relationship Id="rId2" Type="http://schemas.openxmlformats.org/officeDocument/2006/relationships/tags" Target="../tags/tag54.xml"/><Relationship Id="rId19" Type="http://schemas.openxmlformats.org/officeDocument/2006/relationships/tags" Target="../tags/tag71.xml"/><Relationship Id="rId18" Type="http://schemas.openxmlformats.org/officeDocument/2006/relationships/tags" Target="../tags/tag70.xml"/><Relationship Id="rId17" Type="http://schemas.openxmlformats.org/officeDocument/2006/relationships/tags" Target="../tags/tag69.xml"/><Relationship Id="rId16" Type="http://schemas.openxmlformats.org/officeDocument/2006/relationships/tags" Target="../tags/tag68.xml"/><Relationship Id="rId15" Type="http://schemas.openxmlformats.org/officeDocument/2006/relationships/tags" Target="../tags/tag67.xml"/><Relationship Id="rId14" Type="http://schemas.openxmlformats.org/officeDocument/2006/relationships/tags" Target="../tags/tag66.xml"/><Relationship Id="rId13" Type="http://schemas.openxmlformats.org/officeDocument/2006/relationships/tags" Target="../tags/tag65.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tags" Target="../tags/tag5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3.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2.xml"/><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标题 1"/>
          <p:cNvSpPr>
            <a:spLocks noGrp="1"/>
          </p:cNvSpPr>
          <p:nvPr>
            <p:ph type="ctrTitle"/>
          </p:nvPr>
        </p:nvSpPr>
        <p:spPr bwMode="auto">
          <a:xfrm>
            <a:off x="1143000" y="692150"/>
            <a:ext cx="6858000" cy="2387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dirty="0">
                <a:latin typeface="+mn-lt"/>
                <a:ea typeface="+mn-ea"/>
                <a:cs typeface="+mn-ea"/>
              </a:rPr>
              <a:t>第九章 领导的一般理论</a:t>
            </a:r>
            <a:endParaRPr lang="zh-CN" altLang="en-US" dirty="0">
              <a:latin typeface="+mn-lt"/>
              <a:ea typeface="+mn-ea"/>
              <a:cs typeface="+mn-ea"/>
            </a:endParaRPr>
          </a:p>
        </p:txBody>
      </p:sp>
      <p:sp>
        <p:nvSpPr>
          <p:cNvPr id="5122" name="副标题 2"/>
          <p:cNvSpPr>
            <a:spLocks noGrp="1"/>
          </p:cNvSpPr>
          <p:nvPr>
            <p:ph type="subTitle" idx="1"/>
          </p:nvPr>
        </p:nvSpPr>
        <p:spPr bwMode="auto">
          <a:xfrm>
            <a:off x="1042988" y="4941888"/>
            <a:ext cx="6858000" cy="1655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
          <p:cNvSpPr>
            <a:spLocks noGrp="1"/>
          </p:cNvSpPr>
          <p:nvPr>
            <p:ph type="title"/>
          </p:nvPr>
        </p:nvSpPr>
        <p:spPr bwMode="auto">
          <a:xfrm>
            <a:off x="179388" y="0"/>
            <a:ext cx="7993062"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dirty="0">
                <a:latin typeface="黑体" panose="02010609060101010101" pitchFamily="49" charset="-122"/>
                <a:ea typeface="黑体" panose="02010609060101010101" pitchFamily="49" charset="-122"/>
              </a:rPr>
              <a:t>本章的基本问题：</a:t>
            </a:r>
            <a:endParaRPr lang="zh-CN" altLang="en-US" dirty="0">
              <a:latin typeface="黑体" panose="02010609060101010101" pitchFamily="49" charset="-122"/>
              <a:ea typeface="黑体" panose="02010609060101010101" pitchFamily="49" charset="-122"/>
            </a:endParaRPr>
          </a:p>
        </p:txBody>
      </p:sp>
      <p:sp>
        <p:nvSpPr>
          <p:cNvPr id="6146" name="内容占位符 2"/>
          <p:cNvSpPr>
            <a:spLocks noGrp="1"/>
          </p:cNvSpPr>
          <p:nvPr>
            <p:ph idx="1"/>
          </p:nvPr>
        </p:nvSpPr>
        <p:spPr bwMode="auto">
          <a:xfrm>
            <a:off x="467360" y="1340485"/>
            <a:ext cx="7886700" cy="15297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200000"/>
              </a:lnSpc>
            </a:pPr>
            <a:r>
              <a:rPr lang="zh-CN" altLang="en-US" sz="2000" dirty="0"/>
              <a:t>什么是领导？</a:t>
            </a:r>
            <a:endParaRPr lang="zh-CN" altLang="en-US" sz="2000" dirty="0"/>
          </a:p>
          <a:p>
            <a:pPr>
              <a:lnSpc>
                <a:spcPct val="200000"/>
              </a:lnSpc>
            </a:pPr>
            <a:r>
              <a:rPr lang="zh-CN" altLang="en-US" sz="2000" dirty="0" smtClean="0"/>
              <a:t>什么</a:t>
            </a:r>
            <a:r>
              <a:rPr lang="zh-CN" altLang="en-US" sz="2000" dirty="0"/>
              <a:t>是有效的领导行为？</a:t>
            </a:r>
            <a:endParaRPr lang="zh-CN" altLang="en-US" sz="2000" dirty="0"/>
          </a:p>
        </p:txBody>
      </p:sp>
      <p:sp>
        <p:nvSpPr>
          <p:cNvPr id="3" name="文本框 2"/>
          <p:cNvSpPr txBox="1"/>
          <p:nvPr/>
        </p:nvSpPr>
        <p:spPr>
          <a:xfrm>
            <a:off x="971550" y="3106420"/>
            <a:ext cx="6634480" cy="64516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algn="r"/>
            <a:r>
              <a:rPr lang="zh-CN" altLang="en-US"/>
              <a:t>子曰：“道千乘之国，敬事而信，节用而爱人，使民以时。”</a:t>
            </a:r>
            <a:endParaRPr lang="zh-CN" altLang="en-US"/>
          </a:p>
          <a:p>
            <a:pPr algn="r"/>
            <a:r>
              <a:rPr lang="en-US" altLang="zh-CN"/>
              <a:t>——</a:t>
            </a:r>
            <a:r>
              <a:rPr lang="zh-CN" altLang="en-US"/>
              <a:t>《</a:t>
            </a:r>
            <a:r>
              <a:rPr lang="zh-CN" altLang="en-US"/>
              <a:t>论语》</a:t>
            </a:r>
            <a:endParaRPr lang="zh-CN" altLang="en-US"/>
          </a:p>
        </p:txBody>
      </p:sp>
      <p:sp>
        <p:nvSpPr>
          <p:cNvPr id="4" name="文本框 3"/>
          <p:cNvSpPr txBox="1"/>
          <p:nvPr/>
        </p:nvSpPr>
        <p:spPr>
          <a:xfrm>
            <a:off x="899795" y="4149090"/>
            <a:ext cx="5908675" cy="922020"/>
          </a:xfrm>
          <a:prstGeom prst="rect">
            <a:avLst/>
          </a:prstGeom>
          <a:noFill/>
        </p:spPr>
        <p:txBody>
          <a:bodyPr wrap="square" rtlCol="0" anchor="t">
            <a:spAutoFit/>
          </a:bodyPr>
          <a:p>
            <a:r>
              <a:rPr lang="zh-CN" altLang="en-US">
                <a:latin typeface="微软雅黑" panose="020B0503020204020204" pitchFamily="34" charset="-122"/>
                <a:ea typeface="微软雅黑" panose="020B0503020204020204" pitchFamily="34" charset="-122"/>
                <a:cs typeface="微软雅黑" panose="020B0503020204020204" pitchFamily="34" charset="-122"/>
              </a:rPr>
              <a:t>孔子说：“领导一个能出千乘兵车的大国，临事该谨慎专一，又要能守信。该节省财用，以爱人为念。使民力，要顾及他们的生产时间。””</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标题 1"/>
          <p:cNvSpPr>
            <a:spLocks noGrp="1"/>
          </p:cNvSpPr>
          <p:nvPr>
            <p:ph type="title"/>
          </p:nvPr>
        </p:nvSpPr>
        <p:spPr bwMode="auto">
          <a:xfrm>
            <a:off x="179388" y="116632"/>
            <a:ext cx="7993062"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dirty="0">
                <a:latin typeface="+mn-lt"/>
                <a:ea typeface="+mn-ea"/>
                <a:cs typeface="+mn-ea"/>
              </a:rPr>
              <a:t>第一节 领导的内涵与特征</a:t>
            </a:r>
            <a:endParaRPr lang="zh-CN" altLang="en-US" dirty="0">
              <a:latin typeface="+mn-lt"/>
              <a:ea typeface="+mn-ea"/>
              <a:cs typeface="+mn-ea"/>
            </a:endParaRPr>
          </a:p>
        </p:txBody>
      </p:sp>
      <p:sp>
        <p:nvSpPr>
          <p:cNvPr id="3" name="内容占位符 2"/>
          <p:cNvSpPr>
            <a:spLocks noGrp="1"/>
          </p:cNvSpPr>
          <p:nvPr>
            <p:ph idx="1"/>
          </p:nvPr>
        </p:nvSpPr>
        <p:spPr>
          <a:xfrm>
            <a:off x="250044" y="1340768"/>
            <a:ext cx="8714444" cy="5145087"/>
          </a:xfrm>
        </p:spPr>
        <p:txBody>
          <a:bodyPr/>
          <a:lstStyle/>
          <a:p>
            <a:pPr marL="0" indent="0">
              <a:buNone/>
              <a:defRPr/>
            </a:pPr>
            <a:endParaRPr lang="zh-CN" altLang="en-US" sz="2400" dirty="0">
              <a:latin typeface="黑体" panose="02010609060101010101" pitchFamily="49" charset="-122"/>
              <a:ea typeface="黑体" panose="02010609060101010101" pitchFamily="49" charset="-122"/>
            </a:endParaRPr>
          </a:p>
          <a:p>
            <a:pPr marL="0" indent="0">
              <a:buFontTx/>
              <a:buNone/>
              <a:defRPr/>
            </a:pPr>
            <a:endParaRPr lang="en-US" altLang="zh-CN" sz="2400" dirty="0">
              <a:solidFill>
                <a:srgbClr val="D34726"/>
              </a:solidFill>
              <a:latin typeface="黑体" panose="02010609060101010101" pitchFamily="49" charset="-122"/>
              <a:ea typeface="黑体" panose="02010609060101010101" pitchFamily="49" charset="-122"/>
            </a:endParaRPr>
          </a:p>
          <a:p>
            <a:pPr marL="0" indent="0">
              <a:buFontTx/>
              <a:buNone/>
              <a:defRPr/>
            </a:pPr>
            <a:endParaRPr lang="en-US" altLang="zh-CN" sz="2400" dirty="0">
              <a:solidFill>
                <a:srgbClr val="D34726"/>
              </a:solidFill>
              <a:latin typeface="黑体" panose="02010609060101010101" pitchFamily="49" charset="-122"/>
              <a:ea typeface="黑体" panose="02010609060101010101" pitchFamily="49" charset="-122"/>
            </a:endParaRPr>
          </a:p>
          <a:p>
            <a:pPr marL="0" indent="0">
              <a:buFontTx/>
              <a:buNone/>
              <a:defRPr/>
            </a:pPr>
            <a:endParaRPr lang="en-US" altLang="zh-CN" sz="2400" dirty="0">
              <a:solidFill>
                <a:srgbClr val="D34726"/>
              </a:solidFill>
              <a:latin typeface="黑体" panose="02010609060101010101" pitchFamily="49" charset="-122"/>
              <a:ea typeface="黑体" panose="02010609060101010101" pitchFamily="49" charset="-122"/>
            </a:endParaRPr>
          </a:p>
          <a:p>
            <a:pPr marL="0" indent="0">
              <a:buFontTx/>
              <a:buNone/>
              <a:defRPr/>
            </a:pPr>
            <a:endParaRPr lang="en-US" altLang="zh-CN" sz="2400" dirty="0">
              <a:solidFill>
                <a:srgbClr val="D34726"/>
              </a:solidFill>
              <a:latin typeface="黑体" panose="02010609060101010101" pitchFamily="49" charset="-122"/>
              <a:ea typeface="黑体" panose="02010609060101010101" pitchFamily="49" charset="-122"/>
            </a:endParaRPr>
          </a:p>
          <a:p>
            <a:pPr marL="0" indent="0">
              <a:buFontTx/>
              <a:buNone/>
              <a:defRPr/>
            </a:pPr>
            <a:r>
              <a:rPr lang="zh-CN" altLang="en-US" sz="2400" dirty="0">
                <a:solidFill>
                  <a:srgbClr val="D34726"/>
                </a:solidFill>
                <a:latin typeface="黑体" panose="02010609060101010101" pitchFamily="49" charset="-122"/>
                <a:ea typeface="黑体" panose="02010609060101010101" pitchFamily="49" charset="-122"/>
              </a:rPr>
              <a:t>什么是领导？</a:t>
            </a:r>
            <a:endParaRPr lang="zh-CN" altLang="en-US" sz="2400" dirty="0">
              <a:latin typeface="黑体" panose="02010609060101010101" pitchFamily="49" charset="-122"/>
              <a:ea typeface="黑体" panose="02010609060101010101" pitchFamily="49" charset="-122"/>
            </a:endParaRPr>
          </a:p>
          <a:p>
            <a:pPr>
              <a:defRPr/>
            </a:pPr>
            <a:r>
              <a:rPr lang="zh-CN" altLang="en-US" sz="2400" dirty="0">
                <a:latin typeface="黑体" panose="02010609060101010101" pitchFamily="49" charset="-122"/>
                <a:ea typeface="黑体" panose="02010609060101010101" pitchFamily="49" charset="-122"/>
              </a:rPr>
              <a:t>赫塞和布兰查德认为，</a:t>
            </a:r>
            <a:r>
              <a:rPr lang="zh-CN" altLang="en-US" dirty="0">
                <a:solidFill>
                  <a:srgbClr val="FF0000"/>
                </a:solidFill>
                <a:latin typeface="黑体" panose="02010609060101010101" pitchFamily="49" charset="-122"/>
                <a:ea typeface="黑体" panose="02010609060101010101" pitchFamily="49" charset="-122"/>
              </a:rPr>
              <a:t>领导是一个在特定情境中，通过影响个体或群体的行为来努力实现目标的过程</a:t>
            </a:r>
            <a:r>
              <a:rPr lang="zh-CN" altLang="en-US" dirty="0">
                <a:latin typeface="黑体" panose="02010609060101010101" pitchFamily="49" charset="-122"/>
                <a:ea typeface="黑体" panose="02010609060101010101" pitchFamily="49" charset="-122"/>
              </a:rPr>
              <a:t>。</a:t>
            </a:r>
            <a:endParaRPr lang="zh-CN" altLang="en-US" dirty="0">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rcRect b="10493"/>
          <a:stretch>
            <a:fillRect/>
          </a:stretch>
        </p:blipFill>
        <p:spPr bwMode="auto">
          <a:xfrm>
            <a:off x="3707904" y="4971546"/>
            <a:ext cx="2533650"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图示 3"/>
          <p:cNvGraphicFramePr/>
          <p:nvPr/>
        </p:nvGraphicFramePr>
        <p:xfrm>
          <a:off x="23495" y="1379855"/>
          <a:ext cx="3964940" cy="1733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标题 1"/>
          <p:cNvSpPr>
            <a:spLocks noGrp="1"/>
          </p:cNvSpPr>
          <p:nvPr>
            <p:ph type="title"/>
          </p:nvPr>
        </p:nvSpPr>
        <p:spPr bwMode="auto">
          <a:xfrm>
            <a:off x="609576" y="241301"/>
            <a:ext cx="7778847"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rPr>
              <a:t>1</a:t>
            </a:r>
            <a:r>
              <a:rPr lang="zh-CN" altLang="en-US" sz="2800" dirty="0">
                <a:latin typeface="+mn-lt"/>
                <a:ea typeface="+mn-ea"/>
                <a:cs typeface="+mn-ea"/>
              </a:rPr>
              <a:t>、领导和管理</a:t>
            </a:r>
            <a:endParaRPr lang="zh-CN" altLang="en-US" sz="2800" dirty="0">
              <a:latin typeface="+mn-lt"/>
              <a:ea typeface="+mn-ea"/>
              <a:cs typeface="+mn-ea"/>
            </a:endParaRPr>
          </a:p>
        </p:txBody>
      </p:sp>
      <p:graphicFrame>
        <p:nvGraphicFramePr>
          <p:cNvPr id="9" name="内容占位符 6"/>
          <p:cNvGraphicFramePr/>
          <p:nvPr/>
        </p:nvGraphicFramePr>
        <p:xfrm>
          <a:off x="323528" y="1340768"/>
          <a:ext cx="8246899" cy="5303852"/>
        </p:xfrm>
        <a:graphic>
          <a:graphicData uri="http://schemas.openxmlformats.org/drawingml/2006/table">
            <a:tbl>
              <a:tblPr firstRow="1" firstCol="1" bandRow="1">
                <a:tableStyleId>{21E4AEA4-8DFA-4A89-87EB-49C32662AFE0}</a:tableStyleId>
              </a:tblPr>
              <a:tblGrid>
                <a:gridCol w="1558615"/>
                <a:gridCol w="3348357"/>
                <a:gridCol w="3339927"/>
              </a:tblGrid>
              <a:tr h="271554">
                <a:tc>
                  <a:txBody>
                    <a:bodyPr/>
                    <a:lstStyle/>
                    <a:p>
                      <a:pPr algn="ctr">
                        <a:lnSpc>
                          <a:spcPts val="2500"/>
                        </a:lnSpc>
                        <a:spcAft>
                          <a:spcPts val="0"/>
                        </a:spcAft>
                      </a:pP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solidFill>
                      <a:srgbClr val="D34726"/>
                    </a:solidFill>
                  </a:tcPr>
                </a:tc>
                <a:tc>
                  <a:txBody>
                    <a:bodyPr/>
                    <a:lstStyle/>
                    <a:p>
                      <a:pPr algn="ctr">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领导</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solidFill>
                      <a:srgbClr val="D34726"/>
                    </a:solidFill>
                  </a:tcPr>
                </a:tc>
                <a:tc>
                  <a:txBody>
                    <a:bodyPr/>
                    <a:lstStyle/>
                    <a:p>
                      <a:pPr algn="ctr">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管理</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solidFill>
                      <a:srgbClr val="D34726"/>
                    </a:solidFill>
                  </a:tcPr>
                </a:tc>
              </a:tr>
              <a:tr h="565439">
                <a:tc>
                  <a:txBody>
                    <a:bodyPr/>
                    <a:lstStyle/>
                    <a:p>
                      <a:pPr algn="ctr">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职能范围不同</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solidFill>
                      <a:srgbClr val="D34726"/>
                    </a:solidFill>
                  </a:tcPr>
                </a:tc>
                <a:tc>
                  <a:txBody>
                    <a:bodyPr/>
                    <a:lstStyle/>
                    <a:p>
                      <a:pPr algn="just">
                        <a:lnSpc>
                          <a:spcPts val="2500"/>
                        </a:lnSpc>
                        <a:spcAft>
                          <a:spcPts val="0"/>
                        </a:spcAft>
                      </a:pPr>
                      <a:r>
                        <a:rPr lang="zh-CN" sz="1400" kern="100" dirty="0">
                          <a:effectLst/>
                          <a:latin typeface="微软雅黑" panose="020B0503020204020204" pitchFamily="34" charset="-122"/>
                          <a:ea typeface="微软雅黑" panose="020B0503020204020204" pitchFamily="34" charset="-122"/>
                          <a:cs typeface="宋体" panose="02010600030101010101" pitchFamily="2" charset="-122"/>
                        </a:rPr>
                        <a:t>领导是管理的一个部分。</a:t>
                      </a:r>
                      <a:endParaRPr 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c>
                  <a:txBody>
                    <a:bodyPr/>
                    <a:lstStyle/>
                    <a:p>
                      <a:pPr algn="just">
                        <a:lnSpc>
                          <a:spcPts val="2500"/>
                        </a:lnSpc>
                        <a:spcAft>
                          <a:spcPts val="0"/>
                        </a:spcAft>
                      </a:pPr>
                      <a:r>
                        <a:rPr lang="zh-CN" sz="1400" kern="100" dirty="0">
                          <a:effectLst/>
                          <a:latin typeface="微软雅黑" panose="020B0503020204020204" pitchFamily="34" charset="-122"/>
                          <a:ea typeface="微软雅黑" panose="020B0503020204020204" pitchFamily="34" charset="-122"/>
                          <a:cs typeface="宋体" panose="02010600030101010101" pitchFamily="2" charset="-122"/>
                        </a:rPr>
                        <a:t>管理除了领导职能，还包含了计划、组织和控制。</a:t>
                      </a:r>
                      <a:endParaRPr 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r>
              <a:tr h="855389">
                <a:tc>
                  <a:txBody>
                    <a:bodyPr/>
                    <a:lstStyle/>
                    <a:p>
                      <a:pPr algn="ctr">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权力来源不同</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solidFill>
                      <a:srgbClr val="D34726"/>
                    </a:solidFill>
                  </a:tcPr>
                </a:tc>
                <a:tc>
                  <a:txBody>
                    <a:bodyPr/>
                    <a:lstStyle/>
                    <a:p>
                      <a:pPr algn="just">
                        <a:lnSpc>
                          <a:spcPts val="2500"/>
                        </a:lnSpc>
                        <a:spcAft>
                          <a:spcPts val="0"/>
                        </a:spcAft>
                      </a:pPr>
                      <a:r>
                        <a:rPr 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领导的权力可以来源于其所在职位，即组织结构的权力，也可以来源于其个人。</a:t>
                      </a:r>
                      <a:endParaRPr 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tc>
                <a:tc>
                  <a:txBody>
                    <a:bodyPr/>
                    <a:lstStyle/>
                    <a:p>
                      <a:pPr algn="just">
                        <a:lnSpc>
                          <a:spcPts val="2500"/>
                        </a:lnSpc>
                        <a:spcAft>
                          <a:spcPts val="0"/>
                        </a:spcAft>
                      </a:pPr>
                      <a:r>
                        <a:rPr 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管理的权力来自组织结构，建立在合法的和强制性的权力基础之上。</a:t>
                      </a:r>
                      <a:endParaRPr 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tc>
              </a:tr>
              <a:tr h="855389">
                <a:tc>
                  <a:txBody>
                    <a:bodyPr/>
                    <a:lstStyle/>
                    <a:p>
                      <a:pPr algn="ctr">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主要功能不同</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solidFill>
                      <a:srgbClr val="D34726"/>
                    </a:solidFill>
                  </a:tcPr>
                </a:tc>
                <a:tc>
                  <a:txBody>
                    <a:bodyPr/>
                    <a:lstStyle/>
                    <a:p>
                      <a:pPr algn="just">
                        <a:lnSpc>
                          <a:spcPts val="2500"/>
                        </a:lnSpc>
                        <a:spcAft>
                          <a:spcPts val="0"/>
                        </a:spcAft>
                      </a:pPr>
                      <a:r>
                        <a:rPr lang="zh-CN" sz="1400" kern="100" dirty="0">
                          <a:effectLst/>
                          <a:latin typeface="微软雅黑" panose="020B0503020204020204" pitchFamily="34" charset="-122"/>
                          <a:ea typeface="微软雅黑" panose="020B0503020204020204" pitchFamily="34" charset="-122"/>
                          <a:cs typeface="宋体" panose="02010600030101010101" pitchFamily="2" charset="-122"/>
                        </a:rPr>
                        <a:t>领导能带来变革。</a:t>
                      </a:r>
                      <a:endParaRPr 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c>
                  <a:txBody>
                    <a:bodyPr/>
                    <a:lstStyle/>
                    <a:p>
                      <a:pPr algn="just">
                        <a:lnSpc>
                          <a:spcPts val="2500"/>
                        </a:lnSpc>
                        <a:spcAft>
                          <a:spcPts val="0"/>
                        </a:spcAft>
                      </a:pPr>
                      <a:r>
                        <a:rPr lang="zh-CN" sz="1400" kern="100" dirty="0">
                          <a:effectLst/>
                          <a:latin typeface="微软雅黑" panose="020B0503020204020204" pitchFamily="34" charset="-122"/>
                          <a:ea typeface="微软雅黑" panose="020B0503020204020204" pitchFamily="34" charset="-122"/>
                          <a:cs typeface="宋体" panose="02010600030101010101" pitchFamily="2" charset="-122"/>
                        </a:rPr>
                        <a:t>管理是为了维持秩序，在一定程度上实现预期的计划，使事物能够高效地运转。</a:t>
                      </a:r>
                      <a:endParaRPr 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r>
              <a:tr h="865693">
                <a:tc>
                  <a:txBody>
                    <a:bodyPr/>
                    <a:lstStyle/>
                    <a:p>
                      <a:pPr marL="0" marR="0" lvl="0" indent="0" algn="ctr" defTabSz="914400" rtl="0" eaLnBrk="1" fontAlgn="auto" latinLnBrk="0" hangingPunct="1">
                        <a:lnSpc>
                          <a:spcPts val="2500"/>
                        </a:lnSpc>
                        <a:spcBef>
                          <a:spcPts val="0"/>
                        </a:spcBef>
                        <a:spcAft>
                          <a:spcPts val="0"/>
                        </a:spcAft>
                        <a:buClrTx/>
                        <a:buSzTx/>
                        <a:buFontTx/>
                        <a:buNone/>
                        <a:defRPr/>
                      </a:pPr>
                      <a:r>
                        <a:rPr lang="zh-CN" altLang="zh-CN" sz="1600" kern="100" dirty="0">
                          <a:effectLst/>
                          <a:latin typeface="微软雅黑" panose="020B0503020204020204" pitchFamily="34" charset="-122"/>
                          <a:ea typeface="微软雅黑" panose="020B0503020204020204" pitchFamily="34" charset="-122"/>
                          <a:cs typeface="宋体" panose="02010600030101010101" pitchFamily="2" charset="-122"/>
                        </a:rPr>
                        <a:t>目标制定过程</a:t>
                      </a:r>
                      <a:endParaRPr lang="zh-CN" alt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solidFill>
                      <a:srgbClr val="D34726"/>
                    </a:solidFill>
                  </a:tcPr>
                </a:tc>
                <a:tc>
                  <a:txBody>
                    <a:bodyPr/>
                    <a:lstStyle/>
                    <a:p>
                      <a:pPr marL="0" marR="0" lvl="0" indent="0" algn="just" defTabSz="914400" rtl="0" eaLnBrk="1" fontAlgn="auto" latinLnBrk="0" hangingPunct="1">
                        <a:lnSpc>
                          <a:spcPts val="2500"/>
                        </a:lnSpc>
                        <a:spcBef>
                          <a:spcPts val="0"/>
                        </a:spcBef>
                        <a:spcAft>
                          <a:spcPts val="0"/>
                        </a:spcAft>
                        <a:buClrTx/>
                        <a:buSzTx/>
                        <a:buFontTx/>
                        <a:buNone/>
                        <a:defRPr/>
                      </a:pPr>
                      <a:r>
                        <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rPr>
                        <a:t>注重宏观方面，着重于较长时间范围的远期目标的确立，并为其制定有一定风险性的战略。</a:t>
                      </a:r>
                      <a:endPar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c>
                  <a:txBody>
                    <a:bodyPr/>
                    <a:lstStyle/>
                    <a:p>
                      <a:pPr marL="0" marR="0" lvl="0" indent="0" algn="just" defTabSz="914400" rtl="0" eaLnBrk="1" fontAlgn="auto" latinLnBrk="0" hangingPunct="1">
                        <a:lnSpc>
                          <a:spcPts val="2500"/>
                        </a:lnSpc>
                        <a:spcBef>
                          <a:spcPts val="0"/>
                        </a:spcBef>
                        <a:spcAft>
                          <a:spcPts val="0"/>
                        </a:spcAft>
                        <a:buClrTx/>
                        <a:buSzTx/>
                        <a:buFontTx/>
                        <a:buNone/>
                        <a:defRPr/>
                      </a:pPr>
                      <a:r>
                        <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rPr>
                        <a:t>强调微观方面，通过计划和预算过程，确定几个月到几年的短期目标，安排详细步骤和资源实现计划目标。</a:t>
                      </a:r>
                      <a:endPar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r>
              <a:tr h="865693">
                <a:tc>
                  <a:txBody>
                    <a:bodyPr/>
                    <a:lstStyle/>
                    <a:p>
                      <a:pPr marL="0" marR="0" lvl="0" indent="0" algn="ctr" defTabSz="914400" rtl="0" eaLnBrk="1" fontAlgn="auto" latinLnBrk="0" hangingPunct="1">
                        <a:lnSpc>
                          <a:spcPts val="2500"/>
                        </a:lnSpc>
                        <a:spcBef>
                          <a:spcPts val="0"/>
                        </a:spcBef>
                        <a:spcAft>
                          <a:spcPts val="0"/>
                        </a:spcAft>
                        <a:buClrTx/>
                        <a:buSzTx/>
                        <a:buFontTx/>
                        <a:buNone/>
                        <a:defRPr/>
                      </a:pPr>
                      <a:r>
                        <a:rPr lang="zh-CN" alt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人力资源配备</a:t>
                      </a:r>
                      <a:endParaRPr lang="zh-CN" alt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solidFill>
                      <a:srgbClr val="D34726"/>
                    </a:solidFill>
                  </a:tcPr>
                </a:tc>
                <a:tc>
                  <a:txBody>
                    <a:bodyPr/>
                    <a:lstStyle/>
                    <a:p>
                      <a:pPr marL="0" marR="0" lvl="0" indent="0" algn="just" defTabSz="914400" rtl="0" eaLnBrk="1" fontAlgn="auto" latinLnBrk="0" hangingPunct="1">
                        <a:lnSpc>
                          <a:spcPts val="2500"/>
                        </a:lnSpc>
                        <a:spcBef>
                          <a:spcPts val="0"/>
                        </a:spcBef>
                        <a:spcAft>
                          <a:spcPts val="0"/>
                        </a:spcAft>
                        <a:buClrTx/>
                        <a:buSzTx/>
                        <a:buFontTx/>
                        <a:buNone/>
                        <a:defRPr/>
                      </a:pPr>
                      <a:r>
                        <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通过愿景目标和战略影响组织成员，形成联盟，加强合作，使得整个群体朝着正确的方向前进。</a:t>
                      </a:r>
                      <a:endPar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tc>
                <a:tc>
                  <a:txBody>
                    <a:bodyPr/>
                    <a:lstStyle/>
                    <a:p>
                      <a:pPr marL="0" marR="0" lvl="0" indent="0" algn="just" defTabSz="914400" rtl="0" eaLnBrk="1" fontAlgn="auto" latinLnBrk="0" hangingPunct="1">
                        <a:lnSpc>
                          <a:spcPts val="2500"/>
                        </a:lnSpc>
                        <a:spcBef>
                          <a:spcPts val="0"/>
                        </a:spcBef>
                        <a:spcAft>
                          <a:spcPts val="0"/>
                        </a:spcAft>
                        <a:buClrTx/>
                        <a:buSzTx/>
                        <a:buFontTx/>
                        <a:buNone/>
                        <a:defRPr/>
                      </a:pPr>
                      <a:r>
                        <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按照计划的需要构建组织，安排人员，根据职位的要求挑选、培训专业化的人才，保证组织按照正确的方式做事。</a:t>
                      </a:r>
                      <a:endPar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tc>
              </a:tr>
              <a:tr h="735574">
                <a:tc>
                  <a:txBody>
                    <a:bodyPr/>
                    <a:lstStyle/>
                    <a:p>
                      <a:pPr marL="0" marR="0" lvl="0" indent="0" algn="ctr" defTabSz="914400" rtl="0" eaLnBrk="1" fontAlgn="auto" latinLnBrk="0" hangingPunct="1">
                        <a:lnSpc>
                          <a:spcPts val="2500"/>
                        </a:lnSpc>
                        <a:spcBef>
                          <a:spcPts val="0"/>
                        </a:spcBef>
                        <a:spcAft>
                          <a:spcPts val="0"/>
                        </a:spcAft>
                        <a:buClrTx/>
                        <a:buSzTx/>
                        <a:buFontTx/>
                        <a:buNone/>
                        <a:defRPr/>
                      </a:pPr>
                      <a:r>
                        <a:rPr lang="zh-CN" alt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计划执行方式</a:t>
                      </a:r>
                      <a:endParaRPr lang="zh-CN" alt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54" marR="46254" marT="0" marB="0" anchor="ctr">
                    <a:solidFill>
                      <a:srgbClr val="D34726"/>
                    </a:solidFill>
                  </a:tcPr>
                </a:tc>
                <a:tc>
                  <a:txBody>
                    <a:bodyPr/>
                    <a:lstStyle/>
                    <a:p>
                      <a:pPr marL="0" marR="0" lvl="0" indent="0" algn="just" defTabSz="914400" rtl="0" eaLnBrk="1" fontAlgn="auto" latinLnBrk="0" hangingPunct="1">
                        <a:lnSpc>
                          <a:spcPts val="2500"/>
                        </a:lnSpc>
                        <a:spcBef>
                          <a:spcPts val="0"/>
                        </a:spcBef>
                        <a:spcAft>
                          <a:spcPts val="0"/>
                        </a:spcAft>
                        <a:buClrTx/>
                        <a:buSzTx/>
                        <a:buFontTx/>
                        <a:buNone/>
                        <a:defRPr/>
                      </a:pPr>
                      <a:r>
                        <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rPr>
                        <a:t>倾向于通过授权和激励等方式鼓舞组织成员迎接挑战，完成任务。</a:t>
                      </a:r>
                      <a:endPar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c>
                  <a:txBody>
                    <a:bodyPr/>
                    <a:lstStyle/>
                    <a:p>
                      <a:pPr marL="0" marR="0" lvl="0" indent="0" algn="just" defTabSz="914400" rtl="0" eaLnBrk="1" fontAlgn="auto" latinLnBrk="0" hangingPunct="1">
                        <a:lnSpc>
                          <a:spcPts val="2500"/>
                        </a:lnSpc>
                        <a:spcBef>
                          <a:spcPts val="0"/>
                        </a:spcBef>
                        <a:spcAft>
                          <a:spcPts val="0"/>
                        </a:spcAft>
                        <a:buClrTx/>
                        <a:buSzTx/>
                        <a:buFontTx/>
                        <a:buNone/>
                        <a:defRPr/>
                      </a:pPr>
                      <a:r>
                        <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rPr>
                        <a:t>侧重于通过详细的监督和控制解决问题，保证计划执行。</a:t>
                      </a:r>
                      <a:endParaRPr lang="zh-CN" altLang="zh-CN" sz="14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tc>
              </a:tr>
            </a:tbl>
          </a:graphicData>
        </a:graphic>
      </p:graphicFrame>
      <p:grpSp>
        <p:nvGrpSpPr>
          <p:cNvPr id="3" name="组合 2"/>
          <p:cNvGrpSpPr/>
          <p:nvPr/>
        </p:nvGrpSpPr>
        <p:grpSpPr>
          <a:xfrm>
            <a:off x="2555776" y="2564904"/>
            <a:ext cx="5416376" cy="3639128"/>
            <a:chOff x="2411760" y="1866843"/>
            <a:chExt cx="5416376" cy="3639128"/>
          </a:xfrm>
        </p:grpSpPr>
        <p:pic>
          <p:nvPicPr>
            <p:cNvPr id="13" name="图片 12"/>
            <p:cNvPicPr>
              <a:picLocks noChangeAspect="1"/>
            </p:cNvPicPr>
            <p:nvPr/>
          </p:nvPicPr>
          <p:blipFill>
            <a:blip r:embed="rId1"/>
            <a:stretch>
              <a:fillRect/>
            </a:stretch>
          </p:blipFill>
          <p:spPr>
            <a:xfrm>
              <a:off x="2411760" y="1866843"/>
              <a:ext cx="5416376" cy="3639128"/>
            </a:xfrm>
            <a:prstGeom prst="rect">
              <a:avLst/>
            </a:prstGeom>
          </p:spPr>
        </p:pic>
        <p:sp>
          <p:nvSpPr>
            <p:cNvPr id="2" name="文本框 1"/>
            <p:cNvSpPr txBox="1"/>
            <p:nvPr/>
          </p:nvSpPr>
          <p:spPr>
            <a:xfrm>
              <a:off x="6444208" y="5136639"/>
              <a:ext cx="1368152" cy="307777"/>
            </a:xfrm>
            <a:prstGeom prst="rect">
              <a:avLst/>
            </a:prstGeom>
            <a:noFill/>
          </p:spPr>
          <p:txBody>
            <a:bodyPr wrap="square" rtlCol="0">
              <a:spAutoFit/>
            </a:bodyPr>
            <a:lstStyle/>
            <a:p>
              <a:pPr algn="ctr"/>
              <a:r>
                <a:rPr lang="zh-CN" altLang="en-US" sz="1400" b="1" dirty="0"/>
                <a:t>职位权力</a:t>
              </a:r>
              <a:endParaRPr lang="zh-CN" altLang="en-US" sz="14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bwMode="auto">
          <a:xfrm>
            <a:off x="467544" y="188640"/>
            <a:ext cx="60563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rPr>
              <a:t>2. </a:t>
            </a:r>
            <a:r>
              <a:rPr lang="zh-CN" altLang="en-US" sz="2800" dirty="0">
                <a:latin typeface="+mn-lt"/>
                <a:ea typeface="+mn-ea"/>
                <a:cs typeface="+mn-ea"/>
              </a:rPr>
              <a:t>领导权力的来源</a:t>
            </a:r>
            <a:endParaRPr lang="zh-CN" altLang="en-US" sz="2800" dirty="0">
              <a:latin typeface="+mn-lt"/>
              <a:ea typeface="+mn-ea"/>
              <a:cs typeface="+mn-ea"/>
            </a:endParaRPr>
          </a:p>
        </p:txBody>
      </p:sp>
      <p:graphicFrame>
        <p:nvGraphicFramePr>
          <p:cNvPr id="5" name="图示 4"/>
          <p:cNvGraphicFramePr/>
          <p:nvPr/>
        </p:nvGraphicFramePr>
        <p:xfrm>
          <a:off x="611560" y="1484784"/>
          <a:ext cx="7920880" cy="47840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 name="矩形 1"/>
          <p:cNvSpPr/>
          <p:nvPr/>
        </p:nvSpPr>
        <p:spPr>
          <a:xfrm>
            <a:off x="2627784" y="1340768"/>
            <a:ext cx="2875146" cy="461665"/>
          </a:xfrm>
          <a:prstGeom prst="rect">
            <a:avLst/>
          </a:prstGeom>
        </p:spPr>
        <p:txBody>
          <a:bodyPr wrap="none">
            <a:spAutoFit/>
          </a:bodyPr>
          <a:lstStyle/>
          <a:p>
            <a:pPr fontAlgn="auto">
              <a:spcAft>
                <a:spcPts val="0"/>
              </a:spcAft>
              <a:buFont typeface="Arial" panose="020B0604020202020204" pitchFamily="34" charset="0"/>
              <a:buBlip>
                <a:blip r:embed="rId6"/>
              </a:buBlip>
              <a:defRPr/>
            </a:pPr>
            <a:r>
              <a:rPr lang="zh-CN" altLang="en-US" sz="2400" b="1" dirty="0">
                <a:latin typeface="+mn-ea"/>
              </a:rPr>
              <a:t>领导的核心在权力</a:t>
            </a:r>
            <a:endParaRPr lang="en-US" altLang="zh-CN" sz="2400" b="1" dirty="0">
              <a:latin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516216" y="1916832"/>
            <a:ext cx="2350554" cy="3960440"/>
          </a:xfrm>
        </p:spPr>
        <p:txBody>
          <a:bodyPr>
            <a:noAutofit/>
          </a:bodyPr>
          <a:lstStyle/>
          <a:p>
            <a:pPr marL="0" indent="0" fontAlgn="auto">
              <a:lnSpc>
                <a:spcPct val="150000"/>
              </a:lnSpc>
              <a:buNone/>
              <a:defRPr/>
            </a:pPr>
            <a:r>
              <a:rPr lang="zh-CN" altLang="en-US" sz="1800" dirty="0">
                <a:solidFill>
                  <a:srgbClr val="D34726"/>
                </a:solidFill>
                <a:latin typeface="黑体" panose="02010609060101010101" pitchFamily="49" charset="-122"/>
                <a:ea typeface="黑体" panose="02010609060101010101" pitchFamily="49" charset="-122"/>
              </a:rPr>
              <a:t>参照权力</a:t>
            </a:r>
            <a:r>
              <a:rPr lang="en-US" altLang="zh-CN" sz="1800" dirty="0">
                <a:solidFill>
                  <a:srgbClr val="D34726"/>
                </a:solidFill>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来源于领导者个人的特征，包括行为方式、魅力、经历、背景等</a:t>
            </a:r>
            <a:r>
              <a:rPr lang="zh-CN" altLang="en-US" sz="1800" dirty="0" smtClean="0">
                <a:latin typeface="黑体" panose="02010609060101010101" pitchFamily="49" charset="-122"/>
                <a:ea typeface="黑体" panose="02010609060101010101" pitchFamily="49" charset="-122"/>
              </a:rPr>
              <a:t>。下属期望自己获得与领导相同的个人特征。</a:t>
            </a:r>
            <a:endParaRPr lang="en-US" altLang="zh-CN" sz="1800" dirty="0">
              <a:latin typeface="黑体" panose="02010609060101010101" pitchFamily="49" charset="-122"/>
              <a:ea typeface="黑体" panose="02010609060101010101" pitchFamily="49" charset="-122"/>
            </a:endParaRPr>
          </a:p>
          <a:p>
            <a:pPr marL="0" indent="0" fontAlgn="auto">
              <a:lnSpc>
                <a:spcPct val="150000"/>
              </a:lnSpc>
              <a:buNone/>
              <a:defRPr/>
            </a:pPr>
            <a:endParaRPr lang="en-US" altLang="zh-CN" sz="1800" dirty="0">
              <a:latin typeface="黑体" panose="02010609060101010101" pitchFamily="49" charset="-122"/>
              <a:ea typeface="黑体" panose="02010609060101010101" pitchFamily="49" charset="-122"/>
            </a:endParaRPr>
          </a:p>
          <a:p>
            <a:pPr marL="0" indent="0" fontAlgn="auto">
              <a:lnSpc>
                <a:spcPct val="150000"/>
              </a:lnSpc>
              <a:buNone/>
              <a:defRPr/>
            </a:pPr>
            <a:r>
              <a:rPr lang="zh-CN" altLang="en-US" sz="1800" dirty="0">
                <a:solidFill>
                  <a:srgbClr val="D34726"/>
                </a:solidFill>
                <a:latin typeface="黑体" panose="02010609060101010101" pitchFamily="49" charset="-122"/>
                <a:ea typeface="黑体" panose="02010609060101010101" pitchFamily="49" charset="-122"/>
              </a:rPr>
              <a:t>专家权力</a:t>
            </a:r>
            <a:r>
              <a:rPr lang="en-US" altLang="zh-CN" sz="1800" dirty="0">
                <a:solidFill>
                  <a:srgbClr val="D34726"/>
                </a:solidFill>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产生于领导者个人的专业知识或技能。</a:t>
            </a:r>
            <a:endParaRPr lang="zh-CN" altLang="en-US" sz="1800" dirty="0">
              <a:latin typeface="黑体" panose="02010609060101010101" pitchFamily="49" charset="-122"/>
              <a:ea typeface="黑体" panose="02010609060101010101" pitchFamily="49" charset="-122"/>
            </a:endParaRPr>
          </a:p>
        </p:txBody>
      </p:sp>
      <p:sp>
        <p:nvSpPr>
          <p:cNvPr id="7" name="标题 1"/>
          <p:cNvSpPr>
            <a:spLocks noGrp="1"/>
          </p:cNvSpPr>
          <p:nvPr>
            <p:ph type="title"/>
          </p:nvPr>
        </p:nvSpPr>
        <p:spPr bwMode="auto">
          <a:xfrm>
            <a:off x="179512" y="144016"/>
            <a:ext cx="7992888" cy="83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rPr>
              <a:t>2. </a:t>
            </a:r>
            <a:r>
              <a:rPr lang="zh-CN" altLang="en-US" sz="2800" dirty="0">
                <a:latin typeface="+mn-lt"/>
                <a:ea typeface="+mn-ea"/>
                <a:cs typeface="+mn-ea"/>
              </a:rPr>
              <a:t>领导权力的来源</a:t>
            </a:r>
            <a:endParaRPr lang="zh-CN" altLang="en-US" sz="2800" dirty="0">
              <a:latin typeface="+mn-lt"/>
              <a:ea typeface="+mn-ea"/>
              <a:cs typeface="+mn-ea"/>
            </a:endParaRPr>
          </a:p>
        </p:txBody>
      </p:sp>
      <p:sp>
        <p:nvSpPr>
          <p:cNvPr id="5" name="矩形 4"/>
          <p:cNvSpPr/>
          <p:nvPr/>
        </p:nvSpPr>
        <p:spPr>
          <a:xfrm>
            <a:off x="342900" y="1628800"/>
            <a:ext cx="2638586" cy="4524315"/>
          </a:xfrm>
          <a:prstGeom prst="rect">
            <a:avLst/>
          </a:prstGeom>
        </p:spPr>
        <p:txBody>
          <a:bodyPr wrap="square">
            <a:spAutoFit/>
          </a:bodyPr>
          <a:lstStyle/>
          <a:p>
            <a:r>
              <a:rPr lang="zh-CN" altLang="en-US" dirty="0">
                <a:solidFill>
                  <a:srgbClr val="C00000"/>
                </a:solidFill>
                <a:latin typeface="黑体" panose="02010609060101010101" pitchFamily="49" charset="-122"/>
                <a:ea typeface="黑体" panose="02010609060101010101" pitchFamily="49" charset="-122"/>
              </a:rPr>
              <a:t>奖赏权力</a:t>
            </a:r>
            <a:r>
              <a:rPr lang="zh-CN" altLang="en-US" dirty="0">
                <a:latin typeface="黑体" panose="02010609060101010101" pitchFamily="49" charset="-122"/>
                <a:ea typeface="黑体" panose="02010609060101010101" pitchFamily="49" charset="-122"/>
              </a:rPr>
              <a:t>：奖赏的力量随着下属认为领导可以给予奖励或去除负面影响而增强。</a:t>
            </a:r>
            <a:endParaRPr lang="en-US" altLang="zh-CN" dirty="0">
              <a:latin typeface="黑体" panose="02010609060101010101" pitchFamily="49" charset="-122"/>
              <a:ea typeface="黑体" panose="02010609060101010101" pitchFamily="49" charset="-122"/>
            </a:endParaRPr>
          </a:p>
          <a:p>
            <a:endParaRPr lang="zh-CN" altLang="en-US" dirty="0">
              <a:latin typeface="黑体" panose="02010609060101010101" pitchFamily="49" charset="-122"/>
              <a:ea typeface="黑体" panose="02010609060101010101" pitchFamily="49" charset="-122"/>
            </a:endParaRPr>
          </a:p>
          <a:p>
            <a:r>
              <a:rPr lang="zh-CN" altLang="en-US" dirty="0">
                <a:solidFill>
                  <a:srgbClr val="C00000"/>
                </a:solidFill>
                <a:latin typeface="黑体" panose="02010609060101010101" pitchFamily="49" charset="-122"/>
                <a:ea typeface="黑体" panose="02010609060101010101" pitchFamily="49" charset="-122"/>
              </a:rPr>
              <a:t>强制权力</a:t>
            </a:r>
            <a:r>
              <a:rPr lang="zh-CN" altLang="en-US" dirty="0">
                <a:latin typeface="黑体" panose="02010609060101010101" pitchFamily="49" charset="-122"/>
                <a:ea typeface="黑体" panose="02010609060101010101" pitchFamily="49" charset="-122"/>
              </a:rPr>
              <a:t>：这是一种惩罚的权力。假如下属工作无法达到要求，将会被领导处罚。</a:t>
            </a:r>
            <a:endParaRPr lang="en-US" altLang="zh-CN" dirty="0">
              <a:latin typeface="黑体" panose="02010609060101010101" pitchFamily="49" charset="-122"/>
              <a:ea typeface="黑体" panose="02010609060101010101" pitchFamily="49" charset="-122"/>
            </a:endParaRPr>
          </a:p>
          <a:p>
            <a:endParaRPr lang="en-US" altLang="zh-CN" dirty="0">
              <a:latin typeface="黑体" panose="02010609060101010101" pitchFamily="49" charset="-122"/>
              <a:ea typeface="黑体" panose="02010609060101010101" pitchFamily="49" charset="-122"/>
            </a:endParaRPr>
          </a:p>
          <a:p>
            <a:r>
              <a:rPr lang="zh-CN" altLang="en-US" dirty="0">
                <a:solidFill>
                  <a:srgbClr val="C00000"/>
                </a:solidFill>
                <a:latin typeface="黑体" panose="02010609060101010101" pitchFamily="49" charset="-122"/>
                <a:ea typeface="黑体" panose="02010609060101010101" pitchFamily="49" charset="-122"/>
              </a:rPr>
              <a:t>法定权力</a:t>
            </a:r>
            <a:r>
              <a:rPr lang="zh-CN" altLang="en-US" dirty="0">
                <a:latin typeface="黑体" panose="02010609060101010101" pitchFamily="49" charset="-122"/>
                <a:ea typeface="黑体" panose="02010609060101010101" pitchFamily="49" charset="-122"/>
              </a:rPr>
              <a:t>：特定职位和角色被法定的、公认的正式权力。文化价值观、接受社会结构和合法化的任命是法定权力的三种基础。</a:t>
            </a:r>
            <a:endParaRPr lang="zh-CN" altLang="en-US" dirty="0">
              <a:latin typeface="黑体" panose="02010609060101010101" pitchFamily="49" charset="-122"/>
              <a:ea typeface="黑体" panose="02010609060101010101" pitchFamily="49" charset="-122"/>
            </a:endParaRPr>
          </a:p>
        </p:txBody>
      </p:sp>
      <p:graphicFrame>
        <p:nvGraphicFramePr>
          <p:cNvPr id="12" name="图示 11"/>
          <p:cNvGraphicFramePr/>
          <p:nvPr/>
        </p:nvGraphicFramePr>
        <p:xfrm>
          <a:off x="2627784" y="1628800"/>
          <a:ext cx="4104456" cy="381642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0" indent="0" algn="ctr">
              <a:buNone/>
            </a:pPr>
            <a:r>
              <a:rPr lang="zh-CN" altLang="en-US" b="1" dirty="0" smtClean="0">
                <a:latin typeface="黑体" panose="02010609060101010101" pitchFamily="49" charset="-122"/>
                <a:ea typeface="黑体" panose="02010609060101010101" pitchFamily="49" charset="-122"/>
              </a:rPr>
              <a:t>职位权力</a:t>
            </a:r>
            <a:r>
              <a:rPr lang="en-US" altLang="zh-CN" b="1" dirty="0" smtClean="0">
                <a:latin typeface="黑体" panose="02010609060101010101" pitchFamily="49" charset="-122"/>
                <a:ea typeface="黑体" panose="02010609060101010101" pitchFamily="49" charset="-122"/>
              </a:rPr>
              <a:t>VS</a:t>
            </a:r>
            <a:r>
              <a:rPr lang="zh-CN" altLang="en-US" b="1" dirty="0" smtClean="0">
                <a:latin typeface="黑体" panose="02010609060101010101" pitchFamily="49" charset="-122"/>
                <a:ea typeface="黑体" panose="02010609060101010101" pitchFamily="49" charset="-122"/>
              </a:rPr>
              <a:t>个人权力</a:t>
            </a:r>
            <a:endParaRPr lang="zh-CN" altLang="en-US" b="1" dirty="0">
              <a:latin typeface="黑体" panose="02010609060101010101" pitchFamily="49" charset="-122"/>
              <a:ea typeface="黑体" panose="02010609060101010101" pitchFamily="49" charset="-122"/>
            </a:endParaRPr>
          </a:p>
        </p:txBody>
      </p:sp>
      <p:pic>
        <p:nvPicPr>
          <p:cNvPr id="4" name="图片 3"/>
          <p:cNvPicPr>
            <a:picLocks noChangeAspect="1"/>
          </p:cNvPicPr>
          <p:nvPr/>
        </p:nvPicPr>
        <p:blipFill>
          <a:blip r:embed="rId1"/>
          <a:stretch>
            <a:fillRect/>
          </a:stretch>
        </p:blipFill>
        <p:spPr>
          <a:xfrm>
            <a:off x="2699792" y="2276872"/>
            <a:ext cx="4104456" cy="2732676"/>
          </a:xfrm>
          <a:prstGeom prst="rect">
            <a:avLst/>
          </a:prstGeom>
        </p:spPr>
      </p:pic>
      <p:sp>
        <p:nvSpPr>
          <p:cNvPr id="5" name="文本框 4"/>
          <p:cNvSpPr txBox="1"/>
          <p:nvPr/>
        </p:nvSpPr>
        <p:spPr>
          <a:xfrm>
            <a:off x="1658865" y="5721845"/>
            <a:ext cx="6186309" cy="369332"/>
          </a:xfrm>
          <a:prstGeom prst="rect">
            <a:avLst/>
          </a:prstGeom>
          <a:noFill/>
        </p:spPr>
        <p:txBody>
          <a:bodyPr wrap="none" rtlCol="0">
            <a:spAutoFit/>
          </a:bodyPr>
          <a:lstStyle/>
          <a:p>
            <a:r>
              <a:rPr lang="zh-CN" altLang="en-US" dirty="0" smtClean="0">
                <a:latin typeface="黑体" panose="02010609060101010101" pitchFamily="49" charset="-122"/>
                <a:ea typeface="黑体" panose="02010609060101010101" pitchFamily="49" charset="-122"/>
              </a:rPr>
              <a:t>职位权力带来了领导的科学性，个人权力带来领导的艺术性</a:t>
            </a:r>
            <a:endParaRPr lang="zh-CN" altLang="en-US" dirty="0">
              <a:latin typeface="黑体" panose="02010609060101010101" pitchFamily="49" charset="-122"/>
              <a:ea typeface="黑体" panose="02010609060101010101" pitchFamily="49" charset="-122"/>
            </a:endParaRPr>
          </a:p>
        </p:txBody>
      </p:sp>
      <p:sp>
        <p:nvSpPr>
          <p:cNvPr id="6" name="文本框 5"/>
          <p:cNvSpPr txBox="1"/>
          <p:nvPr/>
        </p:nvSpPr>
        <p:spPr>
          <a:xfrm>
            <a:off x="790367" y="2752297"/>
            <a:ext cx="1088760" cy="1200329"/>
          </a:xfrm>
          <a:prstGeom prst="rect">
            <a:avLst/>
          </a:prstGeom>
          <a:noFill/>
        </p:spPr>
        <p:txBody>
          <a:bodyPr wrap="none" rtlCol="0">
            <a:spAutoFit/>
          </a:bodyPr>
          <a:lstStyle/>
          <a:p>
            <a:pPr marL="285750" indent="-285750">
              <a:buFont typeface="Arial" panose="020B0604020202020204" pitchFamily="34" charset="0"/>
              <a:buChar char="•"/>
            </a:pPr>
            <a:r>
              <a:rPr lang="zh-CN" altLang="en-US" sz="2400" dirty="0" smtClean="0">
                <a:latin typeface="黑体" panose="02010609060101010101" pitchFamily="49" charset="-122"/>
                <a:ea typeface="黑体" panose="02010609060101010101" pitchFamily="49" charset="-122"/>
              </a:rPr>
              <a:t>奖赏</a:t>
            </a:r>
            <a:endParaRPr lang="en-US" altLang="zh-CN" sz="2400" dirty="0" smtClean="0">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400" dirty="0" smtClean="0">
                <a:latin typeface="黑体" panose="02010609060101010101" pitchFamily="49" charset="-122"/>
                <a:ea typeface="黑体" panose="02010609060101010101" pitchFamily="49" charset="-122"/>
              </a:rPr>
              <a:t>惩罚</a:t>
            </a:r>
            <a:endParaRPr lang="en-US" altLang="zh-CN" sz="2400" dirty="0" smtClean="0">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屈从</a:t>
            </a:r>
            <a:endParaRPr lang="zh-CN" altLang="en-US" sz="2400" dirty="0">
              <a:latin typeface="黑体" panose="02010609060101010101" pitchFamily="49" charset="-122"/>
              <a:ea typeface="黑体" panose="02010609060101010101" pitchFamily="49" charset="-122"/>
            </a:endParaRPr>
          </a:p>
        </p:txBody>
      </p:sp>
      <p:sp>
        <p:nvSpPr>
          <p:cNvPr id="7" name="文本框 6"/>
          <p:cNvSpPr txBox="1"/>
          <p:nvPr/>
        </p:nvSpPr>
        <p:spPr>
          <a:xfrm>
            <a:off x="7300794" y="2718017"/>
            <a:ext cx="1088760" cy="1200329"/>
          </a:xfrm>
          <a:prstGeom prst="rect">
            <a:avLst/>
          </a:prstGeom>
          <a:noFill/>
        </p:spPr>
        <p:txBody>
          <a:bodyPr wrap="none" rtlCol="0">
            <a:spAutoFit/>
          </a:bodyPr>
          <a:lstStyle/>
          <a:p>
            <a:pPr marL="285750" indent="-285750">
              <a:buFont typeface="Arial" panose="020B0604020202020204" pitchFamily="34" charset="0"/>
              <a:buChar char="•"/>
            </a:pPr>
            <a:r>
              <a:rPr lang="zh-CN" altLang="en-US" sz="2400" dirty="0" smtClean="0">
                <a:latin typeface="黑体" panose="02010609060101010101" pitchFamily="49" charset="-122"/>
                <a:ea typeface="黑体" panose="02010609060101010101" pitchFamily="49" charset="-122"/>
              </a:rPr>
              <a:t>魅力</a:t>
            </a:r>
            <a:endParaRPr lang="en-US" altLang="zh-CN" sz="2400" dirty="0" smtClean="0">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sz="2400" dirty="0" smtClean="0">
                <a:latin typeface="黑体" panose="02010609060101010101" pitchFamily="49" charset="-122"/>
                <a:ea typeface="黑体" panose="02010609060101010101" pitchFamily="49" charset="-122"/>
              </a:rPr>
              <a:t>专长</a:t>
            </a:r>
            <a:endParaRPr lang="en-US" altLang="zh-CN" sz="2400" dirty="0" smtClean="0">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endParaRPr lang="zh-CN" altLang="en-US" sz="2400" dirty="0">
              <a:latin typeface="黑体" panose="02010609060101010101" pitchFamily="49" charset="-122"/>
              <a:ea typeface="黑体" panose="02010609060101010101" pitchFamily="49" charset="-122"/>
            </a:endParaRPr>
          </a:p>
        </p:txBody>
      </p:sp>
      <p:cxnSp>
        <p:nvCxnSpPr>
          <p:cNvPr id="9" name="直接箭头连接符 8"/>
          <p:cNvCxnSpPr/>
          <p:nvPr/>
        </p:nvCxnSpPr>
        <p:spPr>
          <a:xfrm>
            <a:off x="1334747" y="4077072"/>
            <a:ext cx="0" cy="504056"/>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012534" y="4775429"/>
            <a:ext cx="646331" cy="369332"/>
          </a:xfrm>
          <a:prstGeom prst="rect">
            <a:avLst/>
          </a:prstGeom>
          <a:noFill/>
        </p:spPr>
        <p:txBody>
          <a:bodyPr wrap="none" rtlCol="0">
            <a:spAutoFit/>
          </a:bodyPr>
          <a:lstStyle/>
          <a:p>
            <a:r>
              <a:rPr lang="zh-CN" altLang="en-US" b="1" i="1" dirty="0" smtClean="0"/>
              <a:t>服从</a:t>
            </a:r>
            <a:endParaRPr lang="zh-CN" altLang="en-US" b="1" i="1" dirty="0"/>
          </a:p>
        </p:txBody>
      </p:sp>
      <p:sp>
        <p:nvSpPr>
          <p:cNvPr id="12" name="文本框 11"/>
          <p:cNvSpPr txBox="1"/>
          <p:nvPr/>
        </p:nvSpPr>
        <p:spPr>
          <a:xfrm>
            <a:off x="7522961" y="4590763"/>
            <a:ext cx="649537" cy="369332"/>
          </a:xfrm>
          <a:prstGeom prst="rect">
            <a:avLst/>
          </a:prstGeom>
          <a:noFill/>
        </p:spPr>
        <p:txBody>
          <a:bodyPr wrap="none" rtlCol="0">
            <a:spAutoFit/>
          </a:bodyPr>
          <a:lstStyle/>
          <a:p>
            <a:r>
              <a:rPr lang="zh-CN" altLang="en-US" b="1" i="1" dirty="0" smtClean="0"/>
              <a:t>尊从</a:t>
            </a:r>
            <a:endParaRPr lang="zh-CN" altLang="en-US" b="1" i="1" dirty="0"/>
          </a:p>
        </p:txBody>
      </p:sp>
      <p:cxnSp>
        <p:nvCxnSpPr>
          <p:cNvPr id="14" name="直接箭头连接符 13"/>
          <p:cNvCxnSpPr/>
          <p:nvPr/>
        </p:nvCxnSpPr>
        <p:spPr>
          <a:xfrm>
            <a:off x="7956376" y="3643210"/>
            <a:ext cx="0" cy="685890"/>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
          <p:cNvSpPr>
            <a:spLocks noGrp="1"/>
          </p:cNvSpPr>
          <p:nvPr>
            <p:ph type="title"/>
          </p:nvPr>
        </p:nvSpPr>
        <p:spPr bwMode="auto">
          <a:xfrm>
            <a:off x="467544" y="188640"/>
            <a:ext cx="60563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rPr>
              <a:t>3. </a:t>
            </a:r>
            <a:r>
              <a:rPr lang="zh-CN" altLang="en-US" sz="2800" dirty="0">
                <a:latin typeface="+mn-lt"/>
                <a:ea typeface="+mn-ea"/>
                <a:cs typeface="+mn-ea"/>
              </a:rPr>
              <a:t>领导三要素</a:t>
            </a:r>
            <a:endParaRPr lang="zh-CN" altLang="en-US" sz="2800" dirty="0">
              <a:latin typeface="+mn-lt"/>
              <a:ea typeface="+mn-ea"/>
              <a:cs typeface="+mn-ea"/>
            </a:endParaRPr>
          </a:p>
        </p:txBody>
      </p:sp>
      <p:sp>
        <p:nvSpPr>
          <p:cNvPr id="3" name="内容占位符 2"/>
          <p:cNvSpPr>
            <a:spLocks noGrp="1"/>
          </p:cNvSpPr>
          <p:nvPr>
            <p:ph idx="1"/>
          </p:nvPr>
        </p:nvSpPr>
        <p:spPr>
          <a:xfrm>
            <a:off x="395605" y="1268730"/>
            <a:ext cx="8192135" cy="5262880"/>
          </a:xfrm>
        </p:spPr>
        <p:style>
          <a:lnRef idx="2">
            <a:schemeClr val="dk1"/>
          </a:lnRef>
          <a:fillRef idx="1">
            <a:schemeClr val="lt1"/>
          </a:fillRef>
          <a:effectRef idx="0">
            <a:schemeClr val="dk1"/>
          </a:effectRef>
          <a:fontRef idx="minor">
            <a:schemeClr val="dk1"/>
          </a:fontRef>
        </p:style>
        <p:txBody>
          <a:bodyPr>
            <a:noAutofit/>
          </a:bodyPr>
          <a:lstStyle/>
          <a:p>
            <a:pPr marL="228600" indent="0" fontAlgn="auto">
              <a:lnSpc>
                <a:spcPct val="150000"/>
              </a:lnSpc>
              <a:buFontTx/>
              <a:buNone/>
              <a:defRPr/>
            </a:pPr>
            <a:r>
              <a:rPr lang="zh-CN" altLang="en-US" b="1" dirty="0">
                <a:solidFill>
                  <a:schemeClr val="accent2">
                    <a:lumMod val="75000"/>
                  </a:schemeClr>
                </a:solidFill>
                <a:effectLst>
                  <a:outerShdw blurRad="38100" dist="38100" dir="2700000" algn="tl">
                    <a:srgbClr val="000000">
                      <a:alpha val="43137"/>
                    </a:srgbClr>
                  </a:outerShdw>
                </a:effectLst>
              </a:rPr>
              <a:t>领导=</a:t>
            </a:r>
            <a:r>
              <a:rPr lang="zh-CN" altLang="en-US" b="1" dirty="0">
                <a:solidFill>
                  <a:schemeClr val="accent2">
                    <a:lumMod val="75000"/>
                  </a:schemeClr>
                </a:solidFill>
                <a:effectLst>
                  <a:outerShdw blurRad="38100" dist="38100" dir="2700000" algn="tl">
                    <a:srgbClr val="000000">
                      <a:alpha val="43137"/>
                    </a:srgbClr>
                  </a:outerShdw>
                </a:effectLst>
                <a:latin typeface="Times New Roman" panose="02020603050405020304" charset="0"/>
                <a:ea typeface="Yu Gothic UI Semibold" panose="020B0700000000000000" charset="-128"/>
                <a:cs typeface="Times New Roman" panose="02020603050405020304" charset="0"/>
              </a:rPr>
              <a:t>f</a:t>
            </a:r>
            <a:r>
              <a:rPr lang="zh-CN" altLang="en-US" b="1" dirty="0">
                <a:solidFill>
                  <a:schemeClr val="accent2">
                    <a:lumMod val="75000"/>
                  </a:schemeClr>
                </a:solidFill>
                <a:effectLst>
                  <a:outerShdw blurRad="38100" dist="38100" dir="2700000" algn="tl">
                    <a:srgbClr val="000000">
                      <a:alpha val="43137"/>
                    </a:srgbClr>
                  </a:outerShdw>
                </a:effectLst>
              </a:rPr>
              <a:t>（领导者，被领导者，情境）</a:t>
            </a:r>
            <a:endParaRPr lang="zh-CN" altLang="en-US" b="1" dirty="0">
              <a:solidFill>
                <a:schemeClr val="accent2">
                  <a:lumMod val="75000"/>
                </a:schemeClr>
              </a:solidFill>
            </a:endParaRPr>
          </a:p>
          <a:p>
            <a:pPr fontAlgn="auto">
              <a:lnSpc>
                <a:spcPct val="150000"/>
              </a:lnSpc>
              <a:defRPr/>
            </a:pPr>
            <a:r>
              <a:rPr lang="zh-CN" altLang="en-US" sz="2000" dirty="0"/>
              <a:t>领导者是这一行为的</a:t>
            </a:r>
            <a:r>
              <a:rPr lang="zh-CN" altLang="en-US" sz="2000" dirty="0">
                <a:solidFill>
                  <a:srgbClr val="D34726"/>
                </a:solidFill>
              </a:rPr>
              <a:t>主体</a:t>
            </a:r>
            <a:r>
              <a:rPr lang="zh-CN" altLang="en-US" sz="2000" dirty="0"/>
              <a:t>，也是权威和影响力产生的主要来源；对领导者研究主要集中于</a:t>
            </a:r>
            <a:r>
              <a:rPr lang="zh-CN" altLang="en-US" sz="2000" b="1" dirty="0">
                <a:latin typeface="微软雅黑" panose="020B0503020204020204" pitchFamily="34" charset="-122"/>
                <a:ea typeface="微软雅黑" panose="020B0503020204020204" pitchFamily="34" charset="-122"/>
              </a:rPr>
              <a:t>领导者的个人特质和行为特征</a:t>
            </a:r>
            <a:r>
              <a:rPr lang="zh-CN" altLang="en-US" sz="2000" dirty="0"/>
              <a:t>。</a:t>
            </a:r>
            <a:endParaRPr lang="zh-CN" altLang="en-US" sz="2000" dirty="0"/>
          </a:p>
          <a:p>
            <a:pPr marL="230505" indent="-230505" fontAlgn="auto">
              <a:lnSpc>
                <a:spcPct val="150000"/>
              </a:lnSpc>
              <a:defRPr/>
            </a:pPr>
            <a:endParaRPr lang="zh-CN" altLang="en-US" sz="2000" dirty="0"/>
          </a:p>
          <a:p>
            <a:pPr fontAlgn="auto">
              <a:lnSpc>
                <a:spcPct val="150000"/>
              </a:lnSpc>
              <a:defRPr/>
            </a:pPr>
            <a:r>
              <a:rPr lang="zh-CN" altLang="en-US" sz="2000" dirty="0"/>
              <a:t>被领导者是这一行为的</a:t>
            </a:r>
            <a:r>
              <a:rPr lang="zh-CN" altLang="en-US" sz="2000" dirty="0">
                <a:solidFill>
                  <a:srgbClr val="D34726"/>
                </a:solidFill>
              </a:rPr>
              <a:t>客体</a:t>
            </a:r>
            <a:r>
              <a:rPr lang="zh-CN" altLang="en-US" sz="2000" dirty="0"/>
              <a:t>，他们也会对领导行为的效果产生影响，因为</a:t>
            </a:r>
            <a:r>
              <a:rPr lang="zh-CN" altLang="en-US" sz="2000" b="1" dirty="0">
                <a:latin typeface="微软雅黑" panose="020B0503020204020204" pitchFamily="34" charset="-122"/>
                <a:ea typeface="微软雅黑" panose="020B0503020204020204" pitchFamily="34" charset="-122"/>
              </a:rPr>
              <a:t>权威真正的确立在于被领导者的接受程度</a:t>
            </a:r>
            <a:r>
              <a:rPr lang="zh-CN" altLang="en-US" sz="2000" dirty="0"/>
              <a:t>，因此</a:t>
            </a:r>
            <a:r>
              <a:rPr lang="zh-CN" altLang="en-US" sz="2000" b="1" dirty="0"/>
              <a:t>被领导者的特征决定了实施何种领导行为最为有效。</a:t>
            </a:r>
            <a:endParaRPr lang="zh-CN" altLang="en-US" sz="2000" b="1" dirty="0"/>
          </a:p>
          <a:p>
            <a:pPr marL="230505" indent="-230505" fontAlgn="auto">
              <a:lnSpc>
                <a:spcPct val="150000"/>
              </a:lnSpc>
              <a:defRPr/>
            </a:pPr>
            <a:endParaRPr lang="zh-CN" altLang="en-US" sz="2000" dirty="0"/>
          </a:p>
          <a:p>
            <a:pPr fontAlgn="auto">
              <a:lnSpc>
                <a:spcPct val="150000"/>
              </a:lnSpc>
              <a:defRPr/>
            </a:pPr>
            <a:r>
              <a:rPr lang="zh-CN" altLang="en-US" sz="2000" dirty="0"/>
              <a:t>领导行为还应随着</a:t>
            </a:r>
            <a:r>
              <a:rPr lang="zh-CN" altLang="en-US" sz="2000" b="1" dirty="0">
                <a:solidFill>
                  <a:srgbClr val="D34726"/>
                </a:solidFill>
              </a:rPr>
              <a:t>组织情境</a:t>
            </a:r>
            <a:r>
              <a:rPr lang="zh-CN" altLang="en-US" sz="2000" dirty="0"/>
              <a:t>的变化而调整：既包括</a:t>
            </a:r>
            <a:r>
              <a:rPr lang="zh-CN" altLang="en-US" sz="2000" b="1" dirty="0">
                <a:latin typeface="微软雅黑" panose="020B0503020204020204" pitchFamily="34" charset="-122"/>
                <a:ea typeface="微软雅黑" panose="020B0503020204020204" pitchFamily="34" charset="-122"/>
              </a:rPr>
              <a:t>任务结构、职位权力、工作特征等</a:t>
            </a:r>
            <a:r>
              <a:rPr lang="zh-CN" altLang="en-US" sz="2000" b="1" dirty="0"/>
              <a:t>组织内部环境，也包括社会文化等组织外部环境</a:t>
            </a:r>
            <a:r>
              <a:rPr lang="zh-CN" altLang="en-US" sz="2000" dirty="0"/>
              <a:t>。</a:t>
            </a:r>
            <a:endParaRPr lang="zh-CN" alt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
          <p:cNvSpPr>
            <a:spLocks noGrp="1"/>
          </p:cNvSpPr>
          <p:nvPr>
            <p:ph type="title"/>
          </p:nvPr>
        </p:nvSpPr>
        <p:spPr bwMode="auto">
          <a:xfrm>
            <a:off x="179388" y="116632"/>
            <a:ext cx="7993062"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dirty="0">
                <a:latin typeface="+mn-lt"/>
                <a:ea typeface="+mn-ea"/>
                <a:cs typeface="+mn-ea"/>
              </a:rPr>
              <a:t>第二节 领导与领导者</a:t>
            </a:r>
            <a:endParaRPr lang="zh-CN" altLang="en-US" dirty="0">
              <a:latin typeface="+mn-lt"/>
              <a:ea typeface="+mn-ea"/>
              <a:cs typeface="+mn-ea"/>
            </a:endParaRPr>
          </a:p>
        </p:txBody>
      </p:sp>
      <p:graphicFrame>
        <p:nvGraphicFramePr>
          <p:cNvPr id="9" name="图示 8"/>
          <p:cNvGraphicFramePr/>
          <p:nvPr/>
        </p:nvGraphicFramePr>
        <p:xfrm>
          <a:off x="1524000" y="764704"/>
          <a:ext cx="6096000" cy="4064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1" name="图片 10"/>
          <p:cNvPicPr>
            <a:picLocks noChangeAspect="1"/>
          </p:cNvPicPr>
          <p:nvPr/>
        </p:nvPicPr>
        <p:blipFill>
          <a:blip r:embed="rId6"/>
          <a:stretch>
            <a:fillRect/>
          </a:stretch>
        </p:blipFill>
        <p:spPr>
          <a:xfrm>
            <a:off x="755576" y="4445775"/>
            <a:ext cx="3672408" cy="2062001"/>
          </a:xfrm>
          <a:prstGeom prst="rect">
            <a:avLst/>
          </a:prstGeom>
        </p:spPr>
      </p:pic>
      <p:pic>
        <p:nvPicPr>
          <p:cNvPr id="13" name="图片 12"/>
          <p:cNvPicPr>
            <a:picLocks noChangeAspect="1"/>
          </p:cNvPicPr>
          <p:nvPr/>
        </p:nvPicPr>
        <p:blipFill rotWithShape="1">
          <a:blip r:embed="rId7"/>
          <a:srcRect r="-1492" b="7855"/>
          <a:stretch>
            <a:fillRect/>
          </a:stretch>
        </p:blipFill>
        <p:spPr>
          <a:xfrm>
            <a:off x="4821316" y="4487925"/>
            <a:ext cx="3977333" cy="197770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
          <p:cNvSpPr>
            <a:spLocks noGrp="1"/>
          </p:cNvSpPr>
          <p:nvPr>
            <p:ph type="title"/>
          </p:nvPr>
        </p:nvSpPr>
        <p:spPr bwMode="auto">
          <a:xfrm>
            <a:off x="27344" y="188640"/>
            <a:ext cx="60563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rPr>
              <a:t>1. </a:t>
            </a:r>
            <a:r>
              <a:rPr lang="zh-CN" altLang="en-US" sz="2800" dirty="0">
                <a:latin typeface="+mn-lt"/>
                <a:ea typeface="+mn-ea"/>
                <a:cs typeface="+mn-ea"/>
              </a:rPr>
              <a:t>领导者特质理论</a:t>
            </a:r>
            <a:endParaRPr lang="zh-CN" altLang="en-US" sz="2800" dirty="0">
              <a:latin typeface="+mn-lt"/>
              <a:ea typeface="+mn-ea"/>
              <a:cs typeface="+mn-ea"/>
            </a:endParaRPr>
          </a:p>
        </p:txBody>
      </p:sp>
      <p:grpSp>
        <p:nvGrpSpPr>
          <p:cNvPr id="25" name="组合 24"/>
          <p:cNvGrpSpPr/>
          <p:nvPr/>
        </p:nvGrpSpPr>
        <p:grpSpPr>
          <a:xfrm>
            <a:off x="323528" y="1484784"/>
            <a:ext cx="5141645" cy="4464496"/>
            <a:chOff x="1397000" y="2092504"/>
            <a:chExt cx="5821363" cy="4203521"/>
          </a:xfrm>
        </p:grpSpPr>
        <p:sp>
          <p:nvSpPr>
            <p:cNvPr id="8" name="Line 18"/>
            <p:cNvSpPr>
              <a:spLocks noChangeShapeType="1"/>
            </p:cNvSpPr>
            <p:nvPr>
              <p:custDataLst>
                <p:tags r:id="rId1"/>
              </p:custDataLst>
            </p:nvPr>
          </p:nvSpPr>
          <p:spPr bwMode="gray">
            <a:xfrm flipH="1">
              <a:off x="1498600" y="2343150"/>
              <a:ext cx="12700" cy="3376613"/>
            </a:xfrm>
            <a:prstGeom prst="line">
              <a:avLst/>
            </a:prstGeom>
            <a:noFill/>
            <a:ln w="25400">
              <a:solidFill>
                <a:srgbClr val="D3472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DBEFF9"/>
                    </a:outerShdw>
                  </a:effectLst>
                </a14:hiddenEffects>
              </a:ext>
            </a:extLst>
          </p:spPr>
          <p:txBody>
            <a:bodyPr/>
            <a:lstStyle/>
            <a:p>
              <a:endParaRPr lang="zh-CN" altLang="en-US" sz="2000">
                <a:latin typeface="黑体" panose="02010609060101010101" pitchFamily="49" charset="-122"/>
                <a:ea typeface="黑体" panose="02010609060101010101" pitchFamily="49" charset="-122"/>
              </a:endParaRPr>
            </a:p>
          </p:txBody>
        </p:sp>
        <p:grpSp>
          <p:nvGrpSpPr>
            <p:cNvPr id="5" name="组合 4"/>
            <p:cNvGrpSpPr/>
            <p:nvPr/>
          </p:nvGrpSpPr>
          <p:grpSpPr>
            <a:xfrm>
              <a:off x="1397000" y="2092504"/>
              <a:ext cx="5821363" cy="4203521"/>
              <a:chOff x="1397000" y="2092504"/>
              <a:chExt cx="5821363" cy="4203521"/>
            </a:xfrm>
          </p:grpSpPr>
          <p:grpSp>
            <p:nvGrpSpPr>
              <p:cNvPr id="9" name="组合 7"/>
              <p:cNvGrpSpPr/>
              <p:nvPr>
                <p:custDataLst>
                  <p:tags r:id="rId2"/>
                </p:custDataLst>
              </p:nvPr>
            </p:nvGrpSpPr>
            <p:grpSpPr bwMode="auto">
              <a:xfrm>
                <a:off x="1397000" y="2092504"/>
                <a:ext cx="5821363" cy="822325"/>
                <a:chOff x="2756594" y="1299455"/>
                <a:chExt cx="5821348" cy="821441"/>
              </a:xfrm>
            </p:grpSpPr>
            <p:sp>
              <p:nvSpPr>
                <p:cNvPr id="10" name="Rectangle 19"/>
                <p:cNvSpPr>
                  <a:spLocks noChangeArrowheads="1"/>
                </p:cNvSpPr>
                <p:nvPr>
                  <p:custDataLst>
                    <p:tags r:id="rId3"/>
                  </p:custDataLst>
                </p:nvPr>
              </p:nvSpPr>
              <p:spPr bwMode="auto">
                <a:xfrm>
                  <a:off x="3182043" y="1299455"/>
                  <a:ext cx="3569381" cy="348875"/>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nchor="ctr">
                  <a:noAutofit/>
                </a:bodyPr>
                <a:lstStyle/>
                <a:p>
                  <a:pPr>
                    <a:buClr>
                      <a:srgbClr val="FF0066"/>
                    </a:buClr>
                    <a:buSzPct val="75000"/>
                    <a:defRPr/>
                  </a:pPr>
                  <a:r>
                    <a:rPr lang="en-US" altLang="zh-CN" sz="20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rPr>
                    <a:t>托马斯·卡莱尔</a:t>
                  </a:r>
                  <a:r>
                    <a:rPr lang="zh-CN" altLang="en-US" sz="20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rPr>
                    <a:t>（起源）</a:t>
                  </a:r>
                  <a:endParaRPr lang="zh-CN" altLang="en-US" sz="20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11" name="Text Box 22"/>
                <p:cNvSpPr txBox="1">
                  <a:spLocks noChangeArrowheads="1"/>
                </p:cNvSpPr>
                <p:nvPr>
                  <p:custDataLst>
                    <p:tags r:id="rId4"/>
                  </p:custDataLst>
                </p:nvPr>
              </p:nvSpPr>
              <p:spPr bwMode="gray">
                <a:xfrm>
                  <a:off x="3175715" y="1647972"/>
                  <a:ext cx="5402227" cy="472924"/>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scene3d>
                    <a:camera prst="orthographicFront"/>
                    <a:lightRig rig="threePt" dir="t"/>
                  </a:scene3d>
                </a:bodyPr>
                <a:lstStyle>
                  <a:lvl1pPr eaLnBrk="0" hangingPunct="0">
                    <a:defRPr i="1">
                      <a:solidFill>
                        <a:sysClr val="windowText" lastClr="000000"/>
                      </a:solidFill>
                      <a:latin typeface="Arial" panose="020B0604020202020204" pitchFamily="34" charset="0"/>
                    </a:defRPr>
                  </a:lvl1pPr>
                  <a:lvl2pPr marL="742950" indent="-285750" eaLnBrk="0" hangingPunct="0">
                    <a:defRPr i="1">
                      <a:solidFill>
                        <a:sysClr val="windowText" lastClr="000000"/>
                      </a:solidFill>
                      <a:latin typeface="Arial" panose="020B0604020202020204" pitchFamily="34" charset="0"/>
                    </a:defRPr>
                  </a:lvl2pPr>
                  <a:lvl3pPr marL="1143000" indent="-228600" eaLnBrk="0" hangingPunct="0">
                    <a:defRPr i="1">
                      <a:solidFill>
                        <a:sysClr val="windowText" lastClr="000000"/>
                      </a:solidFill>
                      <a:latin typeface="Arial" panose="020B0604020202020204" pitchFamily="34" charset="0"/>
                    </a:defRPr>
                  </a:lvl3pPr>
                  <a:lvl4pPr marL="1600200" indent="-228600" eaLnBrk="0" hangingPunct="0">
                    <a:defRPr i="1">
                      <a:solidFill>
                        <a:sysClr val="windowText" lastClr="000000"/>
                      </a:solidFill>
                      <a:latin typeface="Arial" panose="020B0604020202020204" pitchFamily="34" charset="0"/>
                    </a:defRPr>
                  </a:lvl4pPr>
                  <a:lvl5pPr marL="2057400" indent="-228600" eaLnBrk="0" hangingPunct="0">
                    <a:defRPr i="1">
                      <a:solidFill>
                        <a:sysClr val="windowText" lastClr="000000"/>
                      </a:solidFill>
                      <a:latin typeface="Arial" panose="020B0604020202020204" pitchFamily="34" charset="0"/>
                    </a:defRPr>
                  </a:lvl5pPr>
                  <a:lvl6pPr marL="2514600" indent="-228600" algn="ctr" eaLnBrk="0" fontAlgn="base" hangingPunct="0">
                    <a:spcBef>
                      <a:spcPct val="0"/>
                    </a:spcBef>
                    <a:spcAft>
                      <a:spcPct val="0"/>
                    </a:spcAft>
                    <a:defRPr i="1">
                      <a:solidFill>
                        <a:sysClr val="windowText" lastClr="000000"/>
                      </a:solidFill>
                      <a:latin typeface="Arial" panose="020B0604020202020204" pitchFamily="34" charset="0"/>
                    </a:defRPr>
                  </a:lvl6pPr>
                  <a:lvl7pPr marL="2971800" indent="-228600" algn="ctr" eaLnBrk="0" fontAlgn="base" hangingPunct="0">
                    <a:spcBef>
                      <a:spcPct val="0"/>
                    </a:spcBef>
                    <a:spcAft>
                      <a:spcPct val="0"/>
                    </a:spcAft>
                    <a:defRPr i="1">
                      <a:solidFill>
                        <a:sysClr val="windowText" lastClr="000000"/>
                      </a:solidFill>
                      <a:latin typeface="Arial" panose="020B0604020202020204" pitchFamily="34" charset="0"/>
                    </a:defRPr>
                  </a:lvl7pPr>
                  <a:lvl8pPr marL="3429000" indent="-228600" algn="ctr" eaLnBrk="0" fontAlgn="base" hangingPunct="0">
                    <a:spcBef>
                      <a:spcPct val="0"/>
                    </a:spcBef>
                    <a:spcAft>
                      <a:spcPct val="0"/>
                    </a:spcAft>
                    <a:defRPr i="1">
                      <a:solidFill>
                        <a:sysClr val="windowText" lastClr="000000"/>
                      </a:solidFill>
                      <a:latin typeface="Arial" panose="020B0604020202020204" pitchFamily="34" charset="0"/>
                    </a:defRPr>
                  </a:lvl8pPr>
                  <a:lvl9pPr marL="3886200" indent="-228600" algn="ctr" eaLnBrk="0" fontAlgn="base" hangingPunct="0">
                    <a:spcBef>
                      <a:spcPct val="0"/>
                    </a:spcBef>
                    <a:spcAft>
                      <a:spcPct val="0"/>
                    </a:spcAft>
                    <a:defRPr i="1">
                      <a:solidFill>
                        <a:sysClr val="windowText" lastClr="000000"/>
                      </a:solidFill>
                      <a:latin typeface="Arial" panose="020B0604020202020204" pitchFamily="34" charset="0"/>
                    </a:defRPr>
                  </a:lvl9pPr>
                </a:lstStyle>
                <a:p>
                  <a:pPr>
                    <a:defRPr/>
                  </a:pPr>
                  <a:r>
                    <a:rPr lang="da-DK" altLang="zh-CN"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rPr>
                    <a:t>“伟大人物”假设</a:t>
                  </a:r>
                  <a:r>
                    <a:rPr lang="zh-CN" altLang="da-DK"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rPr>
                    <a:t>；历史是由非凡领导的力量形成的，成功的领导基于领导者个人特质。</a:t>
                  </a:r>
                  <a:endParaRPr lang="zh-CN" altLang="da-DK"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endParaRPr>
                </a:p>
              </p:txBody>
            </p:sp>
            <p:sp>
              <p:nvSpPr>
                <p:cNvPr id="12" name="Oval 55"/>
                <p:cNvSpPr>
                  <a:spLocks noChangeArrowheads="1"/>
                </p:cNvSpPr>
                <p:nvPr>
                  <p:custDataLst>
                    <p:tags r:id="rId5"/>
                  </p:custDataLst>
                </p:nvPr>
              </p:nvSpPr>
              <p:spPr bwMode="gray">
                <a:xfrm>
                  <a:off x="2756594" y="1329586"/>
                  <a:ext cx="212724" cy="214082"/>
                </a:xfrm>
                <a:prstGeom prst="ellipse">
                  <a:avLst/>
                </a:prstGeom>
                <a:gradFill rotWithShape="1">
                  <a:gsLst>
                    <a:gs pos="0">
                      <a:srgbClr val="FE4444"/>
                    </a:gs>
                    <a:gs pos="100000">
                      <a:srgbClr val="832B2B"/>
                    </a:gs>
                  </a:gsLst>
                  <a:lin ang="2700000" scaled="0"/>
                </a:gradFill>
                <a:ln w="12700">
                  <a:solidFill>
                    <a:sysClr val="window" lastClr="FFFFFF"/>
                  </a:solidFill>
                  <a:round/>
                </a:ln>
                <a:effectLst>
                  <a:outerShdw blurRad="25400" dist="25400" dir="2700000" algn="tl" rotWithShape="0">
                    <a:prstClr val="black">
                      <a:alpha val="35000"/>
                    </a:prstClr>
                  </a:outerShdw>
                </a:effectLst>
              </p:spPr>
              <p:txBody>
                <a:bodyPr wrap="none" anchor="ctr"/>
                <a:lstStyle/>
                <a:p>
                  <a:pPr>
                    <a:defRPr/>
                  </a:pPr>
                  <a:endParaRPr lang="zh-CN" altLang="en-US" sz="700">
                    <a:latin typeface="黑体" panose="02010609060101010101" pitchFamily="49" charset="-122"/>
                    <a:ea typeface="黑体" panose="02010609060101010101" pitchFamily="49" charset="-122"/>
                    <a:sym typeface="Arial" panose="020B0604020202020204" pitchFamily="34" charset="0"/>
                  </a:endParaRPr>
                </a:p>
              </p:txBody>
            </p:sp>
          </p:grpSp>
          <p:grpSp>
            <p:nvGrpSpPr>
              <p:cNvPr id="13" name="组合 8"/>
              <p:cNvGrpSpPr/>
              <p:nvPr>
                <p:custDataLst>
                  <p:tags r:id="rId6"/>
                </p:custDataLst>
              </p:nvPr>
            </p:nvGrpSpPr>
            <p:grpSpPr bwMode="auto">
              <a:xfrm>
                <a:off x="1397000" y="3290888"/>
                <a:ext cx="5821363" cy="822325"/>
                <a:chOff x="2756594" y="2521830"/>
                <a:chExt cx="5821348" cy="821441"/>
              </a:xfrm>
            </p:grpSpPr>
            <p:sp>
              <p:nvSpPr>
                <p:cNvPr id="14" name="Rectangle 19"/>
                <p:cNvSpPr>
                  <a:spLocks noChangeArrowheads="1"/>
                </p:cNvSpPr>
                <p:nvPr>
                  <p:custDataLst>
                    <p:tags r:id="rId7"/>
                  </p:custDataLst>
                </p:nvPr>
              </p:nvSpPr>
              <p:spPr bwMode="auto">
                <a:xfrm>
                  <a:off x="3182043" y="2521830"/>
                  <a:ext cx="3125780" cy="348875"/>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nchor="ctr">
                  <a:normAutofit/>
                </a:bodyPr>
                <a:lstStyle/>
                <a:p>
                  <a:pPr>
                    <a:buClr>
                      <a:srgbClr val="FF0066"/>
                    </a:buClr>
                    <a:buSzPct val="75000"/>
                    <a:defRPr/>
                  </a:pPr>
                  <a:r>
                    <a:rPr lang="en-US" altLang="zh-CN" sz="24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rPr>
                    <a:t>拉尔夫·斯托格迪尔</a:t>
                  </a:r>
                  <a:endParaRPr lang="en-US" altLang="zh-CN" sz="24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15" name="Text Box 22"/>
                <p:cNvSpPr txBox="1">
                  <a:spLocks noChangeArrowheads="1"/>
                </p:cNvSpPr>
                <p:nvPr>
                  <p:custDataLst>
                    <p:tags r:id="rId8"/>
                  </p:custDataLst>
                </p:nvPr>
              </p:nvSpPr>
              <p:spPr bwMode="gray">
                <a:xfrm>
                  <a:off x="3175715" y="2870347"/>
                  <a:ext cx="5402227" cy="472924"/>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scene3d>
                    <a:camera prst="orthographicFront"/>
                    <a:lightRig rig="threePt" dir="t"/>
                  </a:scene3d>
                </a:bodyPr>
                <a:lstStyle>
                  <a:lvl1pPr eaLnBrk="0" hangingPunct="0">
                    <a:defRPr i="1">
                      <a:solidFill>
                        <a:sysClr val="windowText" lastClr="000000"/>
                      </a:solidFill>
                      <a:latin typeface="Arial" panose="020B0604020202020204" pitchFamily="34" charset="0"/>
                    </a:defRPr>
                  </a:lvl1pPr>
                  <a:lvl2pPr marL="742950" indent="-285750" eaLnBrk="0" hangingPunct="0">
                    <a:defRPr i="1">
                      <a:solidFill>
                        <a:sysClr val="windowText" lastClr="000000"/>
                      </a:solidFill>
                      <a:latin typeface="Arial" panose="020B0604020202020204" pitchFamily="34" charset="0"/>
                    </a:defRPr>
                  </a:lvl2pPr>
                  <a:lvl3pPr marL="1143000" indent="-228600" eaLnBrk="0" hangingPunct="0">
                    <a:defRPr i="1">
                      <a:solidFill>
                        <a:sysClr val="windowText" lastClr="000000"/>
                      </a:solidFill>
                      <a:latin typeface="Arial" panose="020B0604020202020204" pitchFamily="34" charset="0"/>
                    </a:defRPr>
                  </a:lvl3pPr>
                  <a:lvl4pPr marL="1600200" indent="-228600" eaLnBrk="0" hangingPunct="0">
                    <a:defRPr i="1">
                      <a:solidFill>
                        <a:sysClr val="windowText" lastClr="000000"/>
                      </a:solidFill>
                      <a:latin typeface="Arial" panose="020B0604020202020204" pitchFamily="34" charset="0"/>
                    </a:defRPr>
                  </a:lvl4pPr>
                  <a:lvl5pPr marL="2057400" indent="-228600" eaLnBrk="0" hangingPunct="0">
                    <a:defRPr i="1">
                      <a:solidFill>
                        <a:sysClr val="windowText" lastClr="000000"/>
                      </a:solidFill>
                      <a:latin typeface="Arial" panose="020B0604020202020204" pitchFamily="34" charset="0"/>
                    </a:defRPr>
                  </a:lvl5pPr>
                  <a:lvl6pPr marL="2514600" indent="-228600" algn="ctr" eaLnBrk="0" fontAlgn="base" hangingPunct="0">
                    <a:spcBef>
                      <a:spcPct val="0"/>
                    </a:spcBef>
                    <a:spcAft>
                      <a:spcPct val="0"/>
                    </a:spcAft>
                    <a:defRPr i="1">
                      <a:solidFill>
                        <a:sysClr val="windowText" lastClr="000000"/>
                      </a:solidFill>
                      <a:latin typeface="Arial" panose="020B0604020202020204" pitchFamily="34" charset="0"/>
                    </a:defRPr>
                  </a:lvl6pPr>
                  <a:lvl7pPr marL="2971800" indent="-228600" algn="ctr" eaLnBrk="0" fontAlgn="base" hangingPunct="0">
                    <a:spcBef>
                      <a:spcPct val="0"/>
                    </a:spcBef>
                    <a:spcAft>
                      <a:spcPct val="0"/>
                    </a:spcAft>
                    <a:defRPr i="1">
                      <a:solidFill>
                        <a:sysClr val="windowText" lastClr="000000"/>
                      </a:solidFill>
                      <a:latin typeface="Arial" panose="020B0604020202020204" pitchFamily="34" charset="0"/>
                    </a:defRPr>
                  </a:lvl7pPr>
                  <a:lvl8pPr marL="3429000" indent="-228600" algn="ctr" eaLnBrk="0" fontAlgn="base" hangingPunct="0">
                    <a:spcBef>
                      <a:spcPct val="0"/>
                    </a:spcBef>
                    <a:spcAft>
                      <a:spcPct val="0"/>
                    </a:spcAft>
                    <a:defRPr i="1">
                      <a:solidFill>
                        <a:sysClr val="windowText" lastClr="000000"/>
                      </a:solidFill>
                      <a:latin typeface="Arial" panose="020B0604020202020204" pitchFamily="34" charset="0"/>
                    </a:defRPr>
                  </a:lvl8pPr>
                  <a:lvl9pPr marL="3886200" indent="-228600" algn="ctr" eaLnBrk="0" fontAlgn="base" hangingPunct="0">
                    <a:spcBef>
                      <a:spcPct val="0"/>
                    </a:spcBef>
                    <a:spcAft>
                      <a:spcPct val="0"/>
                    </a:spcAft>
                    <a:defRPr i="1">
                      <a:solidFill>
                        <a:sysClr val="windowText" lastClr="000000"/>
                      </a:solidFill>
                      <a:latin typeface="Arial" panose="020B0604020202020204" pitchFamily="34" charset="0"/>
                    </a:defRPr>
                  </a:lvl9pPr>
                </a:lstStyle>
                <a:p>
                  <a:pPr>
                    <a:defRPr/>
                  </a:pPr>
                  <a:r>
                    <a:rPr lang="da-DK" altLang="zh-CN"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rPr>
                    <a:t>可靠性、社交性、主动性、坚持、自信、警觉、合作性、适应性</a:t>
                  </a:r>
                  <a:r>
                    <a:rPr lang="zh-CN" altLang="da-DK"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rPr>
                    <a:t>。</a:t>
                  </a:r>
                  <a:endParaRPr lang="zh-CN" altLang="da-DK"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endParaRPr>
                </a:p>
              </p:txBody>
            </p:sp>
            <p:sp>
              <p:nvSpPr>
                <p:cNvPr id="16" name="Oval 55"/>
                <p:cNvSpPr>
                  <a:spLocks noChangeArrowheads="1"/>
                </p:cNvSpPr>
                <p:nvPr>
                  <p:custDataLst>
                    <p:tags r:id="rId9"/>
                  </p:custDataLst>
                </p:nvPr>
              </p:nvSpPr>
              <p:spPr bwMode="gray">
                <a:xfrm>
                  <a:off x="2756594" y="2551960"/>
                  <a:ext cx="212724" cy="214083"/>
                </a:xfrm>
                <a:prstGeom prst="ellipse">
                  <a:avLst/>
                </a:prstGeom>
                <a:gradFill rotWithShape="1">
                  <a:gsLst>
                    <a:gs pos="0">
                      <a:srgbClr val="FE4444"/>
                    </a:gs>
                    <a:gs pos="100000">
                      <a:srgbClr val="832B2B"/>
                    </a:gs>
                  </a:gsLst>
                  <a:lin ang="2700000" scaled="0"/>
                </a:gradFill>
                <a:ln w="12700">
                  <a:solidFill>
                    <a:sysClr val="window" lastClr="FFFFFF"/>
                  </a:solidFill>
                  <a:round/>
                </a:ln>
                <a:effectLst>
                  <a:outerShdw blurRad="25400" dist="25400" dir="2700000" algn="tl" rotWithShape="0">
                    <a:prstClr val="black">
                      <a:alpha val="35000"/>
                    </a:prstClr>
                  </a:outerShdw>
                </a:effectLst>
              </p:spPr>
              <p:txBody>
                <a:bodyPr wrap="none" anchor="ctr"/>
                <a:lstStyle/>
                <a:p>
                  <a:pPr>
                    <a:defRPr/>
                  </a:pPr>
                  <a:endParaRPr lang="zh-CN" altLang="en-US" sz="700">
                    <a:latin typeface="黑体" panose="02010609060101010101" pitchFamily="49" charset="-122"/>
                    <a:ea typeface="黑体" panose="02010609060101010101" pitchFamily="49" charset="-122"/>
                    <a:sym typeface="Arial" panose="020B0604020202020204" pitchFamily="34" charset="0"/>
                  </a:endParaRPr>
                </a:p>
              </p:txBody>
            </p:sp>
          </p:grpSp>
          <p:grpSp>
            <p:nvGrpSpPr>
              <p:cNvPr id="17" name="组合 10"/>
              <p:cNvGrpSpPr/>
              <p:nvPr>
                <p:custDataLst>
                  <p:tags r:id="rId10"/>
                </p:custDataLst>
              </p:nvPr>
            </p:nvGrpSpPr>
            <p:grpSpPr bwMode="auto">
              <a:xfrm>
                <a:off x="1397000" y="4341813"/>
                <a:ext cx="5821363" cy="822325"/>
                <a:chOff x="2756594" y="3744205"/>
                <a:chExt cx="5821348" cy="821441"/>
              </a:xfrm>
            </p:grpSpPr>
            <p:sp>
              <p:nvSpPr>
                <p:cNvPr id="18" name="Rectangle 19"/>
                <p:cNvSpPr>
                  <a:spLocks noChangeArrowheads="1"/>
                </p:cNvSpPr>
                <p:nvPr>
                  <p:custDataLst>
                    <p:tags r:id="rId11"/>
                  </p:custDataLst>
                </p:nvPr>
              </p:nvSpPr>
              <p:spPr bwMode="auto">
                <a:xfrm>
                  <a:off x="3182043" y="3744205"/>
                  <a:ext cx="3125780" cy="348875"/>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nchor="ctr">
                  <a:normAutofit/>
                </a:bodyPr>
                <a:lstStyle/>
                <a:p>
                  <a:pPr>
                    <a:buClr>
                      <a:srgbClr val="FF0066"/>
                    </a:buClr>
                    <a:buSzPct val="75000"/>
                    <a:defRPr/>
                  </a:pPr>
                  <a:r>
                    <a:rPr lang="en-US" altLang="zh-CN" sz="24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rPr>
                    <a:t>查德·曼恩</a:t>
                  </a:r>
                  <a:endParaRPr lang="en-US" altLang="zh-CN" sz="24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19" name="Text Box 22"/>
                <p:cNvSpPr txBox="1">
                  <a:spLocks noChangeArrowheads="1"/>
                </p:cNvSpPr>
                <p:nvPr>
                  <p:custDataLst>
                    <p:tags r:id="rId12"/>
                  </p:custDataLst>
                </p:nvPr>
              </p:nvSpPr>
              <p:spPr bwMode="gray">
                <a:xfrm>
                  <a:off x="3175715" y="4092722"/>
                  <a:ext cx="5402227" cy="472924"/>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scene3d>
                    <a:camera prst="orthographicFront"/>
                    <a:lightRig rig="threePt" dir="t"/>
                  </a:scene3d>
                </a:bodyPr>
                <a:lstStyle>
                  <a:lvl1pPr eaLnBrk="0" hangingPunct="0">
                    <a:defRPr i="1">
                      <a:solidFill>
                        <a:sysClr val="windowText" lastClr="000000"/>
                      </a:solidFill>
                      <a:latin typeface="Arial" panose="020B0604020202020204" pitchFamily="34" charset="0"/>
                    </a:defRPr>
                  </a:lvl1pPr>
                  <a:lvl2pPr marL="742950" indent="-285750" eaLnBrk="0" hangingPunct="0">
                    <a:defRPr i="1">
                      <a:solidFill>
                        <a:sysClr val="windowText" lastClr="000000"/>
                      </a:solidFill>
                      <a:latin typeface="Arial" panose="020B0604020202020204" pitchFamily="34" charset="0"/>
                    </a:defRPr>
                  </a:lvl2pPr>
                  <a:lvl3pPr marL="1143000" indent="-228600" eaLnBrk="0" hangingPunct="0">
                    <a:defRPr i="1">
                      <a:solidFill>
                        <a:sysClr val="windowText" lastClr="000000"/>
                      </a:solidFill>
                      <a:latin typeface="Arial" panose="020B0604020202020204" pitchFamily="34" charset="0"/>
                    </a:defRPr>
                  </a:lvl3pPr>
                  <a:lvl4pPr marL="1600200" indent="-228600" eaLnBrk="0" hangingPunct="0">
                    <a:defRPr i="1">
                      <a:solidFill>
                        <a:sysClr val="windowText" lastClr="000000"/>
                      </a:solidFill>
                      <a:latin typeface="Arial" panose="020B0604020202020204" pitchFamily="34" charset="0"/>
                    </a:defRPr>
                  </a:lvl4pPr>
                  <a:lvl5pPr marL="2057400" indent="-228600" eaLnBrk="0" hangingPunct="0">
                    <a:defRPr i="1">
                      <a:solidFill>
                        <a:sysClr val="windowText" lastClr="000000"/>
                      </a:solidFill>
                      <a:latin typeface="Arial" panose="020B0604020202020204" pitchFamily="34" charset="0"/>
                    </a:defRPr>
                  </a:lvl5pPr>
                  <a:lvl6pPr marL="2514600" indent="-228600" algn="ctr" eaLnBrk="0" fontAlgn="base" hangingPunct="0">
                    <a:spcBef>
                      <a:spcPct val="0"/>
                    </a:spcBef>
                    <a:spcAft>
                      <a:spcPct val="0"/>
                    </a:spcAft>
                    <a:defRPr i="1">
                      <a:solidFill>
                        <a:sysClr val="windowText" lastClr="000000"/>
                      </a:solidFill>
                      <a:latin typeface="Arial" panose="020B0604020202020204" pitchFamily="34" charset="0"/>
                    </a:defRPr>
                  </a:lvl6pPr>
                  <a:lvl7pPr marL="2971800" indent="-228600" algn="ctr" eaLnBrk="0" fontAlgn="base" hangingPunct="0">
                    <a:spcBef>
                      <a:spcPct val="0"/>
                    </a:spcBef>
                    <a:spcAft>
                      <a:spcPct val="0"/>
                    </a:spcAft>
                    <a:defRPr i="1">
                      <a:solidFill>
                        <a:sysClr val="windowText" lastClr="000000"/>
                      </a:solidFill>
                      <a:latin typeface="Arial" panose="020B0604020202020204" pitchFamily="34" charset="0"/>
                    </a:defRPr>
                  </a:lvl7pPr>
                  <a:lvl8pPr marL="3429000" indent="-228600" algn="ctr" eaLnBrk="0" fontAlgn="base" hangingPunct="0">
                    <a:spcBef>
                      <a:spcPct val="0"/>
                    </a:spcBef>
                    <a:spcAft>
                      <a:spcPct val="0"/>
                    </a:spcAft>
                    <a:defRPr i="1">
                      <a:solidFill>
                        <a:sysClr val="windowText" lastClr="000000"/>
                      </a:solidFill>
                      <a:latin typeface="Arial" panose="020B0604020202020204" pitchFamily="34" charset="0"/>
                    </a:defRPr>
                  </a:lvl8pPr>
                  <a:lvl9pPr marL="3886200" indent="-228600" algn="ctr" eaLnBrk="0" fontAlgn="base" hangingPunct="0">
                    <a:spcBef>
                      <a:spcPct val="0"/>
                    </a:spcBef>
                    <a:spcAft>
                      <a:spcPct val="0"/>
                    </a:spcAft>
                    <a:defRPr i="1">
                      <a:solidFill>
                        <a:sysClr val="windowText" lastClr="000000"/>
                      </a:solidFill>
                      <a:latin typeface="Arial" panose="020B0604020202020204" pitchFamily="34" charset="0"/>
                    </a:defRPr>
                  </a:lvl9pPr>
                </a:lstStyle>
                <a:p>
                  <a:pPr>
                    <a:defRPr/>
                  </a:pPr>
                  <a:r>
                    <a:rPr lang="da-DK" altLang="zh-CN"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rPr>
                    <a:t>调整能力、外向性、支配性、阳刚性、保守主义</a:t>
                  </a:r>
                  <a:r>
                    <a:rPr lang="zh-CN" altLang="da-DK"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rPr>
                    <a:t>。</a:t>
                  </a:r>
                  <a:endParaRPr lang="zh-CN" altLang="da-DK"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endParaRPr>
                </a:p>
              </p:txBody>
            </p:sp>
            <p:sp>
              <p:nvSpPr>
                <p:cNvPr id="20" name="Oval 55"/>
                <p:cNvSpPr>
                  <a:spLocks noChangeArrowheads="1"/>
                </p:cNvSpPr>
                <p:nvPr>
                  <p:custDataLst>
                    <p:tags r:id="rId13"/>
                  </p:custDataLst>
                </p:nvPr>
              </p:nvSpPr>
              <p:spPr bwMode="gray">
                <a:xfrm>
                  <a:off x="2756594" y="3774335"/>
                  <a:ext cx="212724" cy="214083"/>
                </a:xfrm>
                <a:prstGeom prst="ellipse">
                  <a:avLst/>
                </a:prstGeom>
                <a:gradFill rotWithShape="1">
                  <a:gsLst>
                    <a:gs pos="0">
                      <a:srgbClr val="FE4444"/>
                    </a:gs>
                    <a:gs pos="100000">
                      <a:srgbClr val="832B2B"/>
                    </a:gs>
                  </a:gsLst>
                  <a:lin ang="2700000" scaled="0"/>
                </a:gradFill>
                <a:ln w="12700">
                  <a:solidFill>
                    <a:sysClr val="window" lastClr="FFFFFF"/>
                  </a:solidFill>
                  <a:round/>
                </a:ln>
                <a:effectLst>
                  <a:outerShdw blurRad="25400" dist="25400" dir="2700000" algn="tl" rotWithShape="0">
                    <a:prstClr val="black">
                      <a:alpha val="35000"/>
                    </a:prstClr>
                  </a:outerShdw>
                </a:effectLst>
              </p:spPr>
              <p:txBody>
                <a:bodyPr wrap="none" anchor="ctr"/>
                <a:lstStyle/>
                <a:p>
                  <a:pPr>
                    <a:defRPr/>
                  </a:pPr>
                  <a:endParaRPr lang="zh-CN" altLang="en-US" sz="700">
                    <a:latin typeface="黑体" panose="02010609060101010101" pitchFamily="49" charset="-122"/>
                    <a:ea typeface="黑体" panose="02010609060101010101" pitchFamily="49" charset="-122"/>
                    <a:sym typeface="Arial" panose="020B0604020202020204" pitchFamily="34" charset="0"/>
                  </a:endParaRPr>
                </a:p>
              </p:txBody>
            </p:sp>
          </p:grpSp>
          <p:grpSp>
            <p:nvGrpSpPr>
              <p:cNvPr id="21" name="组合 11"/>
              <p:cNvGrpSpPr/>
              <p:nvPr>
                <p:custDataLst>
                  <p:tags r:id="rId14"/>
                </p:custDataLst>
              </p:nvPr>
            </p:nvGrpSpPr>
            <p:grpSpPr bwMode="auto">
              <a:xfrm>
                <a:off x="1397000" y="5475288"/>
                <a:ext cx="5821363" cy="820737"/>
                <a:chOff x="2756594" y="4966580"/>
                <a:chExt cx="5821348" cy="821441"/>
              </a:xfrm>
            </p:grpSpPr>
            <p:sp>
              <p:nvSpPr>
                <p:cNvPr id="22" name="Rectangle 19"/>
                <p:cNvSpPr>
                  <a:spLocks noChangeArrowheads="1"/>
                </p:cNvSpPr>
                <p:nvPr>
                  <p:custDataLst>
                    <p:tags r:id="rId15"/>
                  </p:custDataLst>
                </p:nvPr>
              </p:nvSpPr>
              <p:spPr bwMode="auto">
                <a:xfrm>
                  <a:off x="3182043" y="4966580"/>
                  <a:ext cx="3125780" cy="347960"/>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nchor="ctr">
                  <a:normAutofit/>
                </a:bodyPr>
                <a:lstStyle/>
                <a:p>
                  <a:pPr>
                    <a:buClr>
                      <a:srgbClr val="FF0066"/>
                    </a:buClr>
                    <a:buSzPct val="75000"/>
                    <a:defRPr/>
                  </a:pPr>
                  <a:r>
                    <a:rPr lang="en-US" altLang="zh-CN" sz="24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rPr>
                    <a:t>马克·赫根</a:t>
                  </a:r>
                  <a:endParaRPr lang="en-US" altLang="zh-CN" sz="2400" dirty="0">
                    <a:solidFill>
                      <a:srgbClr val="D34726"/>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3" name="Text Box 22"/>
                <p:cNvSpPr txBox="1">
                  <a:spLocks noChangeArrowheads="1"/>
                </p:cNvSpPr>
                <p:nvPr>
                  <p:custDataLst>
                    <p:tags r:id="rId16"/>
                  </p:custDataLst>
                </p:nvPr>
              </p:nvSpPr>
              <p:spPr bwMode="gray">
                <a:xfrm>
                  <a:off x="3175715" y="5315097"/>
                  <a:ext cx="5402227" cy="472924"/>
                </a:xfrm>
                <a:prstGeom prst="rect">
                  <a:avLst/>
                </a:prstGeom>
                <a:noFill/>
                <a:ln>
                  <a:noFill/>
                </a:ln>
                <a:effectLst/>
                <a:extLst>
                  <a:ext uri="{909E8E84-426E-40DD-AFC4-6F175D3DCCD1}">
                    <a14:hiddenFill xmlns:a14="http://schemas.microsoft.com/office/drawing/2010/main">
                      <a:solidFill>
                        <a:srgbClr val="0F6FC6"/>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DBEFF9"/>
                        </a:outerShdw>
                      </a:effectLst>
                    </a14:hiddenEffects>
                  </a:ext>
                </a:extLst>
              </p:spPr>
              <p:txBody>
                <a:bodyPr lIns="0" tIns="0" rIns="0" bIns="0">
                  <a:scene3d>
                    <a:camera prst="orthographicFront"/>
                    <a:lightRig rig="threePt" dir="t"/>
                  </a:scene3d>
                </a:bodyPr>
                <a:lstStyle>
                  <a:lvl1pPr eaLnBrk="0" hangingPunct="0">
                    <a:defRPr i="1">
                      <a:solidFill>
                        <a:sysClr val="windowText" lastClr="000000"/>
                      </a:solidFill>
                      <a:latin typeface="Arial" panose="020B0604020202020204" pitchFamily="34" charset="0"/>
                    </a:defRPr>
                  </a:lvl1pPr>
                  <a:lvl2pPr marL="742950" indent="-285750" eaLnBrk="0" hangingPunct="0">
                    <a:defRPr i="1">
                      <a:solidFill>
                        <a:sysClr val="windowText" lastClr="000000"/>
                      </a:solidFill>
                      <a:latin typeface="Arial" panose="020B0604020202020204" pitchFamily="34" charset="0"/>
                    </a:defRPr>
                  </a:lvl2pPr>
                  <a:lvl3pPr marL="1143000" indent="-228600" eaLnBrk="0" hangingPunct="0">
                    <a:defRPr i="1">
                      <a:solidFill>
                        <a:sysClr val="windowText" lastClr="000000"/>
                      </a:solidFill>
                      <a:latin typeface="Arial" panose="020B0604020202020204" pitchFamily="34" charset="0"/>
                    </a:defRPr>
                  </a:lvl3pPr>
                  <a:lvl4pPr marL="1600200" indent="-228600" eaLnBrk="0" hangingPunct="0">
                    <a:defRPr i="1">
                      <a:solidFill>
                        <a:sysClr val="windowText" lastClr="000000"/>
                      </a:solidFill>
                      <a:latin typeface="Arial" panose="020B0604020202020204" pitchFamily="34" charset="0"/>
                    </a:defRPr>
                  </a:lvl4pPr>
                  <a:lvl5pPr marL="2057400" indent="-228600" eaLnBrk="0" hangingPunct="0">
                    <a:defRPr i="1">
                      <a:solidFill>
                        <a:sysClr val="windowText" lastClr="000000"/>
                      </a:solidFill>
                      <a:latin typeface="Arial" panose="020B0604020202020204" pitchFamily="34" charset="0"/>
                    </a:defRPr>
                  </a:lvl5pPr>
                  <a:lvl6pPr marL="2514600" indent="-228600" algn="ctr" eaLnBrk="0" fontAlgn="base" hangingPunct="0">
                    <a:spcBef>
                      <a:spcPct val="0"/>
                    </a:spcBef>
                    <a:spcAft>
                      <a:spcPct val="0"/>
                    </a:spcAft>
                    <a:defRPr i="1">
                      <a:solidFill>
                        <a:sysClr val="windowText" lastClr="000000"/>
                      </a:solidFill>
                      <a:latin typeface="Arial" panose="020B0604020202020204" pitchFamily="34" charset="0"/>
                    </a:defRPr>
                  </a:lvl6pPr>
                  <a:lvl7pPr marL="2971800" indent="-228600" algn="ctr" eaLnBrk="0" fontAlgn="base" hangingPunct="0">
                    <a:spcBef>
                      <a:spcPct val="0"/>
                    </a:spcBef>
                    <a:spcAft>
                      <a:spcPct val="0"/>
                    </a:spcAft>
                    <a:defRPr i="1">
                      <a:solidFill>
                        <a:sysClr val="windowText" lastClr="000000"/>
                      </a:solidFill>
                      <a:latin typeface="Arial" panose="020B0604020202020204" pitchFamily="34" charset="0"/>
                    </a:defRPr>
                  </a:lvl7pPr>
                  <a:lvl8pPr marL="3429000" indent="-228600" algn="ctr" eaLnBrk="0" fontAlgn="base" hangingPunct="0">
                    <a:spcBef>
                      <a:spcPct val="0"/>
                    </a:spcBef>
                    <a:spcAft>
                      <a:spcPct val="0"/>
                    </a:spcAft>
                    <a:defRPr i="1">
                      <a:solidFill>
                        <a:sysClr val="windowText" lastClr="000000"/>
                      </a:solidFill>
                      <a:latin typeface="Arial" panose="020B0604020202020204" pitchFamily="34" charset="0"/>
                    </a:defRPr>
                  </a:lvl8pPr>
                  <a:lvl9pPr marL="3886200" indent="-228600" algn="ctr" eaLnBrk="0" fontAlgn="base" hangingPunct="0">
                    <a:spcBef>
                      <a:spcPct val="0"/>
                    </a:spcBef>
                    <a:spcAft>
                      <a:spcPct val="0"/>
                    </a:spcAft>
                    <a:defRPr i="1">
                      <a:solidFill>
                        <a:sysClr val="windowText" lastClr="000000"/>
                      </a:solidFill>
                      <a:latin typeface="Arial" panose="020B0604020202020204" pitchFamily="34" charset="0"/>
                    </a:defRPr>
                  </a:lvl9pPr>
                </a:lstStyle>
                <a:p>
                  <a:pPr>
                    <a:defRPr/>
                  </a:pPr>
                  <a:r>
                    <a:rPr lang="da-DK" altLang="zh-CN"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rPr>
                    <a:t>精力充沛、随和、责任感和情绪稳定性。</a:t>
                  </a:r>
                  <a:endParaRPr lang="da-DK" altLang="zh-CN" sz="2000" i="0"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Arial" panose="020B0604020202020204" pitchFamily="34" charset="0"/>
                  </a:endParaRPr>
                </a:p>
              </p:txBody>
            </p:sp>
            <p:sp>
              <p:nvSpPr>
                <p:cNvPr id="24" name="Oval 55"/>
                <p:cNvSpPr>
                  <a:spLocks noChangeArrowheads="1"/>
                </p:cNvSpPr>
                <p:nvPr>
                  <p:custDataLst>
                    <p:tags r:id="rId17"/>
                  </p:custDataLst>
                </p:nvPr>
              </p:nvSpPr>
              <p:spPr bwMode="gray">
                <a:xfrm>
                  <a:off x="2756594" y="4996768"/>
                  <a:ext cx="212724" cy="214497"/>
                </a:xfrm>
                <a:prstGeom prst="ellipse">
                  <a:avLst/>
                </a:prstGeom>
                <a:gradFill rotWithShape="1">
                  <a:gsLst>
                    <a:gs pos="0">
                      <a:srgbClr val="FE4444"/>
                    </a:gs>
                    <a:gs pos="100000">
                      <a:srgbClr val="832B2B"/>
                    </a:gs>
                  </a:gsLst>
                  <a:lin ang="2700000" scaled="0"/>
                </a:gradFill>
                <a:ln w="12700">
                  <a:solidFill>
                    <a:sysClr val="window" lastClr="FFFFFF"/>
                  </a:solidFill>
                  <a:round/>
                </a:ln>
                <a:effectLst>
                  <a:outerShdw blurRad="25400" dist="25400" dir="2700000" algn="tl" rotWithShape="0">
                    <a:prstClr val="black">
                      <a:alpha val="35000"/>
                    </a:prstClr>
                  </a:outerShdw>
                </a:effectLst>
              </p:spPr>
              <p:txBody>
                <a:bodyPr wrap="none" anchor="ctr"/>
                <a:lstStyle/>
                <a:p>
                  <a:pPr>
                    <a:defRPr/>
                  </a:pPr>
                  <a:endParaRPr lang="zh-CN" altLang="en-US" sz="700">
                    <a:latin typeface="黑体" panose="02010609060101010101" pitchFamily="49" charset="-122"/>
                    <a:ea typeface="黑体" panose="02010609060101010101" pitchFamily="49" charset="-122"/>
                    <a:sym typeface="Arial" panose="020B0604020202020204" pitchFamily="34" charset="0"/>
                  </a:endParaRPr>
                </a:p>
              </p:txBody>
            </p:sp>
          </p:grpSp>
        </p:grpSp>
      </p:grpSp>
      <p:pic>
        <p:nvPicPr>
          <p:cNvPr id="30" name="图片 1" descr="白板43"/>
          <p:cNvPicPr>
            <a:picLocks noGrp="1"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465173" y="2728715"/>
            <a:ext cx="3513466" cy="2441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13"/>
          <p:cNvSpPr txBox="1">
            <a:spLocks noChangeArrowheads="1"/>
          </p:cNvSpPr>
          <p:nvPr/>
        </p:nvSpPr>
        <p:spPr bwMode="auto">
          <a:xfrm>
            <a:off x="5580380" y="3220720"/>
            <a:ext cx="234759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indent="2540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伯纳德·巴斯将领导特质分为了不同的类型，主要有</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rPr>
              <a:t>生理特性、个性以及社会特性。</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custDataLst>
              <p:tags r:id="rId1"/>
            </p:custDataLst>
          </p:nvPr>
        </p:nvSpPr>
        <p:spPr>
          <a:xfrm>
            <a:off x="583857" y="1506364"/>
            <a:ext cx="2159000" cy="2159000"/>
          </a:xfrm>
          <a:custGeom>
            <a:avLst/>
            <a:gdLst>
              <a:gd name="connsiteX0" fmla="*/ 0 w 2282415"/>
              <a:gd name="connsiteY0" fmla="*/ 1141208 h 2282415"/>
              <a:gd name="connsiteX1" fmla="*/ 1141208 w 2282415"/>
              <a:gd name="connsiteY1" fmla="*/ 0 h 2282415"/>
              <a:gd name="connsiteX2" fmla="*/ 2282416 w 2282415"/>
              <a:gd name="connsiteY2" fmla="*/ 1141208 h 2282415"/>
              <a:gd name="connsiteX3" fmla="*/ 1141208 w 2282415"/>
              <a:gd name="connsiteY3" fmla="*/ 2282416 h 2282415"/>
              <a:gd name="connsiteX4" fmla="*/ 0 w 2282415"/>
              <a:gd name="connsiteY4" fmla="*/ 1141208 h 2282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15" h="2282415">
                <a:moveTo>
                  <a:pt x="0" y="1141208"/>
                </a:moveTo>
                <a:cubicBezTo>
                  <a:pt x="0" y="510936"/>
                  <a:pt x="510936" y="0"/>
                  <a:pt x="1141208" y="0"/>
                </a:cubicBezTo>
                <a:cubicBezTo>
                  <a:pt x="1771480" y="0"/>
                  <a:pt x="2282416" y="510936"/>
                  <a:pt x="2282416" y="1141208"/>
                </a:cubicBezTo>
                <a:cubicBezTo>
                  <a:pt x="2282416" y="1771480"/>
                  <a:pt x="1771480" y="2282416"/>
                  <a:pt x="1141208" y="2282416"/>
                </a:cubicBezTo>
                <a:cubicBezTo>
                  <a:pt x="510936" y="2282416"/>
                  <a:pt x="0" y="1771480"/>
                  <a:pt x="0" y="1141208"/>
                </a:cubicBezTo>
                <a:close/>
              </a:path>
            </a:pathLst>
          </a:custGeom>
        </p:spPr>
        <p:style>
          <a:lnRef idx="2">
            <a:sysClr val="window" lastClr="FFFFFF">
              <a:hueOff val="0"/>
              <a:satOff val="0"/>
              <a:lumOff val="0"/>
              <a:alphaOff val="0"/>
            </a:sysClr>
          </a:lnRef>
          <a:fillRef idx="1">
            <a:srgbClr val="F23A48">
              <a:hueOff val="0"/>
              <a:satOff val="0"/>
              <a:lumOff val="0"/>
              <a:alphaOff val="0"/>
            </a:srgbClr>
          </a:fillRef>
          <a:effectRef idx="0">
            <a:srgbClr val="F23A48">
              <a:hueOff val="0"/>
              <a:satOff val="0"/>
              <a:lumOff val="0"/>
              <a:alphaOff val="0"/>
            </a:srgbClr>
          </a:effectRef>
          <a:fontRef idx="minor">
            <a:sysClr val="window" lastClr="FFFFFF"/>
          </a:fontRef>
        </p:style>
        <p:txBody>
          <a:bodyPr lIns="288789" tIns="288789" rIns="288789" bIns="288789" spcCol="1270" anchor="ctr">
            <a:normAutofit/>
          </a:bodyPr>
          <a:lstStyle/>
          <a:p>
            <a:pPr algn="ctr" defTabSz="1333500">
              <a:lnSpc>
                <a:spcPct val="90000"/>
              </a:lnSpc>
              <a:spcAft>
                <a:spcPct val="35000"/>
              </a:spcAft>
              <a:defRPr/>
            </a:pPr>
            <a:r>
              <a:rPr lang="zh-CN" altLang="en-US" sz="2400">
                <a:solidFill>
                  <a:schemeClr val="bg1"/>
                </a:solidFill>
                <a:sym typeface="+mn-ea"/>
              </a:rPr>
              <a:t>蒂姆西·贾吉</a:t>
            </a:r>
            <a:endParaRPr lang="zh-CN" altLang="en-US" sz="2400" dirty="0">
              <a:solidFill>
                <a:schemeClr val="bg1"/>
              </a:solidFill>
              <a:sym typeface="+mn-ea"/>
            </a:endParaRPr>
          </a:p>
        </p:txBody>
      </p:sp>
      <p:sp>
        <p:nvSpPr>
          <p:cNvPr id="10" name="椭圆 9"/>
          <p:cNvSpPr/>
          <p:nvPr>
            <p:custDataLst>
              <p:tags r:id="rId2"/>
            </p:custDataLst>
          </p:nvPr>
        </p:nvSpPr>
        <p:spPr>
          <a:xfrm>
            <a:off x="3241675" y="1806575"/>
            <a:ext cx="187325" cy="187325"/>
          </a:xfrm>
          <a:prstGeom prst="ellipse">
            <a:avLst/>
          </a:prstGeom>
          <a:solidFill>
            <a:srgbClr val="F23A48"/>
          </a:solidFill>
          <a:ln>
            <a:noFill/>
          </a:ln>
        </p:spPr>
        <p:style>
          <a:lnRef idx="2">
            <a:srgbClr val="F23A48">
              <a:shade val="50000"/>
            </a:srgbClr>
          </a:lnRef>
          <a:fillRef idx="1">
            <a:srgbClr val="F23A48"/>
          </a:fillRef>
          <a:effectRef idx="0">
            <a:srgbClr val="F23A48"/>
          </a:effectRef>
          <a:fontRef idx="minor">
            <a:sysClr val="window" lastClr="FFFFFF"/>
          </a:fontRef>
        </p:style>
        <p:txBody>
          <a:bodyPr anchor="ctr">
            <a:normAutofit fontScale="25000" lnSpcReduction="20000"/>
          </a:bodyPr>
          <a:lstStyle/>
          <a:p>
            <a:pPr algn="ctr">
              <a:defRPr/>
            </a:pPr>
            <a:endParaRPr lang="zh-CN" altLang="en-US" sz="1350"/>
          </a:p>
        </p:txBody>
      </p:sp>
      <p:sp>
        <p:nvSpPr>
          <p:cNvPr id="11" name="文本框 10"/>
          <p:cNvSpPr txBox="1"/>
          <p:nvPr>
            <p:custDataLst>
              <p:tags r:id="rId3"/>
            </p:custDataLst>
          </p:nvPr>
        </p:nvSpPr>
        <p:spPr>
          <a:xfrm>
            <a:off x="3448050" y="1668463"/>
            <a:ext cx="4170363" cy="461962"/>
          </a:xfrm>
          <a:prstGeom prst="rect">
            <a:avLst/>
          </a:prstGeom>
        </p:spPr>
        <p:txBody>
          <a:bodyPr anchor="ctr">
            <a:normAutofit fontScale="97500"/>
          </a:bodyPr>
          <a:lstStyle>
            <a:defPPr>
              <a:defRPr lang="zh-CN"/>
            </a:defPPr>
            <a:lvl1pPr lvl="0">
              <a:defRPr b="1">
                <a:solidFill>
                  <a:srgbClr val="F23A48"/>
                </a:solidFill>
                <a:latin typeface="Calibri" panose="020F0502020204030204"/>
                <a:ea typeface="宋体" panose="02010600030101010101" pitchFamily="2" charset="-122"/>
                <a:cs typeface="Arial" panose="020B0604020202020204" pitchFamily="34" charset="0"/>
              </a:defRPr>
            </a:lvl1pPr>
          </a:lstStyle>
          <a:p>
            <a:pPr>
              <a:defRPr/>
            </a:pPr>
            <a:r>
              <a:rPr lang="zh-CN" altLang="en-US" sz="2400">
                <a:latin typeface="微软雅黑" panose="020B0503020204020204" pitchFamily="34" charset="-122"/>
                <a:ea typeface="微软雅黑" panose="020B0503020204020204" pitchFamily="34" charset="-122"/>
                <a:sym typeface="+mn-ea"/>
              </a:rPr>
              <a:t>基于五大人格特质理论的测量</a:t>
            </a:r>
            <a:endParaRPr lang="zh-CN" altLang="en-US" sz="2400" dirty="0">
              <a:latin typeface="微软雅黑" panose="020B0503020204020204" pitchFamily="34" charset="-122"/>
              <a:ea typeface="微软雅黑" panose="020B0503020204020204" pitchFamily="34" charset="-122"/>
              <a:cs typeface="+mn-ea"/>
              <a:sym typeface="+mn-ea"/>
            </a:endParaRPr>
          </a:p>
        </p:txBody>
      </p:sp>
      <p:sp>
        <p:nvSpPr>
          <p:cNvPr id="18438" name="文本框 11"/>
          <p:cNvSpPr txBox="1">
            <a:spLocks noChangeArrowheads="1"/>
          </p:cNvSpPr>
          <p:nvPr>
            <p:custDataLst>
              <p:tags r:id="rId4"/>
            </p:custDataLst>
          </p:nvPr>
        </p:nvSpPr>
        <p:spPr bwMode="auto">
          <a:xfrm>
            <a:off x="3448050" y="2139950"/>
            <a:ext cx="5084390"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在绝大多数情况下</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外向性、情绪稳定性、经验开放性和责任感</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都对领导有影响，而其中外向性更是在不同研究设置中都对领导有着一致的</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sym typeface="+mn-ea"/>
              </a:rPr>
              <a:t>影响：</a:t>
            </a:r>
            <a:r>
              <a:rPr lang="zh-CN" altLang="en-US"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善于交际、自信、主动和热情。</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4" name="任意多边形 13"/>
          <p:cNvSpPr/>
          <p:nvPr>
            <p:custDataLst>
              <p:tags r:id="rId5"/>
            </p:custDataLst>
          </p:nvPr>
        </p:nvSpPr>
        <p:spPr>
          <a:xfrm>
            <a:off x="577850" y="4146550"/>
            <a:ext cx="2159000" cy="2159000"/>
          </a:xfrm>
          <a:custGeom>
            <a:avLst/>
            <a:gdLst>
              <a:gd name="connsiteX0" fmla="*/ 0 w 2282415"/>
              <a:gd name="connsiteY0" fmla="*/ 1141208 h 2282415"/>
              <a:gd name="connsiteX1" fmla="*/ 1141208 w 2282415"/>
              <a:gd name="connsiteY1" fmla="*/ 0 h 2282415"/>
              <a:gd name="connsiteX2" fmla="*/ 2282416 w 2282415"/>
              <a:gd name="connsiteY2" fmla="*/ 1141208 h 2282415"/>
              <a:gd name="connsiteX3" fmla="*/ 1141208 w 2282415"/>
              <a:gd name="connsiteY3" fmla="*/ 2282416 h 2282415"/>
              <a:gd name="connsiteX4" fmla="*/ 0 w 2282415"/>
              <a:gd name="connsiteY4" fmla="*/ 1141208 h 2282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15" h="2282415">
                <a:moveTo>
                  <a:pt x="0" y="1141208"/>
                </a:moveTo>
                <a:cubicBezTo>
                  <a:pt x="0" y="510936"/>
                  <a:pt x="510936" y="0"/>
                  <a:pt x="1141208" y="0"/>
                </a:cubicBezTo>
                <a:cubicBezTo>
                  <a:pt x="1771480" y="0"/>
                  <a:pt x="2282416" y="510936"/>
                  <a:pt x="2282416" y="1141208"/>
                </a:cubicBezTo>
                <a:cubicBezTo>
                  <a:pt x="2282416" y="1771480"/>
                  <a:pt x="1771480" y="2282416"/>
                  <a:pt x="1141208" y="2282416"/>
                </a:cubicBezTo>
                <a:cubicBezTo>
                  <a:pt x="510936" y="2282416"/>
                  <a:pt x="0" y="1771480"/>
                  <a:pt x="0" y="1141208"/>
                </a:cubicBezTo>
                <a:close/>
              </a:path>
            </a:pathLst>
          </a:custGeom>
          <a:solidFill>
            <a:srgbClr val="D34726"/>
          </a:solidFill>
        </p:spPr>
        <p:style>
          <a:lnRef idx="2">
            <a:sysClr val="window" lastClr="FFFFFF">
              <a:hueOff val="0"/>
              <a:satOff val="0"/>
              <a:lumOff val="0"/>
              <a:alphaOff val="0"/>
            </a:sysClr>
          </a:lnRef>
          <a:fillRef idx="1">
            <a:srgbClr val="F23A48">
              <a:hueOff val="0"/>
              <a:satOff val="0"/>
              <a:lumOff val="0"/>
              <a:alphaOff val="0"/>
            </a:srgbClr>
          </a:fillRef>
          <a:effectRef idx="0">
            <a:srgbClr val="F23A48">
              <a:hueOff val="0"/>
              <a:satOff val="0"/>
              <a:lumOff val="0"/>
              <a:alphaOff val="0"/>
            </a:srgbClr>
          </a:effectRef>
          <a:fontRef idx="minor">
            <a:sysClr val="window" lastClr="FFFFFF"/>
          </a:fontRef>
        </p:style>
        <p:txBody>
          <a:bodyPr lIns="288789" tIns="288789" rIns="288789" bIns="288789" spcCol="1270" anchor="ctr">
            <a:normAutofit/>
          </a:bodyPr>
          <a:lstStyle/>
          <a:p>
            <a:pPr algn="ctr" defTabSz="1333500">
              <a:lnSpc>
                <a:spcPct val="90000"/>
              </a:lnSpc>
              <a:spcAft>
                <a:spcPct val="35000"/>
              </a:spcAft>
              <a:defRPr/>
            </a:pPr>
            <a:r>
              <a:rPr lang="zh-CN" altLang="en-US" sz="2400">
                <a:solidFill>
                  <a:schemeClr val="bg1"/>
                </a:solidFill>
                <a:sym typeface="+mn-ea"/>
              </a:rPr>
              <a:t>柯克帕特里克、洛克</a:t>
            </a:r>
            <a:endParaRPr lang="zh-CN" altLang="en-US" sz="2400">
              <a:solidFill>
                <a:schemeClr val="bg1"/>
              </a:solidFill>
              <a:sym typeface="+mn-ea"/>
            </a:endParaRPr>
          </a:p>
        </p:txBody>
      </p:sp>
      <p:sp>
        <p:nvSpPr>
          <p:cNvPr id="15" name="椭圆 14"/>
          <p:cNvSpPr/>
          <p:nvPr>
            <p:custDataLst>
              <p:tags r:id="rId6"/>
            </p:custDataLst>
          </p:nvPr>
        </p:nvSpPr>
        <p:spPr>
          <a:xfrm>
            <a:off x="3241675" y="4329113"/>
            <a:ext cx="187325" cy="187325"/>
          </a:xfrm>
          <a:prstGeom prst="ellipse">
            <a:avLst/>
          </a:prstGeom>
          <a:solidFill>
            <a:srgbClr val="D34726"/>
          </a:solidFill>
          <a:ln>
            <a:noFill/>
          </a:ln>
        </p:spPr>
        <p:style>
          <a:lnRef idx="2">
            <a:srgbClr val="F23A48">
              <a:shade val="50000"/>
            </a:srgbClr>
          </a:lnRef>
          <a:fillRef idx="1">
            <a:srgbClr val="F23A48"/>
          </a:fillRef>
          <a:effectRef idx="0">
            <a:srgbClr val="F23A48"/>
          </a:effectRef>
          <a:fontRef idx="minor">
            <a:sysClr val="window" lastClr="FFFFFF"/>
          </a:fontRef>
        </p:style>
        <p:txBody>
          <a:bodyPr anchor="ctr">
            <a:normAutofit fontScale="25000" lnSpcReduction="20000"/>
          </a:bodyPr>
          <a:lstStyle/>
          <a:p>
            <a:pPr algn="ctr">
              <a:defRPr/>
            </a:pPr>
            <a:endParaRPr lang="zh-CN" altLang="en-US" sz="1350"/>
          </a:p>
        </p:txBody>
      </p:sp>
      <p:sp>
        <p:nvSpPr>
          <p:cNvPr id="16" name="文本框 15"/>
          <p:cNvSpPr txBox="1"/>
          <p:nvPr>
            <p:custDataLst>
              <p:tags r:id="rId7"/>
            </p:custDataLst>
          </p:nvPr>
        </p:nvSpPr>
        <p:spPr>
          <a:xfrm>
            <a:off x="3448050" y="4191000"/>
            <a:ext cx="4170363" cy="461963"/>
          </a:xfrm>
          <a:prstGeom prst="rect">
            <a:avLst/>
          </a:prstGeom>
        </p:spPr>
        <p:txBody>
          <a:bodyPr anchor="ctr">
            <a:normAutofit fontScale="97500"/>
          </a:bodyPr>
          <a:lstStyle>
            <a:defPPr>
              <a:defRPr lang="zh-CN"/>
            </a:defPPr>
            <a:lvl1pPr lvl="0">
              <a:defRPr b="1">
                <a:solidFill>
                  <a:srgbClr val="F23A48"/>
                </a:solidFill>
                <a:latin typeface="Calibri" panose="020F0502020204030204"/>
                <a:ea typeface="宋体" panose="02010600030101010101" pitchFamily="2" charset="-122"/>
                <a:cs typeface="Arial" panose="020B0604020202020204" pitchFamily="34" charset="0"/>
              </a:defRPr>
            </a:lvl1pPr>
          </a:lstStyle>
          <a:p>
            <a:pPr>
              <a:defRPr/>
            </a:pPr>
            <a:r>
              <a:rPr lang="zh-CN" altLang="en-US" sz="2400">
                <a:solidFill>
                  <a:srgbClr val="D34726"/>
                </a:solidFill>
                <a:latin typeface="微软雅黑" panose="020B0503020204020204" pitchFamily="34" charset="-122"/>
                <a:ea typeface="微软雅黑" panose="020B0503020204020204" pitchFamily="34" charset="-122"/>
                <a:sym typeface="+mn-ea"/>
              </a:rPr>
              <a:t>基于对领导力过程的关注</a:t>
            </a:r>
            <a:endParaRPr lang="zh-CN" altLang="en-US" sz="2400">
              <a:solidFill>
                <a:srgbClr val="D34726"/>
              </a:solidFill>
              <a:latin typeface="微软雅黑" panose="020B0503020204020204" pitchFamily="34" charset="-122"/>
              <a:ea typeface="微软雅黑" panose="020B0503020204020204" pitchFamily="34" charset="-122"/>
              <a:sym typeface="+mn-ea"/>
            </a:endParaRPr>
          </a:p>
        </p:txBody>
      </p:sp>
      <p:sp>
        <p:nvSpPr>
          <p:cNvPr id="18442" name="文本框 16"/>
          <p:cNvSpPr txBox="1">
            <a:spLocks noChangeArrowheads="1"/>
          </p:cNvSpPr>
          <p:nvPr>
            <p:custDataLst>
              <p:tags r:id="rId8"/>
            </p:custDataLst>
          </p:nvPr>
        </p:nvSpPr>
        <p:spPr bwMode="auto">
          <a:xfrm>
            <a:off x="3448050" y="4662488"/>
            <a:ext cx="5084390"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六个关键特质：</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内在驱动力、领导动机、诚实与正直、自信、认知能力，以及工作相关知识</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8" name="标题 1"/>
          <p:cNvSpPr>
            <a:spLocks noGrp="1"/>
          </p:cNvSpPr>
          <p:nvPr>
            <p:ph type="title"/>
          </p:nvPr>
        </p:nvSpPr>
        <p:spPr bwMode="auto">
          <a:xfrm>
            <a:off x="0" y="216024"/>
            <a:ext cx="7992888" cy="83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rPr>
              <a:t>1. </a:t>
            </a:r>
            <a:r>
              <a:rPr lang="zh-CN" altLang="en-US" sz="2800" dirty="0">
                <a:latin typeface="+mn-lt"/>
                <a:ea typeface="+mn-ea"/>
                <a:cs typeface="+mn-ea"/>
              </a:rPr>
              <a:t>领导者特质理论</a:t>
            </a:r>
            <a:endParaRPr lang="zh-CN" altLang="en-US" sz="2800" dirty="0">
              <a:latin typeface="+mn-lt"/>
              <a:ea typeface="+mn-ea"/>
              <a:cs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sz="2400" dirty="0" smtClean="0">
                <a:latin typeface="+mn-ea"/>
              </a:rPr>
              <a:t>领导者特质理论一种古老</a:t>
            </a:r>
            <a:r>
              <a:rPr lang="zh-CN" altLang="en-US" sz="2400" dirty="0">
                <a:latin typeface="+mn-ea"/>
              </a:rPr>
              <a:t>的传统理论</a:t>
            </a:r>
            <a:r>
              <a:rPr lang="zh-CN" altLang="en-US" sz="2400" dirty="0" smtClean="0">
                <a:latin typeface="+mn-ea"/>
              </a:rPr>
              <a:t>，这一理论认为有效</a:t>
            </a:r>
            <a:r>
              <a:rPr lang="zh-CN" altLang="en-US" sz="2400" dirty="0">
                <a:latin typeface="+mn-ea"/>
              </a:rPr>
              <a:t>的领导者</a:t>
            </a:r>
            <a:r>
              <a:rPr lang="zh-CN" altLang="en-US" sz="2400" dirty="0" smtClean="0">
                <a:latin typeface="+mn-ea"/>
              </a:rPr>
              <a:t>具有共同的特性。</a:t>
            </a:r>
            <a:endParaRPr lang="zh-CN" altLang="en-US" dirty="0"/>
          </a:p>
          <a:p>
            <a:endParaRPr lang="zh-CN" altLang="en-US" dirty="0"/>
          </a:p>
        </p:txBody>
      </p:sp>
      <p:sp>
        <p:nvSpPr>
          <p:cNvPr id="20" name="内容占位符 13"/>
          <p:cNvSpPr txBox="1"/>
          <p:nvPr/>
        </p:nvSpPr>
        <p:spPr>
          <a:xfrm>
            <a:off x="756717" y="1496416"/>
            <a:ext cx="7286625" cy="1357313"/>
          </a:xfrm>
          <a:prstGeom prst="rect">
            <a:avLst/>
          </a:prstGeom>
        </p:spPr>
        <p:txBody>
          <a:bodyPr/>
          <a:lst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rgbClr val="C00000"/>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Blip>
                <a:blip r:embed="rId1"/>
              </a:buBlip>
            </a:pPr>
            <a:endParaRPr lang="en-US" altLang="zh-CN" sz="2600" b="1" dirty="0" smtClean="0">
              <a:solidFill>
                <a:srgbClr val="0070C0"/>
              </a:solidFill>
            </a:endParaRPr>
          </a:p>
        </p:txBody>
      </p:sp>
      <p:grpSp>
        <p:nvGrpSpPr>
          <p:cNvPr id="21" name="组合 29"/>
          <p:cNvGrpSpPr/>
          <p:nvPr/>
        </p:nvGrpSpPr>
        <p:grpSpPr bwMode="auto">
          <a:xfrm>
            <a:off x="1403648" y="2360402"/>
            <a:ext cx="7000875" cy="4000500"/>
            <a:chOff x="2000232" y="2428868"/>
            <a:chExt cx="7000892" cy="4000528"/>
          </a:xfrm>
        </p:grpSpPr>
        <p:pic>
          <p:nvPicPr>
            <p:cNvPr id="22" name="Picture 3" descr="C:\Program Files\Microsoft Office\MEDIA\CAGCAT10\j0301252.wmf"/>
            <p:cNvPicPr>
              <a:picLocks noChangeAspect="1" noChangeArrowheads="1"/>
            </p:cNvPicPr>
            <p:nvPr/>
          </p:nvPicPr>
          <p:blipFill>
            <a:blip r:embed="rId2"/>
            <a:srcRect/>
            <a:stretch>
              <a:fillRect/>
            </a:stretch>
          </p:blipFill>
          <p:spPr bwMode="auto">
            <a:xfrm>
              <a:off x="4514838" y="3452813"/>
              <a:ext cx="1557341" cy="1333509"/>
            </a:xfrm>
            <a:prstGeom prst="rect">
              <a:avLst/>
            </a:prstGeom>
            <a:ln>
              <a:noFill/>
            </a:ln>
            <a:effectLst>
              <a:outerShdw blurRad="292100" dist="139700" dir="2700000" algn="tl" rotWithShape="0">
                <a:srgbClr val="333333">
                  <a:alpha val="65000"/>
                </a:srgbClr>
              </a:outerShdw>
            </a:effectLst>
          </p:spPr>
        </p:pic>
        <p:sp>
          <p:nvSpPr>
            <p:cNvPr id="23" name="椭圆 22"/>
            <p:cNvSpPr/>
            <p:nvPr/>
          </p:nvSpPr>
          <p:spPr>
            <a:xfrm>
              <a:off x="6143636" y="2428868"/>
              <a:ext cx="2071702" cy="1214446"/>
            </a:xfrm>
            <a:prstGeom prst="ellipse">
              <a:avLst/>
            </a:prstGeom>
            <a:solidFill>
              <a:srgbClr val="A50021"/>
            </a:solidFill>
          </p:spPr>
          <p:style>
            <a:lnRef idx="0">
              <a:schemeClr val="accent2"/>
            </a:lnRef>
            <a:fillRef idx="3">
              <a:schemeClr val="accent2"/>
            </a:fillRef>
            <a:effectRef idx="3">
              <a:schemeClr val="accent2"/>
            </a:effectRef>
            <a:fontRef idx="minor">
              <a:schemeClr val="lt1"/>
            </a:fontRef>
          </p:style>
          <p:txBody>
            <a:bodyPr anchor="ctr"/>
            <a:lstStyle/>
            <a:p>
              <a:pPr marL="0" lvl="1" algn="ctr" fontAlgn="auto">
                <a:spcBef>
                  <a:spcPts val="0"/>
                </a:spcBef>
                <a:spcAft>
                  <a:spcPts val="0"/>
                </a:spcAft>
                <a:defRPr/>
              </a:pPr>
              <a:endParaRPr lang="en-US" altLang="zh-CN" sz="2400" b="1" dirty="0">
                <a:latin typeface="华文楷体" panose="02010600040101010101" pitchFamily="2" charset="-122"/>
                <a:ea typeface="华文楷体" panose="02010600040101010101" pitchFamily="2" charset="-122"/>
              </a:endParaRPr>
            </a:p>
            <a:p>
              <a:pPr marL="0" lvl="1" algn="ctr" fontAlgn="auto">
                <a:spcBef>
                  <a:spcPts val="0"/>
                </a:spcBef>
                <a:spcAft>
                  <a:spcPts val="0"/>
                </a:spcAft>
                <a:defRPr/>
              </a:pPr>
              <a:r>
                <a:rPr lang="zh-CN" altLang="en-US" sz="2400" b="1" dirty="0">
                  <a:latin typeface="华文楷体" panose="02010600040101010101" pitchFamily="2" charset="-122"/>
                  <a:ea typeface="华文楷体" panose="02010600040101010101" pitchFamily="2" charset="-122"/>
                </a:rPr>
                <a:t>追求知识和信息</a:t>
              </a:r>
              <a:endParaRPr lang="zh-CN" altLang="en-US" sz="2400" b="1" dirty="0">
                <a:latin typeface="华文楷体" panose="02010600040101010101" pitchFamily="2" charset="-122"/>
                <a:ea typeface="华文楷体" panose="02010600040101010101" pitchFamily="2" charset="-122"/>
              </a:endParaRPr>
            </a:p>
            <a:p>
              <a:pPr algn="ctr" fontAlgn="auto">
                <a:spcBef>
                  <a:spcPts val="0"/>
                </a:spcBef>
                <a:spcAft>
                  <a:spcPts val="0"/>
                </a:spcAft>
                <a:defRPr/>
              </a:pPr>
              <a:endParaRPr lang="zh-CN" altLang="en-US" sz="2400" dirty="0"/>
            </a:p>
          </p:txBody>
        </p:sp>
        <p:sp>
          <p:nvSpPr>
            <p:cNvPr id="24" name="椭圆 23"/>
            <p:cNvSpPr/>
            <p:nvPr/>
          </p:nvSpPr>
          <p:spPr>
            <a:xfrm>
              <a:off x="2000232" y="2571744"/>
              <a:ext cx="2071692" cy="1214447"/>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marL="0" lvl="1" algn="ctr" fontAlgn="auto">
                <a:spcBef>
                  <a:spcPts val="0"/>
                </a:spcBef>
                <a:spcAft>
                  <a:spcPts val="0"/>
                </a:spcAft>
                <a:defRPr/>
              </a:pPr>
              <a:endParaRPr lang="en-US" altLang="zh-CN" sz="2000" b="1" dirty="0">
                <a:solidFill>
                  <a:schemeClr val="tx1"/>
                </a:solidFill>
                <a:latin typeface="华文楷体" panose="02010600040101010101" pitchFamily="2" charset="-122"/>
                <a:ea typeface="华文楷体" panose="02010600040101010101" pitchFamily="2" charset="-122"/>
              </a:endParaRPr>
            </a:p>
            <a:p>
              <a:pPr marL="0" lvl="1" algn="ctr" fontAlgn="auto">
                <a:spcBef>
                  <a:spcPts val="0"/>
                </a:spcBef>
                <a:spcAft>
                  <a:spcPts val="0"/>
                </a:spcAft>
                <a:defRPr/>
              </a:pPr>
              <a:r>
                <a:rPr lang="zh-CN" altLang="en-US" sz="2000" b="1" dirty="0">
                  <a:solidFill>
                    <a:schemeClr val="tx1"/>
                  </a:solidFill>
                  <a:latin typeface="华文楷体" panose="02010600040101010101" pitchFamily="2" charset="-122"/>
                  <a:ea typeface="华文楷体" panose="02010600040101010101" pitchFamily="2" charset="-122"/>
                </a:rPr>
                <a:t>努力进取，渴望成功</a:t>
              </a:r>
              <a:endParaRPr lang="en-US" altLang="zh-CN" sz="2000" b="1" dirty="0">
                <a:solidFill>
                  <a:schemeClr val="tx1"/>
                </a:solidFill>
                <a:latin typeface="华文楷体" panose="02010600040101010101" pitchFamily="2" charset="-122"/>
                <a:ea typeface="华文楷体" panose="02010600040101010101" pitchFamily="2" charset="-122"/>
              </a:endParaRPr>
            </a:p>
            <a:p>
              <a:pPr algn="ctr" fontAlgn="auto">
                <a:spcBef>
                  <a:spcPts val="0"/>
                </a:spcBef>
                <a:spcAft>
                  <a:spcPts val="0"/>
                </a:spcAft>
                <a:defRPr/>
              </a:pPr>
              <a:endParaRPr lang="zh-CN" altLang="en-US" sz="2000" dirty="0">
                <a:solidFill>
                  <a:schemeClr val="tx1"/>
                </a:solidFill>
              </a:endParaRPr>
            </a:p>
          </p:txBody>
        </p:sp>
        <p:sp>
          <p:nvSpPr>
            <p:cNvPr id="25" name="椭圆 24"/>
            <p:cNvSpPr/>
            <p:nvPr/>
          </p:nvSpPr>
          <p:spPr>
            <a:xfrm>
              <a:off x="6929454" y="4143380"/>
              <a:ext cx="2071670" cy="1143008"/>
            </a:xfrm>
            <a:prstGeom prst="ellipse">
              <a:avLst/>
            </a:prstGeom>
            <a:solidFill>
              <a:srgbClr val="00B050"/>
            </a:solidFill>
          </p:spPr>
          <p:style>
            <a:lnRef idx="0">
              <a:schemeClr val="accent3"/>
            </a:lnRef>
            <a:fillRef idx="3">
              <a:schemeClr val="accent3"/>
            </a:fillRef>
            <a:effectRef idx="3">
              <a:schemeClr val="accent3"/>
            </a:effectRef>
            <a:fontRef idx="minor">
              <a:schemeClr val="lt1"/>
            </a:fontRef>
          </p:style>
          <p:txBody>
            <a:bodyPr anchor="ctr"/>
            <a:lstStyle/>
            <a:p>
              <a:pPr marL="0" lvl="1" algn="ctr" fontAlgn="auto">
                <a:spcBef>
                  <a:spcPts val="0"/>
                </a:spcBef>
                <a:spcAft>
                  <a:spcPts val="0"/>
                </a:spcAft>
                <a:defRPr/>
              </a:pPr>
              <a:endParaRPr lang="en-US" altLang="zh-CN" sz="2400" b="1" dirty="0">
                <a:latin typeface="华文楷体" panose="02010600040101010101" pitchFamily="2" charset="-122"/>
                <a:ea typeface="华文楷体" panose="02010600040101010101" pitchFamily="2" charset="-122"/>
              </a:endParaRPr>
            </a:p>
            <a:p>
              <a:pPr marL="0" lvl="1" algn="ctr" fontAlgn="auto">
                <a:spcBef>
                  <a:spcPts val="0"/>
                </a:spcBef>
                <a:spcAft>
                  <a:spcPts val="0"/>
                </a:spcAft>
                <a:defRPr/>
              </a:pPr>
              <a:r>
                <a:rPr lang="zh-CN" altLang="en-US" sz="2400" b="1" dirty="0">
                  <a:latin typeface="华文楷体" panose="02010600040101010101" pitchFamily="2" charset="-122"/>
                  <a:ea typeface="华文楷体" panose="02010600040101010101" pitchFamily="2" charset="-122"/>
                </a:rPr>
                <a:t>充满自信</a:t>
              </a:r>
              <a:endParaRPr lang="en-US" altLang="zh-CN" sz="2400" b="1" dirty="0">
                <a:latin typeface="华文楷体" panose="02010600040101010101" pitchFamily="2" charset="-122"/>
                <a:ea typeface="华文楷体" panose="02010600040101010101" pitchFamily="2" charset="-122"/>
              </a:endParaRPr>
            </a:p>
            <a:p>
              <a:pPr algn="ctr" fontAlgn="auto">
                <a:spcBef>
                  <a:spcPts val="0"/>
                </a:spcBef>
                <a:spcAft>
                  <a:spcPts val="0"/>
                </a:spcAft>
                <a:defRPr/>
              </a:pPr>
              <a:endParaRPr lang="zh-CN" altLang="en-US" sz="2400" dirty="0"/>
            </a:p>
          </p:txBody>
        </p:sp>
        <p:sp>
          <p:nvSpPr>
            <p:cNvPr id="26" name="椭圆 25"/>
            <p:cNvSpPr/>
            <p:nvPr/>
          </p:nvSpPr>
          <p:spPr>
            <a:xfrm>
              <a:off x="4786314" y="5286388"/>
              <a:ext cx="2143140" cy="1143008"/>
            </a:xfrm>
            <a:prstGeom prst="ellipse">
              <a:avLst/>
            </a:prstGeom>
          </p:spPr>
          <p:style>
            <a:lnRef idx="0">
              <a:schemeClr val="accent4"/>
            </a:lnRef>
            <a:fillRef idx="3">
              <a:schemeClr val="accent4"/>
            </a:fillRef>
            <a:effectRef idx="3">
              <a:schemeClr val="accent4"/>
            </a:effectRef>
            <a:fontRef idx="minor">
              <a:schemeClr val="lt1"/>
            </a:fontRef>
          </p:style>
          <p:txBody>
            <a:bodyPr anchor="ctr"/>
            <a:lstStyle/>
            <a:p>
              <a:pPr marL="0" lvl="1" algn="ctr" fontAlgn="auto">
                <a:spcBef>
                  <a:spcPts val="0"/>
                </a:spcBef>
                <a:spcAft>
                  <a:spcPts val="0"/>
                </a:spcAft>
                <a:defRPr/>
              </a:pPr>
              <a:endParaRPr lang="en-US" altLang="zh-CN" sz="2000" b="1" dirty="0">
                <a:latin typeface="华文楷体" panose="02010600040101010101" pitchFamily="2" charset="-122"/>
                <a:ea typeface="华文楷体" panose="02010600040101010101" pitchFamily="2" charset="-122"/>
              </a:endParaRPr>
            </a:p>
            <a:p>
              <a:pPr marL="0" lvl="1" algn="ctr" fontAlgn="auto">
                <a:spcBef>
                  <a:spcPts val="0"/>
                </a:spcBef>
                <a:spcAft>
                  <a:spcPts val="0"/>
                </a:spcAft>
                <a:defRPr/>
              </a:pPr>
              <a:r>
                <a:rPr lang="zh-CN" altLang="en-US" sz="2000" b="1" dirty="0">
                  <a:latin typeface="华文楷体" panose="02010600040101010101" pitchFamily="2" charset="-122"/>
                  <a:ea typeface="华文楷体" panose="02010600040101010101" pitchFamily="2" charset="-122"/>
                </a:rPr>
                <a:t>正直诚实，言行一致</a:t>
              </a:r>
              <a:endParaRPr lang="en-US" altLang="zh-CN" sz="2000" b="1" dirty="0">
                <a:latin typeface="华文楷体" panose="02010600040101010101" pitchFamily="2" charset="-122"/>
                <a:ea typeface="华文楷体" panose="02010600040101010101" pitchFamily="2" charset="-122"/>
              </a:endParaRPr>
            </a:p>
            <a:p>
              <a:pPr algn="ctr" fontAlgn="auto">
                <a:spcBef>
                  <a:spcPts val="0"/>
                </a:spcBef>
                <a:spcAft>
                  <a:spcPts val="0"/>
                </a:spcAft>
                <a:defRPr/>
              </a:pPr>
              <a:endParaRPr lang="zh-CN" altLang="en-US" sz="2000" dirty="0"/>
            </a:p>
          </p:txBody>
        </p:sp>
        <p:sp>
          <p:nvSpPr>
            <p:cNvPr id="27" name="椭圆 26"/>
            <p:cNvSpPr/>
            <p:nvPr/>
          </p:nvSpPr>
          <p:spPr>
            <a:xfrm>
              <a:off x="2071670" y="4714884"/>
              <a:ext cx="2071702" cy="1214446"/>
            </a:xfrm>
            <a:prstGeom prst="ellipse">
              <a:avLst/>
            </a:prstGeom>
          </p:spPr>
          <p:style>
            <a:lnRef idx="0">
              <a:schemeClr val="accent6"/>
            </a:lnRef>
            <a:fillRef idx="3">
              <a:schemeClr val="accent6"/>
            </a:fillRef>
            <a:effectRef idx="3">
              <a:schemeClr val="accent6"/>
            </a:effectRef>
            <a:fontRef idx="minor">
              <a:schemeClr val="lt1"/>
            </a:fontRef>
          </p:style>
          <p:txBody>
            <a:bodyPr anchor="ctr"/>
            <a:lstStyle/>
            <a:p>
              <a:pPr marL="0" lvl="1" algn="ctr" fontAlgn="auto">
                <a:spcBef>
                  <a:spcPts val="0"/>
                </a:spcBef>
                <a:spcAft>
                  <a:spcPts val="0"/>
                </a:spcAft>
                <a:defRPr/>
              </a:pPr>
              <a:endParaRPr lang="en-US" altLang="zh-CN" sz="2400" b="1" dirty="0">
                <a:latin typeface="华文楷体" panose="02010600040101010101" pitchFamily="2" charset="-122"/>
                <a:ea typeface="华文楷体" panose="02010600040101010101" pitchFamily="2" charset="-122"/>
              </a:endParaRPr>
            </a:p>
            <a:p>
              <a:pPr marL="0" lvl="1" algn="ctr" fontAlgn="auto">
                <a:spcBef>
                  <a:spcPts val="0"/>
                </a:spcBef>
                <a:spcAft>
                  <a:spcPts val="0"/>
                </a:spcAft>
                <a:defRPr/>
              </a:pPr>
              <a:r>
                <a:rPr lang="zh-CN" altLang="en-US" sz="2400" b="1" dirty="0">
                  <a:latin typeface="华文楷体" panose="02010600040101010101" pitchFamily="2" charset="-122"/>
                  <a:ea typeface="华文楷体" panose="02010600040101010101" pitchFamily="2" charset="-122"/>
                </a:rPr>
                <a:t>强烈的权力欲望</a:t>
              </a:r>
              <a:endParaRPr lang="en-US" altLang="zh-CN" sz="2400" b="1" dirty="0">
                <a:latin typeface="华文楷体" panose="02010600040101010101" pitchFamily="2" charset="-122"/>
                <a:ea typeface="华文楷体" panose="02010600040101010101" pitchFamily="2" charset="-122"/>
              </a:endParaRPr>
            </a:p>
            <a:p>
              <a:pPr algn="ctr" fontAlgn="auto">
                <a:spcBef>
                  <a:spcPts val="0"/>
                </a:spcBef>
                <a:spcAft>
                  <a:spcPts val="0"/>
                </a:spcAft>
                <a:defRPr/>
              </a:pPr>
              <a:endParaRPr lang="zh-CN" altLang="en-US" sz="2400" dirty="0"/>
            </a:p>
          </p:txBody>
        </p:sp>
        <p:cxnSp>
          <p:nvCxnSpPr>
            <p:cNvPr id="28" name="直接箭头连接符 27"/>
            <p:cNvCxnSpPr/>
            <p:nvPr/>
          </p:nvCxnSpPr>
          <p:spPr>
            <a:xfrm rot="10800000">
              <a:off x="4000487" y="3571876"/>
              <a:ext cx="428626" cy="214315"/>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9" name="直接箭头连接符 28"/>
            <p:cNvCxnSpPr/>
            <p:nvPr/>
          </p:nvCxnSpPr>
          <p:spPr>
            <a:xfrm flipV="1">
              <a:off x="5857866" y="3286124"/>
              <a:ext cx="285751" cy="214315"/>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0" name="直接箭头连接符 29"/>
            <p:cNvCxnSpPr/>
            <p:nvPr/>
          </p:nvCxnSpPr>
          <p:spPr>
            <a:xfrm rot="10800000" flipV="1">
              <a:off x="4214799" y="4643447"/>
              <a:ext cx="357189" cy="28575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1" name="直接箭头连接符 30"/>
            <p:cNvCxnSpPr/>
            <p:nvPr/>
          </p:nvCxnSpPr>
          <p:spPr>
            <a:xfrm rot="5400000">
              <a:off x="5501471" y="5001430"/>
              <a:ext cx="284164"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2" name="直接箭头连接符 31"/>
            <p:cNvCxnSpPr/>
            <p:nvPr/>
          </p:nvCxnSpPr>
          <p:spPr>
            <a:xfrm>
              <a:off x="6286492" y="4500571"/>
              <a:ext cx="571501" cy="142876"/>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
          <p:cNvSpPr>
            <a:spLocks noGrp="1"/>
          </p:cNvSpPr>
          <p:nvPr>
            <p:ph type="title"/>
          </p:nvPr>
        </p:nvSpPr>
        <p:spPr bwMode="auto">
          <a:xfrm>
            <a:off x="0" y="150083"/>
            <a:ext cx="60563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sym typeface="+mn-ea"/>
              </a:rPr>
              <a:t>2. </a:t>
            </a:r>
            <a:r>
              <a:rPr lang="zh-CN" altLang="en-US" sz="2800" dirty="0">
                <a:latin typeface="+mn-lt"/>
                <a:ea typeface="+mn-ea"/>
                <a:cs typeface="+mn-ea"/>
                <a:sym typeface="+mn-ea"/>
              </a:rPr>
              <a:t>领导者行为理论</a:t>
            </a:r>
            <a:endParaRPr lang="zh-CN" altLang="en-US" sz="2800" dirty="0">
              <a:latin typeface="+mn-lt"/>
              <a:ea typeface="+mn-ea"/>
              <a:cs typeface="+mn-ea"/>
            </a:endParaRPr>
          </a:p>
        </p:txBody>
      </p:sp>
      <p:sp>
        <p:nvSpPr>
          <p:cNvPr id="3" name="内容占位符 2"/>
          <p:cNvSpPr>
            <a:spLocks noGrp="1"/>
          </p:cNvSpPr>
          <p:nvPr>
            <p:ph idx="1"/>
          </p:nvPr>
        </p:nvSpPr>
        <p:spPr>
          <a:xfrm>
            <a:off x="282218" y="1257996"/>
            <a:ext cx="8189913" cy="5054600"/>
          </a:xfrm>
        </p:spPr>
        <p:txBody>
          <a:bodyPr>
            <a:noAutofit/>
          </a:bodyPr>
          <a:lstStyle/>
          <a:p>
            <a:pPr marL="0" indent="0" fontAlgn="auto">
              <a:lnSpc>
                <a:spcPct val="150000"/>
              </a:lnSpc>
              <a:buFontTx/>
              <a:buNone/>
              <a:defRPr/>
            </a:pPr>
            <a:r>
              <a:rPr lang="en-US" altLang="zh-CN" sz="2400" dirty="0">
                <a:latin typeface="黑体" panose="02010609060101010101" pitchFamily="49" charset="-122"/>
                <a:ea typeface="黑体" panose="02010609060101010101" pitchFamily="49" charset="-122"/>
              </a:rPr>
              <a:t>2. 1 </a:t>
            </a:r>
            <a:r>
              <a:rPr lang="zh-CN" altLang="en-US" sz="2400" dirty="0">
                <a:latin typeface="黑体" panose="02010609060101010101" pitchFamily="49" charset="-122"/>
                <a:ea typeface="黑体" panose="02010609060101010101" pitchFamily="49" charset="-122"/>
              </a:rPr>
              <a:t>独裁与民主</a:t>
            </a:r>
            <a:endParaRPr lang="zh-CN" altLang="en-US" sz="2400" dirty="0">
              <a:latin typeface="黑体" panose="02010609060101010101" pitchFamily="49" charset="-122"/>
              <a:ea typeface="黑体" panose="02010609060101010101" pitchFamily="49" charset="-122"/>
            </a:endParaRPr>
          </a:p>
          <a:p>
            <a:pPr marL="146050" indent="-230505" fontAlgn="auto">
              <a:lnSpc>
                <a:spcPct val="150000"/>
              </a:lnSpc>
              <a:defRPr/>
            </a:pPr>
            <a:r>
              <a:rPr lang="zh-CN" altLang="en-US" sz="2400" dirty="0">
                <a:solidFill>
                  <a:srgbClr val="D34726"/>
                </a:solidFill>
                <a:latin typeface="黑体" panose="02010609060101010101" pitchFamily="49" charset="-122"/>
                <a:ea typeface="黑体" panose="02010609060101010101" pitchFamily="49" charset="-122"/>
              </a:rPr>
              <a:t>库尔特·勒温的领导作风理论</a:t>
            </a:r>
            <a:endParaRPr lang="zh-CN" altLang="en-US" sz="2400" dirty="0">
              <a:solidFill>
                <a:srgbClr val="D34726"/>
              </a:solidFill>
              <a:latin typeface="黑体" panose="02010609060101010101" pitchFamily="49" charset="-122"/>
              <a:ea typeface="黑体" panose="02010609060101010101" pitchFamily="49" charset="-122"/>
            </a:endParaRPr>
          </a:p>
          <a:p>
            <a:pPr marL="228600" indent="0" fontAlgn="auto">
              <a:lnSpc>
                <a:spcPct val="150000"/>
              </a:lnSpc>
              <a:buFontTx/>
              <a:buNone/>
              <a:defRPr/>
            </a:pPr>
            <a:endParaRPr lang="zh-CN" altLang="en-US" sz="2400" dirty="0">
              <a:latin typeface="黑体" panose="02010609060101010101" pitchFamily="49" charset="-122"/>
              <a:ea typeface="黑体" panose="02010609060101010101" pitchFamily="49" charset="-122"/>
            </a:endParaRPr>
          </a:p>
        </p:txBody>
      </p:sp>
      <p:grpSp>
        <p:nvGrpSpPr>
          <p:cNvPr id="2" name="组合 1"/>
          <p:cNvGrpSpPr/>
          <p:nvPr/>
        </p:nvGrpSpPr>
        <p:grpSpPr>
          <a:xfrm>
            <a:off x="688340" y="3446841"/>
            <a:ext cx="7843481" cy="2527300"/>
            <a:chOff x="1824106" y="2886490"/>
            <a:chExt cx="7937091" cy="3223963"/>
          </a:xfrm>
        </p:grpSpPr>
        <p:sp>
          <p:nvSpPr>
            <p:cNvPr id="7" name="Freeform 5"/>
            <p:cNvSpPr>
              <a:spLocks noEditPoints="1"/>
            </p:cNvSpPr>
            <p:nvPr>
              <p:custDataLst>
                <p:tags r:id="rId1"/>
              </p:custDataLst>
            </p:nvPr>
          </p:nvSpPr>
          <p:spPr bwMode="auto">
            <a:xfrm>
              <a:off x="6327775" y="4625975"/>
              <a:ext cx="884238" cy="889000"/>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rgbClr val="D34726"/>
            </a:solidFill>
            <a:ln>
              <a:noFill/>
            </a:ln>
          </p:spPr>
          <p:txBody>
            <a:bodyPr lIns="90000" tIns="46800" rIns="90000" bIns="46800" anchor="ctr">
              <a:normAutofit lnSpcReduction="10000"/>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sym typeface="+mn-ea"/>
                </a:rPr>
                <a:t>民主型</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ea"/>
              </a:endParaRPr>
            </a:p>
          </p:txBody>
        </p:sp>
        <p:sp>
          <p:nvSpPr>
            <p:cNvPr id="9" name="Freeform 5"/>
            <p:cNvSpPr>
              <a:spLocks noEditPoints="1"/>
            </p:cNvSpPr>
            <p:nvPr>
              <p:custDataLst>
                <p:tags r:id="rId2"/>
              </p:custDataLst>
            </p:nvPr>
          </p:nvSpPr>
          <p:spPr bwMode="auto">
            <a:xfrm>
              <a:off x="5175250" y="2922588"/>
              <a:ext cx="884238" cy="889000"/>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rgbClr val="D34726"/>
            </a:solidFill>
            <a:ln>
              <a:noFill/>
            </a:ln>
          </p:spPr>
          <p:txBody>
            <a:bodyPr lIns="90000" tIns="46800" rIns="90000" bIns="46800" anchor="ctr">
              <a:normAutofit lnSpcReduction="10000"/>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sym typeface="+mn-ea"/>
                </a:rPr>
                <a:t>放任型</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ea"/>
              </a:endParaRPr>
            </a:p>
          </p:txBody>
        </p:sp>
        <p:sp>
          <p:nvSpPr>
            <p:cNvPr id="18" name="Freeform 5"/>
            <p:cNvSpPr>
              <a:spLocks noEditPoints="1"/>
            </p:cNvSpPr>
            <p:nvPr>
              <p:custDataLst>
                <p:tags r:id="rId3"/>
              </p:custDataLst>
            </p:nvPr>
          </p:nvSpPr>
          <p:spPr bwMode="auto">
            <a:xfrm>
              <a:off x="4022725" y="4625975"/>
              <a:ext cx="884238" cy="889000"/>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rgbClr val="D34726"/>
            </a:solidFill>
            <a:ln>
              <a:noFill/>
            </a:ln>
          </p:spPr>
          <p:txBody>
            <a:bodyPr lIns="90000" tIns="46800" rIns="90000" bIns="46800" anchor="ctr">
              <a:normAutofit lnSpcReduction="10000"/>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sym typeface="+mn-ea"/>
                </a:rPr>
                <a:t>独裁型</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ea"/>
              </a:endParaRPr>
            </a:p>
          </p:txBody>
        </p:sp>
        <p:sp>
          <p:nvSpPr>
            <p:cNvPr id="20487" name="Freeform 13"/>
            <p:cNvSpPr>
              <a:spLocks noEditPoints="1"/>
            </p:cNvSpPr>
            <p:nvPr>
              <p:custDataLst>
                <p:tags r:id="rId4"/>
              </p:custDataLst>
            </p:nvPr>
          </p:nvSpPr>
          <p:spPr bwMode="auto">
            <a:xfrm rot="6727599">
              <a:off x="4699000" y="4008438"/>
              <a:ext cx="498475" cy="396875"/>
            </a:xfrm>
            <a:custGeom>
              <a:avLst/>
              <a:gdLst>
                <a:gd name="T0" fmla="*/ 434176 w 232"/>
                <a:gd name="T1" fmla="*/ 194453 h 184"/>
                <a:gd name="T2" fmla="*/ 45137 w 232"/>
                <a:gd name="T3" fmla="*/ 276556 h 184"/>
                <a:gd name="T4" fmla="*/ 232134 w 232"/>
                <a:gd name="T5" fmla="*/ 313286 h 184"/>
                <a:gd name="T6" fmla="*/ 447073 w 232"/>
                <a:gd name="T7" fmla="*/ 252789 h 184"/>
                <a:gd name="T8" fmla="*/ 8598 w 232"/>
                <a:gd name="T9" fmla="*/ 181490 h 184"/>
                <a:gd name="T10" fmla="*/ 236433 w 232"/>
                <a:gd name="T11" fmla="*/ 343534 h 184"/>
                <a:gd name="T12" fmla="*/ 249329 w 232"/>
                <a:gd name="T13" fmla="*/ 350016 h 184"/>
                <a:gd name="T14" fmla="*/ 60183 w 232"/>
                <a:gd name="T15" fmla="*/ 259271 h 184"/>
                <a:gd name="T16" fmla="*/ 60183 w 232"/>
                <a:gd name="T17" fmla="*/ 259271 h 184"/>
                <a:gd name="T18" fmla="*/ 199893 w 232"/>
                <a:gd name="T19" fmla="*/ 330571 h 184"/>
                <a:gd name="T20" fmla="*/ 53735 w 232"/>
                <a:gd name="T21" fmla="*/ 278716 h 184"/>
                <a:gd name="T22" fmla="*/ 343902 w 232"/>
                <a:gd name="T23" fmla="*/ 369461 h 184"/>
                <a:gd name="T24" fmla="*/ 238582 w 232"/>
                <a:gd name="T25" fmla="*/ 326249 h 184"/>
                <a:gd name="T26" fmla="*/ 288018 w 232"/>
                <a:gd name="T27" fmla="*/ 339213 h 184"/>
                <a:gd name="T28" fmla="*/ 79527 w 232"/>
                <a:gd name="T29" fmla="*/ 272235 h 184"/>
                <a:gd name="T30" fmla="*/ 272972 w 232"/>
                <a:gd name="T31" fmla="*/ 330571 h 184"/>
                <a:gd name="T32" fmla="*/ 214939 w 232"/>
                <a:gd name="T33" fmla="*/ 319768 h 184"/>
                <a:gd name="T34" fmla="*/ 225686 w 232"/>
                <a:gd name="T35" fmla="*/ 326249 h 184"/>
                <a:gd name="T36" fmla="*/ 288018 w 232"/>
                <a:gd name="T37" fmla="*/ 332731 h 184"/>
                <a:gd name="T38" fmla="*/ 373994 w 232"/>
                <a:gd name="T39" fmla="*/ 362980 h 184"/>
                <a:gd name="T40" fmla="*/ 180549 w 232"/>
                <a:gd name="T41" fmla="*/ 287359 h 184"/>
                <a:gd name="T42" fmla="*/ 221387 w 232"/>
                <a:gd name="T43" fmla="*/ 339213 h 184"/>
                <a:gd name="T44" fmla="*/ 386890 w 232"/>
                <a:gd name="T45" fmla="*/ 354337 h 184"/>
                <a:gd name="T46" fmla="*/ 311661 w 232"/>
                <a:gd name="T47" fmla="*/ 341374 h 184"/>
                <a:gd name="T48" fmla="*/ 300914 w 232"/>
                <a:gd name="T49" fmla="*/ 337052 h 184"/>
                <a:gd name="T50" fmla="*/ 206341 w 232"/>
                <a:gd name="T51" fmla="*/ 315446 h 184"/>
                <a:gd name="T52" fmla="*/ 210640 w 232"/>
                <a:gd name="T53" fmla="*/ 302483 h 184"/>
                <a:gd name="T54" fmla="*/ 333155 w 232"/>
                <a:gd name="T55" fmla="*/ 358658 h 184"/>
                <a:gd name="T56" fmla="*/ 315960 w 232"/>
                <a:gd name="T57" fmla="*/ 354337 h 184"/>
                <a:gd name="T58" fmla="*/ 25793 w 232"/>
                <a:gd name="T59" fmla="*/ 82103 h 184"/>
                <a:gd name="T60" fmla="*/ 305213 w 232"/>
                <a:gd name="T61" fmla="*/ 337052 h 184"/>
                <a:gd name="T62" fmla="*/ 178399 w 232"/>
                <a:gd name="T63" fmla="*/ 151241 h 184"/>
                <a:gd name="T64" fmla="*/ 371844 w 232"/>
                <a:gd name="T65" fmla="*/ 343534 h 184"/>
                <a:gd name="T66" fmla="*/ 337454 w 232"/>
                <a:gd name="T67" fmla="*/ 341374 h 184"/>
                <a:gd name="T68" fmla="*/ 309512 w 232"/>
                <a:gd name="T69" fmla="*/ 354337 h 184"/>
                <a:gd name="T70" fmla="*/ 182698 w 232"/>
                <a:gd name="T71" fmla="*/ 287359 h 184"/>
                <a:gd name="T72" fmla="*/ 68780 w 232"/>
                <a:gd name="T73" fmla="*/ 49694 h 184"/>
                <a:gd name="T74" fmla="*/ 36540 w 232"/>
                <a:gd name="T75" fmla="*/ 105869 h 184"/>
                <a:gd name="T76" fmla="*/ 189146 w 232"/>
                <a:gd name="T77" fmla="*/ 144760 h 184"/>
                <a:gd name="T78" fmla="*/ 30091 w 232"/>
                <a:gd name="T79" fmla="*/ 97227 h 184"/>
                <a:gd name="T80" fmla="*/ 202042 w 232"/>
                <a:gd name="T81" fmla="*/ 129636 h 184"/>
                <a:gd name="T82" fmla="*/ 126814 w 232"/>
                <a:gd name="T83" fmla="*/ 246308 h 184"/>
                <a:gd name="T84" fmla="*/ 51585 w 232"/>
                <a:gd name="T85" fmla="*/ 116672 h 184"/>
                <a:gd name="T86" fmla="*/ 40838 w 232"/>
                <a:gd name="T87" fmla="*/ 259271 h 184"/>
                <a:gd name="T88" fmla="*/ 328856 w 232"/>
                <a:gd name="T89" fmla="*/ 317607 h 184"/>
                <a:gd name="T90" fmla="*/ 438475 w 232"/>
                <a:gd name="T91" fmla="*/ 278716 h 184"/>
                <a:gd name="T92" fmla="*/ 399786 w 232"/>
                <a:gd name="T93" fmla="*/ 285198 h 184"/>
                <a:gd name="T94" fmla="*/ 361097 w 232"/>
                <a:gd name="T95" fmla="*/ 252789 h 184"/>
                <a:gd name="T96" fmla="*/ 412682 w 232"/>
                <a:gd name="T97" fmla="*/ 233344 h 184"/>
                <a:gd name="T98" fmla="*/ 137561 w 232"/>
                <a:gd name="T99" fmla="*/ 142599 h 184"/>
                <a:gd name="T100" fmla="*/ 101021 w 232"/>
                <a:gd name="T101" fmla="*/ 66978 h 184"/>
                <a:gd name="T102" fmla="*/ 85976 w 232"/>
                <a:gd name="T103" fmla="*/ 127475 h 184"/>
                <a:gd name="T104" fmla="*/ 60183 w 232"/>
                <a:gd name="T105" fmla="*/ 131796 h 184"/>
                <a:gd name="T106" fmla="*/ 449222 w 232"/>
                <a:gd name="T107" fmla="*/ 371622 h 184"/>
                <a:gd name="T108" fmla="*/ 348201 w 232"/>
                <a:gd name="T109" fmla="*/ 380264 h 184"/>
                <a:gd name="T110" fmla="*/ 101021 w 232"/>
                <a:gd name="T111" fmla="*/ 272235 h 184"/>
                <a:gd name="T112" fmla="*/ 12896 w 232"/>
                <a:gd name="T113" fmla="*/ 159884 h 184"/>
                <a:gd name="T114" fmla="*/ 8598 w 232"/>
                <a:gd name="T115" fmla="*/ 175008 h 184"/>
                <a:gd name="T116" fmla="*/ 4299 w 232"/>
                <a:gd name="T117" fmla="*/ 82103 h 184"/>
                <a:gd name="T118" fmla="*/ 15046 w 232"/>
                <a:gd name="T119" fmla="*/ 12964 h 184"/>
                <a:gd name="T120" fmla="*/ 223536 w 232"/>
                <a:gd name="T121" fmla="*/ 66978 h 184"/>
                <a:gd name="T122" fmla="*/ 399786 w 232"/>
                <a:gd name="T123" fmla="*/ 179329 h 184"/>
                <a:gd name="T124" fmla="*/ 481463 w 232"/>
                <a:gd name="T125" fmla="*/ 302483 h 1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D34726"/>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endParaRPr lang="zh-CN" altLang="en-US"/>
            </a:p>
          </p:txBody>
        </p:sp>
        <p:sp>
          <p:nvSpPr>
            <p:cNvPr id="20488" name="Freeform 13"/>
            <p:cNvSpPr>
              <a:spLocks noEditPoints="1"/>
            </p:cNvSpPr>
            <p:nvPr>
              <p:custDataLst>
                <p:tags r:id="rId5"/>
              </p:custDataLst>
            </p:nvPr>
          </p:nvSpPr>
          <p:spPr bwMode="auto">
            <a:xfrm rot="-9092862">
              <a:off x="6051550" y="3979863"/>
              <a:ext cx="498475" cy="398462"/>
            </a:xfrm>
            <a:custGeom>
              <a:avLst/>
              <a:gdLst>
                <a:gd name="T0" fmla="*/ 434175 w 232"/>
                <a:gd name="T1" fmla="*/ 194452 h 184"/>
                <a:gd name="T2" fmla="*/ 45137 w 232"/>
                <a:gd name="T3" fmla="*/ 276554 h 184"/>
                <a:gd name="T4" fmla="*/ 232133 w 232"/>
                <a:gd name="T5" fmla="*/ 313284 h 184"/>
                <a:gd name="T6" fmla="*/ 447071 w 232"/>
                <a:gd name="T7" fmla="*/ 252788 h 184"/>
                <a:gd name="T8" fmla="*/ 8598 w 232"/>
                <a:gd name="T9" fmla="*/ 181489 h 184"/>
                <a:gd name="T10" fmla="*/ 236432 w 232"/>
                <a:gd name="T11" fmla="*/ 343532 h 184"/>
                <a:gd name="T12" fmla="*/ 249328 w 232"/>
                <a:gd name="T13" fmla="*/ 350014 h 184"/>
                <a:gd name="T14" fmla="*/ 60183 w 232"/>
                <a:gd name="T15" fmla="*/ 259270 h 184"/>
                <a:gd name="T16" fmla="*/ 60183 w 232"/>
                <a:gd name="T17" fmla="*/ 259270 h 184"/>
                <a:gd name="T18" fmla="*/ 199892 w 232"/>
                <a:gd name="T19" fmla="*/ 330569 h 184"/>
                <a:gd name="T20" fmla="*/ 53734 w 232"/>
                <a:gd name="T21" fmla="*/ 278715 h 184"/>
                <a:gd name="T22" fmla="*/ 343901 w 232"/>
                <a:gd name="T23" fmla="*/ 369459 h 184"/>
                <a:gd name="T24" fmla="*/ 238581 w 232"/>
                <a:gd name="T25" fmla="*/ 326248 h 184"/>
                <a:gd name="T26" fmla="*/ 288017 w 232"/>
                <a:gd name="T27" fmla="*/ 339211 h 184"/>
                <a:gd name="T28" fmla="*/ 79527 w 232"/>
                <a:gd name="T29" fmla="*/ 272233 h 184"/>
                <a:gd name="T30" fmla="*/ 272971 w 232"/>
                <a:gd name="T31" fmla="*/ 330569 h 184"/>
                <a:gd name="T32" fmla="*/ 214938 w 232"/>
                <a:gd name="T33" fmla="*/ 319766 h 184"/>
                <a:gd name="T34" fmla="*/ 225685 w 232"/>
                <a:gd name="T35" fmla="*/ 326248 h 184"/>
                <a:gd name="T36" fmla="*/ 288017 w 232"/>
                <a:gd name="T37" fmla="*/ 332730 h 184"/>
                <a:gd name="T38" fmla="*/ 373992 w 232"/>
                <a:gd name="T39" fmla="*/ 362978 h 184"/>
                <a:gd name="T40" fmla="*/ 180548 w 232"/>
                <a:gd name="T41" fmla="*/ 287357 h 184"/>
                <a:gd name="T42" fmla="*/ 221386 w 232"/>
                <a:gd name="T43" fmla="*/ 339211 h 184"/>
                <a:gd name="T44" fmla="*/ 386888 w 232"/>
                <a:gd name="T45" fmla="*/ 354335 h 184"/>
                <a:gd name="T46" fmla="*/ 311660 w 232"/>
                <a:gd name="T47" fmla="*/ 341372 h 184"/>
                <a:gd name="T48" fmla="*/ 300913 w 232"/>
                <a:gd name="T49" fmla="*/ 337051 h 184"/>
                <a:gd name="T50" fmla="*/ 206340 w 232"/>
                <a:gd name="T51" fmla="*/ 315445 h 184"/>
                <a:gd name="T52" fmla="*/ 210639 w 232"/>
                <a:gd name="T53" fmla="*/ 302481 h 184"/>
                <a:gd name="T54" fmla="*/ 333154 w 232"/>
                <a:gd name="T55" fmla="*/ 358657 h 184"/>
                <a:gd name="T56" fmla="*/ 315959 w 232"/>
                <a:gd name="T57" fmla="*/ 354335 h 184"/>
                <a:gd name="T58" fmla="*/ 25793 w 232"/>
                <a:gd name="T59" fmla="*/ 82102 h 184"/>
                <a:gd name="T60" fmla="*/ 305212 w 232"/>
                <a:gd name="T61" fmla="*/ 337051 h 184"/>
                <a:gd name="T62" fmla="*/ 178398 w 232"/>
                <a:gd name="T63" fmla="*/ 151241 h 184"/>
                <a:gd name="T64" fmla="*/ 371843 w 232"/>
                <a:gd name="T65" fmla="*/ 343532 h 184"/>
                <a:gd name="T66" fmla="*/ 337453 w 232"/>
                <a:gd name="T67" fmla="*/ 341372 h 184"/>
                <a:gd name="T68" fmla="*/ 309511 w 232"/>
                <a:gd name="T69" fmla="*/ 354335 h 184"/>
                <a:gd name="T70" fmla="*/ 182697 w 232"/>
                <a:gd name="T71" fmla="*/ 287357 h 184"/>
                <a:gd name="T72" fmla="*/ 68780 w 232"/>
                <a:gd name="T73" fmla="*/ 49693 h 184"/>
                <a:gd name="T74" fmla="*/ 36539 w 232"/>
                <a:gd name="T75" fmla="*/ 105868 h 184"/>
                <a:gd name="T76" fmla="*/ 189145 w 232"/>
                <a:gd name="T77" fmla="*/ 144759 h 184"/>
                <a:gd name="T78" fmla="*/ 30091 w 232"/>
                <a:gd name="T79" fmla="*/ 97226 h 184"/>
                <a:gd name="T80" fmla="*/ 202042 w 232"/>
                <a:gd name="T81" fmla="*/ 129635 h 184"/>
                <a:gd name="T82" fmla="*/ 126813 w 232"/>
                <a:gd name="T83" fmla="*/ 246306 h 184"/>
                <a:gd name="T84" fmla="*/ 51585 w 232"/>
                <a:gd name="T85" fmla="*/ 116671 h 184"/>
                <a:gd name="T86" fmla="*/ 40838 w 232"/>
                <a:gd name="T87" fmla="*/ 259270 h 184"/>
                <a:gd name="T88" fmla="*/ 328855 w 232"/>
                <a:gd name="T89" fmla="*/ 317605 h 184"/>
                <a:gd name="T90" fmla="*/ 438473 w 232"/>
                <a:gd name="T91" fmla="*/ 278715 h 184"/>
                <a:gd name="T92" fmla="*/ 399785 w 232"/>
                <a:gd name="T93" fmla="*/ 285197 h 184"/>
                <a:gd name="T94" fmla="*/ 361096 w 232"/>
                <a:gd name="T95" fmla="*/ 252788 h 184"/>
                <a:gd name="T96" fmla="*/ 412681 w 232"/>
                <a:gd name="T97" fmla="*/ 233343 h 184"/>
                <a:gd name="T98" fmla="*/ 137560 w 232"/>
                <a:gd name="T99" fmla="*/ 142598 h 184"/>
                <a:gd name="T100" fmla="*/ 101021 w 232"/>
                <a:gd name="T101" fmla="*/ 66978 h 184"/>
                <a:gd name="T102" fmla="*/ 85975 w 232"/>
                <a:gd name="T103" fmla="*/ 127474 h 184"/>
                <a:gd name="T104" fmla="*/ 60183 w 232"/>
                <a:gd name="T105" fmla="*/ 131795 h 184"/>
                <a:gd name="T106" fmla="*/ 449220 w 232"/>
                <a:gd name="T107" fmla="*/ 371620 h 184"/>
                <a:gd name="T108" fmla="*/ 348199 w 232"/>
                <a:gd name="T109" fmla="*/ 380262 h 184"/>
                <a:gd name="T110" fmla="*/ 101021 w 232"/>
                <a:gd name="T111" fmla="*/ 272233 h 184"/>
                <a:gd name="T112" fmla="*/ 12896 w 232"/>
                <a:gd name="T113" fmla="*/ 159883 h 184"/>
                <a:gd name="T114" fmla="*/ 8598 w 232"/>
                <a:gd name="T115" fmla="*/ 175007 h 184"/>
                <a:gd name="T116" fmla="*/ 4299 w 232"/>
                <a:gd name="T117" fmla="*/ 82102 h 184"/>
                <a:gd name="T118" fmla="*/ 15046 w 232"/>
                <a:gd name="T119" fmla="*/ 12963 h 184"/>
                <a:gd name="T120" fmla="*/ 223535 w 232"/>
                <a:gd name="T121" fmla="*/ 66978 h 184"/>
                <a:gd name="T122" fmla="*/ 399785 w 232"/>
                <a:gd name="T123" fmla="*/ 179328 h 184"/>
                <a:gd name="T124" fmla="*/ 481461 w 232"/>
                <a:gd name="T125" fmla="*/ 302481 h 1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D34726"/>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endParaRPr lang="zh-CN" altLang="en-US"/>
            </a:p>
          </p:txBody>
        </p:sp>
        <p:sp>
          <p:nvSpPr>
            <p:cNvPr id="19" name="Freeform 13"/>
            <p:cNvSpPr>
              <a:spLocks noEditPoints="1"/>
            </p:cNvSpPr>
            <p:nvPr>
              <p:custDataLst>
                <p:tags r:id="rId6"/>
              </p:custDataLst>
            </p:nvPr>
          </p:nvSpPr>
          <p:spPr bwMode="auto">
            <a:xfrm rot="20742571">
              <a:off x="5368925" y="5064125"/>
              <a:ext cx="498475" cy="398463"/>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D34726"/>
            </a:solidFill>
            <a:ln>
              <a:noFill/>
            </a:ln>
          </p:spPr>
          <p:txBody>
            <a:bodyPr lIns="90000" tIns="46800" rIns="90000" bIns="46800" anchor="ctr">
              <a:normAutofit fontScale="62500" lnSpcReduction="20000"/>
            </a:bodyPr>
            <a:lstStyle/>
            <a:p>
              <a:pPr>
                <a:defRPr/>
              </a:pPr>
              <a:endParaRPr lang="zh-CN" altLang="en-US" sz="2400">
                <a:solidFill>
                  <a:srgbClr val="333333"/>
                </a:solidFill>
              </a:endParaRPr>
            </a:p>
          </p:txBody>
        </p:sp>
        <p:sp>
          <p:nvSpPr>
            <p:cNvPr id="10" name="文本框 9"/>
            <p:cNvSpPr txBox="1"/>
            <p:nvPr>
              <p:custDataLst>
                <p:tags r:id="rId7"/>
              </p:custDataLst>
            </p:nvPr>
          </p:nvSpPr>
          <p:spPr>
            <a:xfrm>
              <a:off x="1824106" y="4555174"/>
              <a:ext cx="2174486" cy="1555279"/>
            </a:xfrm>
            <a:prstGeom prst="rect">
              <a:avLst/>
            </a:prstGeom>
          </p:spPr>
          <p:style>
            <a:lnRef idx="2">
              <a:schemeClr val="dk1"/>
            </a:lnRef>
            <a:fillRef idx="1">
              <a:schemeClr val="lt1"/>
            </a:fillRef>
            <a:effectRef idx="0">
              <a:schemeClr val="dk1"/>
            </a:effectRef>
            <a:fontRef idx="minor">
              <a:schemeClr val="dk1"/>
            </a:fontRef>
          </p:style>
          <p:txBody>
            <a:bodyPr lIns="90000" tIns="46800" rIns="90000" bIns="46800">
              <a:noAutofit/>
            </a:bodyPr>
            <a:lstStyle>
              <a:defPPr>
                <a:defRPr lang="zh-CN"/>
              </a:defPPr>
              <a:lvl1pPr algn="r">
                <a:defRPr>
                  <a:solidFill>
                    <a:sysClr val="windowText" lastClr="000000">
                      <a:lumMod val="85000"/>
                      <a:lumOff val="15000"/>
                    </a:sysClr>
                  </a:solidFill>
                </a:defRPr>
              </a:lvl1pPr>
            </a:lstStyle>
            <a:p>
              <a:pPr algn="just">
                <a:lnSpc>
                  <a:spcPct val="150000"/>
                </a:lnSpc>
                <a:defRPr/>
              </a:pPr>
              <a:r>
                <a:rPr lang="zh-CN" altLang="en-US" sz="1400" b="1" dirty="0" smtClean="0">
                  <a:latin typeface="微软雅黑" panose="020B0503020204020204" pitchFamily="34" charset="-122"/>
                  <a:ea typeface="微软雅黑" panose="020B0503020204020204" pitchFamily="34" charset="-122"/>
                </a:rPr>
                <a:t>假设人自私而懒惰，需要集权，以命令和指挥鞭策下属，权力来自职位。</a:t>
              </a:r>
              <a:endParaRPr lang="zh-CN" altLang="en-US" sz="1400" b="1" dirty="0">
                <a:latin typeface="微软雅黑" panose="020B0503020204020204" pitchFamily="34" charset="-122"/>
                <a:ea typeface="微软雅黑" panose="020B0503020204020204" pitchFamily="34" charset="-122"/>
              </a:endParaRPr>
            </a:p>
          </p:txBody>
        </p:sp>
        <p:sp>
          <p:nvSpPr>
            <p:cNvPr id="11" name="文本框 10"/>
            <p:cNvSpPr txBox="1"/>
            <p:nvPr>
              <p:custDataLst>
                <p:tags r:id="rId8"/>
              </p:custDataLst>
            </p:nvPr>
          </p:nvSpPr>
          <p:spPr>
            <a:xfrm>
              <a:off x="7212013" y="4723290"/>
              <a:ext cx="2549184" cy="1387163"/>
            </a:xfrm>
            <a:prstGeom prst="rect">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lIns="90000" tIns="46800" rIns="90000" bIns="46800" numCol="1" spcCol="0" rtlCol="0" fromWordArt="0" anchor="ctr" anchorCtr="0" forceAA="0" compatLnSpc="1">
              <a:noAutofit/>
            </a:bodyPr>
            <a:lstStyle>
              <a:defPPr>
                <a:defRPr lang="zh-CN"/>
              </a:defPPr>
              <a:lvl1pPr algn="r">
                <a:defRPr>
                  <a:solidFill>
                    <a:sysClr val="windowText" lastClr="000000">
                      <a:lumMod val="85000"/>
                      <a:lumOff val="15000"/>
                    </a:sysClr>
                  </a:solidFill>
                </a:defRPr>
              </a:lvl1pPr>
            </a:lstStyle>
            <a:p>
              <a:pPr lvl="0" algn="just">
                <a:lnSpc>
                  <a:spcPct val="150000"/>
                </a:lnSpc>
                <a:buClrTx/>
                <a:buSzTx/>
                <a:buFontTx/>
                <a:defRPr/>
              </a:pPr>
              <a:r>
                <a:rPr lang="zh-CN" altLang="en-US" sz="1400" b="1" dirty="0" smtClean="0">
                  <a:latin typeface="微软雅黑" panose="020B0503020204020204" pitchFamily="34" charset="-122"/>
                  <a:ea typeface="微软雅黑" panose="020B0503020204020204" pitchFamily="34" charset="-122"/>
                  <a:sym typeface="+mn-ea"/>
                </a:rPr>
                <a:t>假设人人会自我管理，权力来源于群体，以授权和参与决策进行管理。</a:t>
              </a:r>
              <a:endParaRPr lang="zh-CN" altLang="en-US" sz="1400" b="1" dirty="0" smtClean="0">
                <a:latin typeface="微软雅黑" panose="020B0503020204020204" pitchFamily="34" charset="-122"/>
                <a:ea typeface="微软雅黑" panose="020B0503020204020204" pitchFamily="34" charset="-122"/>
                <a:sym typeface="+mn-ea"/>
              </a:endParaRPr>
            </a:p>
          </p:txBody>
        </p:sp>
        <p:sp>
          <p:nvSpPr>
            <p:cNvPr id="12" name="文本框 11"/>
            <p:cNvSpPr txBox="1"/>
            <p:nvPr>
              <p:custDataLst>
                <p:tags r:id="rId9"/>
              </p:custDataLst>
            </p:nvPr>
          </p:nvSpPr>
          <p:spPr>
            <a:xfrm>
              <a:off x="6059486" y="2886490"/>
              <a:ext cx="3179800" cy="890587"/>
            </a:xfrm>
            <a:prstGeom prst="rect">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lIns="90000" tIns="46800" rIns="90000" bIns="46800" numCol="1" spcCol="0" rtlCol="0" fromWordArt="0" anchor="ctr" anchorCtr="0" forceAA="0" compatLnSpc="1">
              <a:noAutofit/>
            </a:bodyPr>
            <a:lstStyle>
              <a:defPPr>
                <a:defRPr lang="zh-CN"/>
              </a:defPPr>
              <a:lvl1pPr algn="r">
                <a:defRPr>
                  <a:solidFill>
                    <a:sysClr val="windowText" lastClr="000000">
                      <a:lumMod val="85000"/>
                      <a:lumOff val="15000"/>
                    </a:sysClr>
                  </a:solidFill>
                </a:defRPr>
              </a:lvl1pPr>
            </a:lstStyle>
            <a:p>
              <a:pPr lvl="0" algn="just">
                <a:lnSpc>
                  <a:spcPct val="150000"/>
                </a:lnSpc>
                <a:buClrTx/>
                <a:buSzTx/>
                <a:buFontTx/>
                <a:defRPr/>
              </a:pPr>
              <a:r>
                <a:rPr lang="zh-CN" altLang="en-US" sz="1400" b="1" dirty="0" smtClean="0">
                  <a:latin typeface="微软雅黑" panose="020B0503020204020204" pitchFamily="34" charset="-122"/>
                  <a:ea typeface="微软雅黑" panose="020B0503020204020204" pitchFamily="34" charset="-122"/>
                  <a:sym typeface="+mn-ea"/>
                </a:rPr>
                <a:t>权力来源于信赖，给下属充分</a:t>
              </a:r>
              <a:r>
                <a:rPr lang="zh-CN" altLang="en-US" sz="1400" b="1" dirty="0" smtClean="0">
                  <a:latin typeface="微软雅黑" panose="020B0503020204020204" pitchFamily="34" charset="-122"/>
                  <a:ea typeface="微软雅黑" panose="020B0503020204020204" pitchFamily="34" charset="-122"/>
                  <a:sym typeface="+mn-ea"/>
                </a:rPr>
                <a:t>自由，以协商管理组织。</a:t>
              </a:r>
              <a:endParaRPr lang="zh-CN" altLang="en-US" sz="1400" b="1" dirty="0" smtClean="0">
                <a:latin typeface="微软雅黑" panose="020B0503020204020204" pitchFamily="34" charset="-122"/>
                <a:ea typeface="微软雅黑" panose="020B0503020204020204" pitchFamily="34" charset="-122"/>
                <a:sym typeface="+mn-ea"/>
              </a:endParaRPr>
            </a:p>
          </p:txBody>
        </p:sp>
      </p:grpSp>
      <p:sp>
        <p:nvSpPr>
          <p:cNvPr id="20493" name="文本框 12"/>
          <p:cNvSpPr txBox="1">
            <a:spLocks noChangeArrowheads="1"/>
          </p:cNvSpPr>
          <p:nvPr/>
        </p:nvSpPr>
        <p:spPr bwMode="auto">
          <a:xfrm>
            <a:off x="732633" y="2448934"/>
            <a:ext cx="8189913"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在实际工作中，要么独裁、要么民主的极端领导风格并不多见，大多数是介于两者之间的。</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468303" y="1340639"/>
            <a:ext cx="2232248" cy="504056"/>
          </a:xfrm>
          <a:prstGeom prst="roundRect">
            <a:avLst/>
          </a:prstGeom>
          <a:solidFill>
            <a:srgbClr val="DE73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sym typeface="+mn-ea"/>
              </a:rPr>
              <a:t> </a:t>
            </a:r>
            <a:r>
              <a:rPr lang="en-US" altLang="zh-CN" dirty="0">
                <a:solidFill>
                  <a:schemeClr val="bg1"/>
                </a:solidFill>
                <a:sym typeface="+mn-ea"/>
              </a:rPr>
              <a:t>2. 1 </a:t>
            </a:r>
            <a:r>
              <a:rPr lang="zh-CN" altLang="en-US" dirty="0">
                <a:solidFill>
                  <a:schemeClr val="bg1"/>
                </a:solidFill>
                <a:sym typeface="+mn-ea"/>
              </a:rPr>
              <a:t>独裁与民主</a:t>
            </a:r>
            <a:endParaRPr kumimoji="1" lang="zh-CN" altLang="en-US"/>
          </a:p>
        </p:txBody>
      </p:sp>
      <p:sp>
        <p:nvSpPr>
          <p:cNvPr id="3" name="内容占位符 2"/>
          <p:cNvSpPr>
            <a:spLocks noGrp="1"/>
          </p:cNvSpPr>
          <p:nvPr>
            <p:ph idx="1"/>
          </p:nvPr>
        </p:nvSpPr>
        <p:spPr>
          <a:xfrm>
            <a:off x="323215" y="1772920"/>
            <a:ext cx="8881745" cy="2350135"/>
          </a:xfrm>
        </p:spPr>
        <p:txBody>
          <a:bodyPr>
            <a:noAutofit/>
          </a:bodyPr>
          <a:lstStyle/>
          <a:p>
            <a:pPr marL="0" indent="0" fontAlgn="auto">
              <a:lnSpc>
                <a:spcPct val="150000"/>
              </a:lnSpc>
              <a:buFontTx/>
              <a:buNone/>
              <a:defRPr/>
            </a:pPr>
            <a:r>
              <a:rPr lang="zh-CN" altLang="en-US" sz="2000" dirty="0">
                <a:solidFill>
                  <a:schemeClr val="bg1"/>
                </a:solidFill>
              </a:rPr>
              <a:t> </a:t>
            </a:r>
            <a:r>
              <a:rPr lang="zh-CN" altLang="en-US" sz="2000" b="1" dirty="0" smtClean="0">
                <a:solidFill>
                  <a:schemeClr val="accent2">
                    <a:lumMod val="75000"/>
                  </a:schemeClr>
                </a:solidFill>
                <a:latin typeface="微软雅黑" panose="020B0503020204020204" pitchFamily="34" charset="-122"/>
                <a:ea typeface="微软雅黑" panose="020B0503020204020204" pitchFamily="34" charset="-122"/>
              </a:rPr>
              <a:t>领导</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行为</a:t>
            </a:r>
            <a:r>
              <a:rPr lang="zh-CN" altLang="en-US" sz="2000" b="1" dirty="0" smtClean="0">
                <a:solidFill>
                  <a:schemeClr val="accent2">
                    <a:lumMod val="75000"/>
                  </a:schemeClr>
                </a:solidFill>
                <a:latin typeface="微软雅黑" panose="020B0503020204020204" pitchFamily="34" charset="-122"/>
                <a:ea typeface="微软雅黑" panose="020B0503020204020204" pitchFamily="34" charset="-122"/>
              </a:rPr>
              <a:t>连续</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统一体理论</a:t>
            </a:r>
            <a:r>
              <a:rPr lang="en-US" altLang="zh-CN" sz="2000" dirty="0"/>
              <a:t>——</a:t>
            </a:r>
            <a:r>
              <a:rPr lang="en-US" altLang="zh-CN" sz="2000" dirty="0" err="1"/>
              <a:t>罗伯特·坦南鲍姆</a:t>
            </a:r>
            <a:r>
              <a:rPr lang="zh-CN" altLang="en-US" sz="2000" dirty="0"/>
              <a:t>、</a:t>
            </a:r>
            <a:r>
              <a:rPr lang="en-US" altLang="zh-CN" sz="2000" dirty="0" err="1"/>
              <a:t>沃伦·施密特</a:t>
            </a:r>
            <a:endParaRPr lang="en-US" altLang="zh-CN" sz="2000" dirty="0">
              <a:solidFill>
                <a:srgbClr val="D34726"/>
              </a:solidFill>
            </a:endParaRPr>
          </a:p>
          <a:p>
            <a:pPr marL="228600" indent="0" fontAlgn="auto">
              <a:lnSpc>
                <a:spcPct val="150000"/>
              </a:lnSpc>
              <a:buFontTx/>
              <a:buNone/>
              <a:defRPr/>
            </a:pPr>
            <a:r>
              <a:rPr lang="zh-CN" altLang="en-US" sz="2000" dirty="0"/>
              <a:t>具体采取哪种方式取决于老板使用权威的程度和下属进行决策时拥有自由度的高低。</a:t>
            </a:r>
            <a:endParaRPr lang="zh-CN" altLang="en-US" sz="2000" dirty="0"/>
          </a:p>
        </p:txBody>
      </p:sp>
      <p:sp>
        <p:nvSpPr>
          <p:cNvPr id="8" name="标题 1"/>
          <p:cNvSpPr>
            <a:spLocks noGrp="1"/>
          </p:cNvSpPr>
          <p:nvPr>
            <p:ph type="title"/>
          </p:nvPr>
        </p:nvSpPr>
        <p:spPr bwMode="auto">
          <a:xfrm>
            <a:off x="0" y="144016"/>
            <a:ext cx="7992888" cy="83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sym typeface="+mn-ea"/>
              </a:rPr>
              <a:t>2. </a:t>
            </a:r>
            <a:r>
              <a:rPr lang="zh-CN" altLang="en-US" sz="2800" dirty="0">
                <a:latin typeface="+mn-lt"/>
                <a:ea typeface="+mn-ea"/>
                <a:cs typeface="+mn-ea"/>
                <a:sym typeface="+mn-ea"/>
              </a:rPr>
              <a:t>领导者行为理论</a:t>
            </a:r>
            <a:endParaRPr lang="zh-CN" altLang="en-US" sz="2800" dirty="0">
              <a:latin typeface="+mn-lt"/>
              <a:ea typeface="+mn-ea"/>
              <a:cs typeface="+mn-ea"/>
            </a:endParaRPr>
          </a:p>
        </p:txBody>
      </p:sp>
      <p:pic>
        <p:nvPicPr>
          <p:cNvPr id="4" name="图片 3"/>
          <p:cNvPicPr>
            <a:picLocks noChangeAspect="1"/>
          </p:cNvPicPr>
          <p:nvPr>
            <p:custDataLst>
              <p:tags r:id="rId1"/>
            </p:custDataLst>
          </p:nvPr>
        </p:nvPicPr>
        <p:blipFill>
          <a:blip r:embed="rId2"/>
          <a:stretch>
            <a:fillRect/>
          </a:stretch>
        </p:blipFill>
        <p:spPr>
          <a:xfrm>
            <a:off x="1764030" y="3068955"/>
            <a:ext cx="5888990" cy="330962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内容占位符 2"/>
          <p:cNvSpPr>
            <a:spLocks noGrp="1"/>
          </p:cNvSpPr>
          <p:nvPr>
            <p:ph idx="1"/>
          </p:nvPr>
        </p:nvSpPr>
        <p:spPr bwMode="auto">
          <a:xfrm>
            <a:off x="539552" y="1994347"/>
            <a:ext cx="8424936" cy="45255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230505" indent="-230505">
              <a:lnSpc>
                <a:spcPct val="150000"/>
              </a:lnSpc>
            </a:pPr>
            <a:r>
              <a:rPr lang="zh-CN" altLang="zh-CN" sz="2000" dirty="0">
                <a:solidFill>
                  <a:srgbClr val="D34726"/>
                </a:solidFill>
              </a:rPr>
              <a:t>定规维度：</a:t>
            </a:r>
            <a:r>
              <a:rPr lang="zh-CN" altLang="zh-CN" sz="2000" dirty="0"/>
              <a:t>领导者确定和构建自己和下属的角色，以实现组织的目标</a:t>
            </a:r>
            <a:r>
              <a:rPr lang="zh-CN" altLang="en-US" sz="2000" dirty="0"/>
              <a:t>。</a:t>
            </a:r>
            <a:endParaRPr lang="zh-CN" altLang="zh-CN" sz="2000" dirty="0">
              <a:solidFill>
                <a:srgbClr val="D34726"/>
              </a:solidFill>
            </a:endParaRPr>
          </a:p>
          <a:p>
            <a:pPr marL="230505" indent="-230505">
              <a:lnSpc>
                <a:spcPct val="150000"/>
              </a:lnSpc>
            </a:pPr>
            <a:r>
              <a:rPr lang="zh-CN" altLang="zh-CN" sz="2000" dirty="0">
                <a:solidFill>
                  <a:srgbClr val="D34726"/>
                </a:solidFill>
              </a:rPr>
              <a:t>关怀维度：</a:t>
            </a:r>
            <a:r>
              <a:rPr lang="zh-CN" altLang="zh-CN" sz="2000" dirty="0"/>
              <a:t>领导者信任和尊重下属，期望与下属建立温暖、和谐的人际关系。</a:t>
            </a:r>
            <a:endParaRPr lang="zh-CN" altLang="en-US" sz="2000" dirty="0"/>
          </a:p>
        </p:txBody>
      </p:sp>
      <p:sp>
        <p:nvSpPr>
          <p:cNvPr id="24581" name="文本框 4"/>
          <p:cNvSpPr txBox="1">
            <a:spLocks noChangeArrowheads="1"/>
          </p:cNvSpPr>
          <p:nvPr/>
        </p:nvSpPr>
        <p:spPr bwMode="auto">
          <a:xfrm>
            <a:off x="5859288" y="4257104"/>
            <a:ext cx="21336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000" dirty="0">
                <a:solidFill>
                  <a:srgbClr val="D34726"/>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dirty="0">
                <a:solidFill>
                  <a:srgbClr val="D34726"/>
                </a:solidFill>
                <a:latin typeface="微软雅黑" panose="020B0503020204020204" pitchFamily="34" charset="-122"/>
                <a:ea typeface="微软雅黑" panose="020B0503020204020204" pitchFamily="34" charset="-122"/>
                <a:cs typeface="微软雅黑" panose="020B0503020204020204" pitchFamily="34" charset="-122"/>
                <a:sym typeface="+mn-ea"/>
              </a:rPr>
              <a:t>双高</a:t>
            </a:r>
            <a:r>
              <a:rPr lang="en-US" altLang="zh-CN" sz="2000" dirty="0">
                <a:solidFill>
                  <a:srgbClr val="D34726"/>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dirty="0">
                <a:solidFill>
                  <a:srgbClr val="D34726"/>
                </a:solidFill>
                <a:latin typeface="微软雅黑" panose="020B0503020204020204" pitchFamily="34" charset="-122"/>
                <a:ea typeface="微软雅黑" panose="020B0503020204020204" pitchFamily="34" charset="-122"/>
                <a:cs typeface="微软雅黑" panose="020B0503020204020204" pitchFamily="34" charset="-122"/>
                <a:sym typeface="+mn-ea"/>
              </a:rPr>
              <a:t>模式一定是最好的吗？</a:t>
            </a:r>
            <a:endParaRPr lang="zh-CN" altLang="en-US" sz="2000" dirty="0">
              <a:solidFill>
                <a:srgbClr val="D34726"/>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7" name="标题 1"/>
          <p:cNvSpPr txBox="1"/>
          <p:nvPr/>
        </p:nvSpPr>
        <p:spPr bwMode="auto">
          <a:xfrm>
            <a:off x="0" y="144016"/>
            <a:ext cx="7992888" cy="836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l" rtl="0" eaLnBrk="0" fontAlgn="base" hangingPunct="0">
              <a:spcBef>
                <a:spcPct val="0"/>
              </a:spcBef>
              <a:spcAft>
                <a:spcPct val="0"/>
              </a:spcAft>
              <a:defRPr sz="3600" kern="1200">
                <a:solidFill>
                  <a:schemeClr val="bg1"/>
                </a:solidFill>
                <a:latin typeface="黑体" panose="02010609060101010101" pitchFamily="49" charset="-122"/>
                <a:ea typeface="黑体" panose="02010609060101010101" pitchFamily="49"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r>
              <a:rPr lang="en-US" altLang="zh-CN" sz="2800" dirty="0">
                <a:latin typeface="+mn-lt"/>
                <a:ea typeface="+mn-ea"/>
                <a:cs typeface="+mn-ea"/>
                <a:sym typeface="+mn-ea"/>
              </a:rPr>
              <a:t>2. </a:t>
            </a:r>
            <a:r>
              <a:rPr lang="zh-CN" altLang="en-US" sz="2800" dirty="0">
                <a:latin typeface="+mn-lt"/>
                <a:ea typeface="+mn-ea"/>
                <a:cs typeface="+mn-ea"/>
                <a:sym typeface="+mn-ea"/>
              </a:rPr>
              <a:t>领导者行为理论</a:t>
            </a:r>
            <a:endParaRPr lang="zh-CN" altLang="en-US" sz="2800" dirty="0">
              <a:latin typeface="+mn-lt"/>
              <a:ea typeface="+mn-ea"/>
              <a:cs typeface="+mn-ea"/>
            </a:endParaRPr>
          </a:p>
        </p:txBody>
      </p:sp>
      <p:sp>
        <p:nvSpPr>
          <p:cNvPr id="10" name="圆角矩形 9"/>
          <p:cNvSpPr/>
          <p:nvPr/>
        </p:nvSpPr>
        <p:spPr>
          <a:xfrm>
            <a:off x="611560" y="1412776"/>
            <a:ext cx="3384376" cy="581571"/>
          </a:xfrm>
          <a:prstGeom prst="roundRect">
            <a:avLst/>
          </a:prstGeom>
          <a:solidFill>
            <a:srgbClr val="DE73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sym typeface="+mn-ea"/>
              </a:rPr>
              <a:t>2. 2 </a:t>
            </a:r>
            <a:r>
              <a:rPr lang="zh-CN" altLang="en-US" sz="2000" dirty="0">
                <a:solidFill>
                  <a:schemeClr val="bg1"/>
                </a:solidFill>
                <a:sym typeface="+mn-ea"/>
              </a:rPr>
              <a:t>俄亥俄州立大学的研究</a:t>
            </a:r>
            <a:endParaRPr lang="zh-CN" altLang="en-US" sz="2000" dirty="0">
              <a:solidFill>
                <a:schemeClr val="bg1"/>
              </a:solidFill>
            </a:endParaRPr>
          </a:p>
        </p:txBody>
      </p:sp>
      <p:sp>
        <p:nvSpPr>
          <p:cNvPr id="2" name="文本框 1"/>
          <p:cNvSpPr txBox="1"/>
          <p:nvPr/>
        </p:nvSpPr>
        <p:spPr>
          <a:xfrm>
            <a:off x="107288" y="3887659"/>
            <a:ext cx="1569660" cy="369332"/>
          </a:xfrm>
          <a:prstGeom prst="rect">
            <a:avLst/>
          </a:prstGeom>
          <a:noFill/>
        </p:spPr>
        <p:txBody>
          <a:bodyPr wrap="none" rtlCol="0">
            <a:spAutoFit/>
          </a:bodyPr>
          <a:lstStyle/>
          <a:p>
            <a:r>
              <a:rPr lang="zh-CN" altLang="en-US" dirty="0" smtClean="0"/>
              <a:t>以任务为中心</a:t>
            </a:r>
            <a:endParaRPr lang="zh-CN" altLang="en-US" dirty="0"/>
          </a:p>
        </p:txBody>
      </p:sp>
      <p:sp>
        <p:nvSpPr>
          <p:cNvPr id="3" name="文本框 2"/>
          <p:cNvSpPr txBox="1"/>
          <p:nvPr/>
        </p:nvSpPr>
        <p:spPr>
          <a:xfrm>
            <a:off x="5272405" y="6199505"/>
            <a:ext cx="3143885" cy="1040765"/>
          </a:xfrm>
          <a:prstGeom prst="rect">
            <a:avLst/>
          </a:prstGeom>
          <a:noFill/>
        </p:spPr>
        <p:txBody>
          <a:bodyPr vert="eaVert" wrap="none" rtlCol="0">
            <a:noAutofit/>
          </a:bodyPr>
          <a:lstStyle/>
          <a:p>
            <a:endParaRPr lang="zh-CN" altLang="en-US" dirty="0"/>
          </a:p>
        </p:txBody>
      </p:sp>
      <p:pic>
        <p:nvPicPr>
          <p:cNvPr id="4" name="图片 3"/>
          <p:cNvPicPr>
            <a:picLocks noChangeAspect="1"/>
          </p:cNvPicPr>
          <p:nvPr/>
        </p:nvPicPr>
        <p:blipFill>
          <a:blip r:embed="rId1"/>
          <a:stretch>
            <a:fillRect/>
          </a:stretch>
        </p:blipFill>
        <p:spPr>
          <a:xfrm>
            <a:off x="1625770" y="3334841"/>
            <a:ext cx="3594302" cy="3113875"/>
          </a:xfrm>
          <a:prstGeom prst="rect">
            <a:avLst/>
          </a:prstGeom>
        </p:spPr>
      </p:pic>
      <p:sp>
        <p:nvSpPr>
          <p:cNvPr id="5" name="文本框 4"/>
          <p:cNvSpPr txBox="1"/>
          <p:nvPr/>
        </p:nvSpPr>
        <p:spPr>
          <a:xfrm>
            <a:off x="5363845" y="5876925"/>
            <a:ext cx="2100580" cy="368300"/>
          </a:xfrm>
          <a:prstGeom prst="rect">
            <a:avLst/>
          </a:prstGeom>
          <a:noFill/>
        </p:spPr>
        <p:txBody>
          <a:bodyPr wrap="square" rtlCol="0" anchor="t">
            <a:spAutoFit/>
          </a:bodyPr>
          <a:p>
            <a:r>
              <a:rPr lang="zh-CN" altLang="en-US" dirty="0" smtClean="0">
                <a:sym typeface="+mn-ea"/>
              </a:rPr>
              <a:t>以员工满意为中心</a:t>
            </a:r>
            <a:endParaRPr lang="zh-CN" altLang="en-US" dirty="0" smtClean="0">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custDataLst>
              <p:tags r:id="rId1"/>
            </p:custDataLst>
          </p:nvPr>
        </p:nvCxnSpPr>
        <p:spPr>
          <a:xfrm>
            <a:off x="758825" y="3114675"/>
            <a:ext cx="6621463" cy="0"/>
          </a:xfrm>
          <a:prstGeom prst="line">
            <a:avLst/>
          </a:prstGeom>
          <a:ln>
            <a:solidFill>
              <a:sysClr val="window" lastClr="FFFFFF">
                <a:lumMod val="85000"/>
              </a:sysClr>
            </a:solidFill>
            <a:prstDash val="sysDash"/>
          </a:ln>
        </p:spPr>
        <p:style>
          <a:lnRef idx="1">
            <a:srgbClr val="09BCED"/>
          </a:lnRef>
          <a:fillRef idx="0">
            <a:srgbClr val="09BCED"/>
          </a:fillRef>
          <a:effectRef idx="0">
            <a:srgbClr val="09BCED"/>
          </a:effectRef>
          <a:fontRef idx="minor">
            <a:sysClr val="windowText" lastClr="000000"/>
          </a:fontRef>
        </p:style>
      </p:cxnSp>
      <p:grpSp>
        <p:nvGrpSpPr>
          <p:cNvPr id="26628" name="组合 5"/>
          <p:cNvGrpSpPr/>
          <p:nvPr>
            <p:custDataLst>
              <p:tags r:id="rId2"/>
            </p:custDataLst>
          </p:nvPr>
        </p:nvGrpSpPr>
        <p:grpSpPr bwMode="auto">
          <a:xfrm>
            <a:off x="791631" y="5013176"/>
            <a:ext cx="6741887" cy="1476626"/>
            <a:chOff x="1808503" y="4266913"/>
            <a:chExt cx="5828763" cy="1276081"/>
          </a:xfrm>
        </p:grpSpPr>
        <p:sp>
          <p:nvSpPr>
            <p:cNvPr id="10" name="椭圆 9"/>
            <p:cNvSpPr/>
            <p:nvPr>
              <p:custDataLst>
                <p:tags r:id="rId3"/>
              </p:custDataLst>
            </p:nvPr>
          </p:nvSpPr>
          <p:spPr>
            <a:xfrm>
              <a:off x="1808503" y="4474127"/>
              <a:ext cx="757558" cy="757556"/>
            </a:xfrm>
            <a:prstGeom prst="ellipse">
              <a:avLst/>
            </a:prstGeom>
            <a:solidFill>
              <a:sysClr val="window" lastClr="FFFFFF"/>
            </a:solidFill>
            <a:ln>
              <a:noFill/>
            </a:ln>
            <a:effectLst>
              <a:innerShdw blurRad="203200">
                <a:srgbClr val="09BCED">
                  <a:lumMod val="75000"/>
                  <a:alpha val="73000"/>
                </a:srgbClr>
              </a:innerShdw>
            </a:effectLst>
          </p:spPr>
          <p:style>
            <a:lnRef idx="2">
              <a:srgbClr val="09BCED">
                <a:shade val="50000"/>
              </a:srgbClr>
            </a:lnRef>
            <a:fillRef idx="1">
              <a:srgbClr val="09BCED"/>
            </a:fillRef>
            <a:effectRef idx="0">
              <a:srgbClr val="09BCED"/>
            </a:effectRef>
            <a:fontRef idx="minor">
              <a:sysClr val="window" lastClr="FFFFFF"/>
            </a:fontRef>
          </p:style>
          <p:txBody>
            <a:bodyPr lIns="0" tIns="0" rIns="0" bIns="0" anchor="ctr">
              <a:normAutofit/>
            </a:bodyPr>
            <a:lstStyle/>
            <a:p>
              <a:pPr algn="ctr">
                <a:defRPr/>
              </a:pPr>
              <a:endParaRPr lang="zh-CN" altLang="en-US" sz="1400">
                <a:solidFill>
                  <a:srgbClr val="09BCED">
                    <a:lumMod val="75000"/>
                  </a:srgbClr>
                </a:solidFill>
                <a:sym typeface="Arial" panose="020B0604020202020204" pitchFamily="34" charset="0"/>
              </a:endParaRPr>
            </a:p>
          </p:txBody>
        </p:sp>
        <p:sp>
          <p:nvSpPr>
            <p:cNvPr id="11" name="文本框 10"/>
            <p:cNvSpPr txBox="1"/>
            <p:nvPr>
              <p:custDataLst>
                <p:tags r:id="rId4"/>
              </p:custDataLst>
            </p:nvPr>
          </p:nvSpPr>
          <p:spPr>
            <a:xfrm>
              <a:off x="2879044" y="4375401"/>
              <a:ext cx="874275" cy="956213"/>
            </a:xfrm>
            <a:prstGeom prst="rect">
              <a:avLst/>
            </a:prstGeom>
            <a:noFill/>
          </p:spPr>
          <p:txBody>
            <a:bodyPr lIns="0" tIns="0" rIns="0" bIns="0" anchor="ctr">
              <a:normAutofit/>
            </a:bodyPr>
            <a:lstStyle/>
            <a:p>
              <a:pPr algn="ctr">
                <a:lnSpc>
                  <a:spcPct val="150000"/>
                </a:lnSpc>
                <a:defRPr/>
              </a:pPr>
              <a:r>
                <a:rPr lang="zh-CN" altLang="en-US" dirty="0">
                  <a:solidFill>
                    <a:srgbClr val="09BCED"/>
                  </a:solidFill>
                  <a:latin typeface="微软雅黑" panose="020B0503020204020204" pitchFamily="34" charset="-122"/>
                  <a:ea typeface="微软雅黑" panose="020B0503020204020204" pitchFamily="34" charset="-122"/>
                  <a:cs typeface="+mj-cs"/>
                  <a:sym typeface="Arial" panose="020B0604020202020204" pitchFamily="34" charset="0"/>
                </a:rPr>
                <a:t>以员工为中心</a:t>
              </a:r>
              <a:endParaRPr lang="zh-CN" altLang="en-US" dirty="0">
                <a:solidFill>
                  <a:srgbClr val="09BCED"/>
                </a:solidFill>
                <a:latin typeface="微软雅黑" panose="020B0503020204020204" pitchFamily="34" charset="-122"/>
                <a:ea typeface="微软雅黑" panose="020B0503020204020204" pitchFamily="34" charset="-122"/>
                <a:cs typeface="+mj-cs"/>
                <a:sym typeface="Arial" panose="020B0604020202020204" pitchFamily="34" charset="0"/>
              </a:endParaRPr>
            </a:p>
          </p:txBody>
        </p:sp>
        <p:sp>
          <p:nvSpPr>
            <p:cNvPr id="26641" name="文本框 11"/>
            <p:cNvSpPr txBox="1">
              <a:spLocks noChangeArrowheads="1"/>
            </p:cNvSpPr>
            <p:nvPr>
              <p:custDataLst>
                <p:tags r:id="rId5"/>
              </p:custDataLst>
            </p:nvPr>
          </p:nvSpPr>
          <p:spPr bwMode="auto">
            <a:xfrm>
              <a:off x="4086866" y="4266913"/>
              <a:ext cx="3550400" cy="1276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关注下属面临问题的人性化方面，同时着力建设具有高绩效目标的有效工作群体。</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dirty="0">
                  <a:solidFill>
                    <a:srgbClr val="DE7337"/>
                  </a:solidFill>
                  <a:latin typeface="微软雅黑" panose="020B0503020204020204" pitchFamily="34" charset="-122"/>
                  <a:ea typeface="微软雅黑" panose="020B0503020204020204" pitchFamily="34" charset="-122"/>
                  <a:cs typeface="微软雅黑" panose="020B0503020204020204" pitchFamily="34" charset="-122"/>
                </a:rPr>
                <a:t>以员工为中心的领导行为带来高产出</a:t>
              </a:r>
              <a:endParaRPr lang="zh-CN" altLang="zh-CN" dirty="0">
                <a:solidFill>
                  <a:srgbClr val="DE7337"/>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10000"/>
                </a:lnSpc>
              </a:pPr>
              <a:endParaRPr lang="da-DK" altLang="zh-CN"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3" name="KSO_Shape"/>
            <p:cNvSpPr/>
            <p:nvPr>
              <p:custDataLst>
                <p:tags r:id="rId6"/>
              </p:custDataLst>
            </p:nvPr>
          </p:nvSpPr>
          <p:spPr bwMode="auto">
            <a:xfrm>
              <a:off x="2055551" y="4706028"/>
              <a:ext cx="263518" cy="293586"/>
            </a:xfrm>
            <a:custGeom>
              <a:avLst/>
              <a:gdLst>
                <a:gd name="T0" fmla="*/ 527033 w 2960688"/>
                <a:gd name="T1" fmla="*/ 1877159 h 3298826"/>
                <a:gd name="T2" fmla="*/ 409443 w 2960688"/>
                <a:gd name="T3" fmla="*/ 2000501 h 3298826"/>
                <a:gd name="T4" fmla="*/ 411355 w 2960688"/>
                <a:gd name="T5" fmla="*/ 2233197 h 3298826"/>
                <a:gd name="T6" fmla="*/ 351125 w 2960688"/>
                <a:gd name="T7" fmla="*/ 2312034 h 3298826"/>
                <a:gd name="T8" fmla="*/ 273369 w 2960688"/>
                <a:gd name="T9" fmla="*/ 2124161 h 3298826"/>
                <a:gd name="T10" fmla="*/ 346027 w 2960688"/>
                <a:gd name="T11" fmla="*/ 1891464 h 3298826"/>
                <a:gd name="T12" fmla="*/ 896304 w 2960688"/>
                <a:gd name="T13" fmla="*/ 1785321 h 3298826"/>
                <a:gd name="T14" fmla="*/ 1068706 w 2960688"/>
                <a:gd name="T15" fmla="*/ 2016555 h 3298826"/>
                <a:gd name="T16" fmla="*/ 1068071 w 2960688"/>
                <a:gd name="T17" fmla="*/ 2228732 h 3298826"/>
                <a:gd name="T18" fmla="*/ 959169 w 2960688"/>
                <a:gd name="T19" fmla="*/ 2409781 h 3298826"/>
                <a:gd name="T20" fmla="*/ 713741 w 2960688"/>
                <a:gd name="T21" fmla="*/ 2518728 h 3298826"/>
                <a:gd name="T22" fmla="*/ 693421 w 2960688"/>
                <a:gd name="T23" fmla="*/ 1957476 h 3298826"/>
                <a:gd name="T24" fmla="*/ 640080 w 2960688"/>
                <a:gd name="T25" fmla="*/ 1634173 h 3298826"/>
                <a:gd name="T26" fmla="*/ 392430 w 2960688"/>
                <a:gd name="T27" fmla="*/ 1729423 h 3298826"/>
                <a:gd name="T28" fmla="*/ 232092 w 2960688"/>
                <a:gd name="T29" fmla="*/ 1935163 h 3298826"/>
                <a:gd name="T30" fmla="*/ 200025 w 2960688"/>
                <a:gd name="T31" fmla="*/ 2188846 h 3298826"/>
                <a:gd name="T32" fmla="*/ 307658 w 2960688"/>
                <a:gd name="T33" fmla="*/ 2432368 h 3298826"/>
                <a:gd name="T34" fmla="*/ 520065 w 2960688"/>
                <a:gd name="T35" fmla="*/ 2581276 h 3298826"/>
                <a:gd name="T36" fmla="*/ 775335 w 2960688"/>
                <a:gd name="T37" fmla="*/ 2601279 h 3298826"/>
                <a:gd name="T38" fmla="*/ 1014095 w 2960688"/>
                <a:gd name="T39" fmla="*/ 2481581 h 3298826"/>
                <a:gd name="T40" fmla="*/ 1151890 w 2960688"/>
                <a:gd name="T41" fmla="*/ 2263141 h 3298826"/>
                <a:gd name="T42" fmla="*/ 1159510 w 2960688"/>
                <a:gd name="T43" fmla="*/ 2006283 h 3298826"/>
                <a:gd name="T44" fmla="*/ 1027748 w 2960688"/>
                <a:gd name="T45" fmla="*/ 1773556 h 3298826"/>
                <a:gd name="T46" fmla="*/ 803275 w 2960688"/>
                <a:gd name="T47" fmla="*/ 1647190 h 3298826"/>
                <a:gd name="T48" fmla="*/ 1574800 w 2960688"/>
                <a:gd name="T49" fmla="*/ 2092842 h 3298826"/>
                <a:gd name="T50" fmla="*/ 2153920 w 2960688"/>
                <a:gd name="T51" fmla="*/ 1496357 h 3298826"/>
                <a:gd name="T52" fmla="*/ 2773363 w 2960688"/>
                <a:gd name="T53" fmla="*/ 1705761 h 3298826"/>
                <a:gd name="T54" fmla="*/ 2930208 w 2960688"/>
                <a:gd name="T55" fmla="*/ 2034463 h 3298826"/>
                <a:gd name="T56" fmla="*/ 2534285 w 2960688"/>
                <a:gd name="T57" fmla="*/ 2333022 h 3298826"/>
                <a:gd name="T58" fmla="*/ 2062798 w 2960688"/>
                <a:gd name="T59" fmla="*/ 2832102 h 3298826"/>
                <a:gd name="T60" fmla="*/ 1393825 w 2960688"/>
                <a:gd name="T61" fmla="*/ 2435503 h 3298826"/>
                <a:gd name="T62" fmla="*/ 1449705 w 2960688"/>
                <a:gd name="T63" fmla="*/ 1990995 h 3298826"/>
                <a:gd name="T64" fmla="*/ 1293813 w 2960688"/>
                <a:gd name="T65" fmla="*/ 1642623 h 3298826"/>
                <a:gd name="T66" fmla="*/ 818833 w 2960688"/>
                <a:gd name="T67" fmla="*/ 1450340 h 3298826"/>
                <a:gd name="T68" fmla="*/ 1141095 w 2960688"/>
                <a:gd name="T69" fmla="*/ 1611630 h 3298826"/>
                <a:gd name="T70" fmla="*/ 1340803 w 2960688"/>
                <a:gd name="T71" fmla="*/ 1927861 h 3298826"/>
                <a:gd name="T72" fmla="*/ 1348423 w 2960688"/>
                <a:gd name="T73" fmla="*/ 2284731 h 3298826"/>
                <a:gd name="T74" fmla="*/ 1223010 w 2960688"/>
                <a:gd name="T75" fmla="*/ 2541906 h 3298826"/>
                <a:gd name="T76" fmla="*/ 1473200 w 2960688"/>
                <a:gd name="T77" fmla="*/ 3188336 h 3298826"/>
                <a:gd name="T78" fmla="*/ 1409700 w 2960688"/>
                <a:gd name="T79" fmla="*/ 3287079 h 3298826"/>
                <a:gd name="T80" fmla="*/ 1293813 w 2960688"/>
                <a:gd name="T81" fmla="*/ 3278189 h 3298826"/>
                <a:gd name="T82" fmla="*/ 780415 w 2960688"/>
                <a:gd name="T83" fmla="*/ 2798129 h 3298826"/>
                <a:gd name="T84" fmla="*/ 485775 w 2960688"/>
                <a:gd name="T85" fmla="*/ 2775904 h 3298826"/>
                <a:gd name="T86" fmla="*/ 179387 w 2960688"/>
                <a:gd name="T87" fmla="*/ 2582863 h 3298826"/>
                <a:gd name="T88" fmla="*/ 11747 w 2960688"/>
                <a:gd name="T89" fmla="*/ 2248853 h 3298826"/>
                <a:gd name="T90" fmla="*/ 39687 w 2960688"/>
                <a:gd name="T91" fmla="*/ 1891666 h 3298826"/>
                <a:gd name="T92" fmla="*/ 248285 w 2960688"/>
                <a:gd name="T93" fmla="*/ 1593533 h 3298826"/>
                <a:gd name="T94" fmla="*/ 589598 w 2960688"/>
                <a:gd name="T95" fmla="*/ 1443356 h 3298826"/>
                <a:gd name="T96" fmla="*/ 2009571 w 2960688"/>
                <a:gd name="T97" fmla="*/ 44471 h 3298826"/>
                <a:gd name="T98" fmla="*/ 2211293 w 2960688"/>
                <a:gd name="T99" fmla="*/ 227752 h 3298826"/>
                <a:gd name="T100" fmla="*/ 2308501 w 2960688"/>
                <a:gd name="T101" fmla="*/ 511410 h 3298826"/>
                <a:gd name="T102" fmla="*/ 2385695 w 2960688"/>
                <a:gd name="T103" fmla="*/ 681985 h 3298826"/>
                <a:gd name="T104" fmla="*/ 2326608 w 2960688"/>
                <a:gd name="T105" fmla="*/ 854149 h 3298826"/>
                <a:gd name="T106" fmla="*/ 2142358 w 2960688"/>
                <a:gd name="T107" fmla="*/ 1198477 h 3298826"/>
                <a:gd name="T108" fmla="*/ 1940000 w 2960688"/>
                <a:gd name="T109" fmla="*/ 1360477 h 3298826"/>
                <a:gd name="T110" fmla="*/ 1698569 w 2960688"/>
                <a:gd name="T111" fmla="*/ 1367782 h 3298826"/>
                <a:gd name="T112" fmla="*/ 1505106 w 2960688"/>
                <a:gd name="T113" fmla="*/ 1235642 h 3298826"/>
                <a:gd name="T114" fmla="*/ 1298619 w 2960688"/>
                <a:gd name="T115" fmla="*/ 873208 h 3298826"/>
                <a:gd name="T116" fmla="*/ 1219200 w 2960688"/>
                <a:gd name="T117" fmla="*/ 700409 h 3298826"/>
                <a:gd name="T118" fmla="*/ 1306560 w 2960688"/>
                <a:gd name="T119" fmla="*/ 536504 h 3298826"/>
                <a:gd name="T120" fmla="*/ 1394873 w 2960688"/>
                <a:gd name="T121" fmla="*/ 248081 h 3298826"/>
                <a:gd name="T122" fmla="*/ 1587383 w 2960688"/>
                <a:gd name="T123" fmla="*/ 54953 h 3298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rgbClr val="09BCED"/>
            </a:solidFill>
            <a:ln>
              <a:noFill/>
            </a:ln>
          </p:spPr>
          <p:txBody>
            <a:bodyPr anchor="ctr">
              <a:normAutofit fontScale="92500" lnSpcReduction="10000"/>
              <a:scene3d>
                <a:camera prst="orthographicFront"/>
                <a:lightRig rig="threePt" dir="t"/>
              </a:scene3d>
              <a:sp3d contourW="12700">
                <a:contourClr>
                  <a:srgbClr val="FFFFFF"/>
                </a:contourClr>
              </a:sp3d>
            </a:bodyPr>
            <a:lstStyle/>
            <a:p>
              <a:pPr algn="ctr">
                <a:defRPr/>
              </a:pPr>
              <a:endParaRPr lang="zh-CN" altLang="en-US">
                <a:solidFill>
                  <a:srgbClr val="FFFFFF"/>
                </a:solidFill>
                <a:sym typeface="Arial" panose="020B0604020202020204" pitchFamily="34" charset="0"/>
              </a:endParaRPr>
            </a:p>
          </p:txBody>
        </p:sp>
      </p:grpSp>
      <p:grpSp>
        <p:nvGrpSpPr>
          <p:cNvPr id="26629" name="组合 6"/>
          <p:cNvGrpSpPr/>
          <p:nvPr>
            <p:custDataLst>
              <p:tags r:id="rId7"/>
            </p:custDataLst>
          </p:nvPr>
        </p:nvGrpSpPr>
        <p:grpSpPr bwMode="auto">
          <a:xfrm>
            <a:off x="741765" y="2731605"/>
            <a:ext cx="6761163" cy="1106487"/>
            <a:chOff x="1789291" y="2530152"/>
            <a:chExt cx="5845425" cy="955864"/>
          </a:xfrm>
        </p:grpSpPr>
        <p:sp>
          <p:nvSpPr>
            <p:cNvPr id="8" name="椭圆 7"/>
            <p:cNvSpPr/>
            <p:nvPr>
              <p:custDataLst>
                <p:tags r:id="rId8"/>
              </p:custDataLst>
            </p:nvPr>
          </p:nvSpPr>
          <p:spPr>
            <a:xfrm>
              <a:off x="1789291" y="2629306"/>
              <a:ext cx="757558" cy="757556"/>
            </a:xfrm>
            <a:prstGeom prst="ellipse">
              <a:avLst/>
            </a:prstGeom>
            <a:solidFill>
              <a:sysClr val="window" lastClr="FFFFFF"/>
            </a:solidFill>
            <a:ln>
              <a:noFill/>
            </a:ln>
            <a:effectLst>
              <a:innerShdw blurRad="203200">
                <a:srgbClr val="09BCED">
                  <a:lumMod val="75000"/>
                  <a:alpha val="73000"/>
                </a:srgbClr>
              </a:innerShdw>
            </a:effectLst>
          </p:spPr>
          <p:style>
            <a:lnRef idx="2">
              <a:srgbClr val="09BCED">
                <a:shade val="50000"/>
              </a:srgbClr>
            </a:lnRef>
            <a:fillRef idx="1">
              <a:srgbClr val="09BCED"/>
            </a:fillRef>
            <a:effectRef idx="0">
              <a:srgbClr val="09BCED"/>
            </a:effectRef>
            <a:fontRef idx="minor">
              <a:sysClr val="window" lastClr="FFFFFF"/>
            </a:fontRef>
          </p:style>
          <p:txBody>
            <a:bodyPr lIns="0" tIns="0" rIns="0" bIns="0" anchor="ctr">
              <a:normAutofit/>
            </a:bodyPr>
            <a:lstStyle/>
            <a:p>
              <a:pPr algn="ctr">
                <a:defRPr/>
              </a:pPr>
              <a:endParaRPr lang="zh-CN" altLang="en-US" sz="1400">
                <a:solidFill>
                  <a:srgbClr val="09BCED">
                    <a:lumMod val="75000"/>
                  </a:srgbClr>
                </a:solidFill>
                <a:sym typeface="Arial" panose="020B0604020202020204" pitchFamily="34" charset="0"/>
              </a:endParaRPr>
            </a:p>
          </p:txBody>
        </p:sp>
        <p:sp>
          <p:nvSpPr>
            <p:cNvPr id="18" name="文本框 17"/>
            <p:cNvSpPr txBox="1"/>
            <p:nvPr>
              <p:custDataLst>
                <p:tags r:id="rId9"/>
              </p:custDataLst>
            </p:nvPr>
          </p:nvSpPr>
          <p:spPr>
            <a:xfrm>
              <a:off x="2879046" y="2530152"/>
              <a:ext cx="874275" cy="955864"/>
            </a:xfrm>
            <a:prstGeom prst="rect">
              <a:avLst/>
            </a:prstGeom>
            <a:noFill/>
          </p:spPr>
          <p:txBody>
            <a:bodyPr lIns="0" tIns="0" rIns="0" bIns="0" anchor="ctr">
              <a:normAutofit/>
            </a:bodyPr>
            <a:lstStyle/>
            <a:p>
              <a:pPr algn="ctr">
                <a:lnSpc>
                  <a:spcPct val="150000"/>
                </a:lnSpc>
                <a:defRPr/>
              </a:pPr>
              <a:r>
                <a:rPr lang="zh-CN" altLang="en-US" dirty="0">
                  <a:solidFill>
                    <a:srgbClr val="09BCED"/>
                  </a:solidFill>
                  <a:latin typeface="微软雅黑" panose="020B0503020204020204" pitchFamily="34" charset="-122"/>
                  <a:ea typeface="微软雅黑" panose="020B0503020204020204" pitchFamily="34" charset="-122"/>
                  <a:cs typeface="+mj-cs"/>
                  <a:sym typeface="Arial" panose="020B0604020202020204" pitchFamily="34" charset="0"/>
                </a:rPr>
                <a:t>以生产为中心</a:t>
              </a:r>
              <a:endParaRPr lang="zh-CN" altLang="en-US" dirty="0">
                <a:solidFill>
                  <a:srgbClr val="09BCED"/>
                </a:solidFill>
                <a:latin typeface="微软雅黑" panose="020B0503020204020204" pitchFamily="34" charset="-122"/>
                <a:ea typeface="微软雅黑" panose="020B0503020204020204" pitchFamily="34" charset="-122"/>
                <a:cs typeface="+mj-cs"/>
                <a:sym typeface="Arial" panose="020B0604020202020204" pitchFamily="34" charset="0"/>
              </a:endParaRPr>
            </a:p>
          </p:txBody>
        </p:sp>
        <p:sp>
          <p:nvSpPr>
            <p:cNvPr id="26635" name="文本框 24"/>
            <p:cNvSpPr txBox="1">
              <a:spLocks noChangeArrowheads="1"/>
            </p:cNvSpPr>
            <p:nvPr>
              <p:custDataLst>
                <p:tags r:id="rId10"/>
              </p:custDataLst>
            </p:nvPr>
          </p:nvSpPr>
          <p:spPr bwMode="auto">
            <a:xfrm>
              <a:off x="4084316" y="2629506"/>
              <a:ext cx="3550400" cy="737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关心工作的技术、日程的安排和任务的完成，员工是达到目标的手段。</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dirty="0">
                  <a:solidFill>
                    <a:srgbClr val="DE7337"/>
                  </a:solidFill>
                  <a:latin typeface="微软雅黑" panose="020B0503020204020204" pitchFamily="34" charset="-122"/>
                  <a:ea typeface="微软雅黑" panose="020B0503020204020204" pitchFamily="34" charset="-122"/>
                  <a:cs typeface="微软雅黑" panose="020B0503020204020204" pitchFamily="34" charset="-122"/>
                </a:rPr>
                <a:t>以生产为中心的领导行为无论在生产率还是在员工满意度方面都是低效的。</a:t>
              </a:r>
              <a:endParaRPr lang="zh-CN" altLang="zh-CN" dirty="0">
                <a:solidFill>
                  <a:srgbClr val="DE7337"/>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9" name="KSO_Shape"/>
            <p:cNvSpPr/>
            <p:nvPr>
              <p:custDataLst>
                <p:tags r:id="rId11"/>
              </p:custDataLst>
            </p:nvPr>
          </p:nvSpPr>
          <p:spPr bwMode="auto">
            <a:xfrm>
              <a:off x="2045947" y="2864773"/>
              <a:ext cx="244303" cy="286622"/>
            </a:xfrm>
            <a:custGeom>
              <a:avLst/>
              <a:gdLst>
                <a:gd name="T0" fmla="*/ 863428 w 1966913"/>
                <a:gd name="T1" fmla="*/ 1097231 h 2327275"/>
                <a:gd name="T2" fmla="*/ 770330 w 1966913"/>
                <a:gd name="T3" fmla="*/ 995043 h 2327275"/>
                <a:gd name="T4" fmla="*/ 745648 w 1966913"/>
                <a:gd name="T5" fmla="*/ 1036395 h 2327275"/>
                <a:gd name="T6" fmla="*/ 941803 w 1966913"/>
                <a:gd name="T7" fmla="*/ 1041158 h 2327275"/>
                <a:gd name="T8" fmla="*/ 925565 w 1966913"/>
                <a:gd name="T9" fmla="*/ 995692 h 2327275"/>
                <a:gd name="T10" fmla="*/ 742401 w 1966913"/>
                <a:gd name="T11" fmla="*/ 955423 h 2327275"/>
                <a:gd name="T12" fmla="*/ 933359 w 1966913"/>
                <a:gd name="T13" fmla="*/ 977073 h 2327275"/>
                <a:gd name="T14" fmla="*/ 935741 w 1966913"/>
                <a:gd name="T15" fmla="*/ 929226 h 2327275"/>
                <a:gd name="T16" fmla="*/ 1130380 w 1966913"/>
                <a:gd name="T17" fmla="*/ 825521 h 2327275"/>
                <a:gd name="T18" fmla="*/ 1164155 w 1966913"/>
                <a:gd name="T19" fmla="*/ 788284 h 2327275"/>
                <a:gd name="T20" fmla="*/ 528276 w 1966913"/>
                <a:gd name="T21" fmla="*/ 810367 h 2327275"/>
                <a:gd name="T22" fmla="*/ 619858 w 1966913"/>
                <a:gd name="T23" fmla="*/ 753210 h 2327275"/>
                <a:gd name="T24" fmla="*/ 1277172 w 1966913"/>
                <a:gd name="T25" fmla="*/ 526532 h 2327275"/>
                <a:gd name="T26" fmla="*/ 1265264 w 1966913"/>
                <a:gd name="T27" fmla="*/ 477819 h 2327275"/>
                <a:gd name="T28" fmla="*/ 404434 w 1966913"/>
                <a:gd name="T29" fmla="*/ 505748 h 2327275"/>
                <a:gd name="T30" fmla="*/ 536286 w 1966913"/>
                <a:gd name="T31" fmla="*/ 497088 h 2327275"/>
                <a:gd name="T32" fmla="*/ 858564 w 1966913"/>
                <a:gd name="T33" fmla="*/ 336617 h 2327275"/>
                <a:gd name="T34" fmla="*/ 795736 w 1966913"/>
                <a:gd name="T35" fmla="*/ 369597 h 2327275"/>
                <a:gd name="T36" fmla="*/ 713261 w 1966913"/>
                <a:gd name="T37" fmla="*/ 442280 h 2327275"/>
                <a:gd name="T38" fmla="*/ 683897 w 1966913"/>
                <a:gd name="T39" fmla="*/ 539265 h 2327275"/>
                <a:gd name="T40" fmla="*/ 636830 w 1966913"/>
                <a:gd name="T41" fmla="*/ 517134 h 2327275"/>
                <a:gd name="T42" fmla="*/ 684113 w 1966913"/>
                <a:gd name="T43" fmla="*/ 373285 h 2327275"/>
                <a:gd name="T44" fmla="*/ 827258 w 1966913"/>
                <a:gd name="T45" fmla="*/ 304072 h 2327275"/>
                <a:gd name="T46" fmla="*/ 691089 w 1966913"/>
                <a:gd name="T47" fmla="*/ 297690 h 2327275"/>
                <a:gd name="T48" fmla="*/ 580021 w 1966913"/>
                <a:gd name="T49" fmla="*/ 473490 h 2327275"/>
                <a:gd name="T50" fmla="*/ 598856 w 1966913"/>
                <a:gd name="T51" fmla="*/ 635866 h 2327275"/>
                <a:gd name="T52" fmla="*/ 697151 w 1966913"/>
                <a:gd name="T53" fmla="*/ 768365 h 2327275"/>
                <a:gd name="T54" fmla="*/ 708409 w 1966913"/>
                <a:gd name="T55" fmla="*/ 863626 h 2327275"/>
                <a:gd name="T56" fmla="*/ 756473 w 1966913"/>
                <a:gd name="T57" fmla="*/ 905195 h 2327275"/>
                <a:gd name="T58" fmla="*/ 966701 w 1966913"/>
                <a:gd name="T59" fmla="*/ 887225 h 2327275"/>
                <a:gd name="T60" fmla="*/ 985970 w 1966913"/>
                <a:gd name="T61" fmla="*/ 829202 h 2327275"/>
                <a:gd name="T62" fmla="*/ 1060665 w 1966913"/>
                <a:gd name="T63" fmla="*/ 688043 h 2327275"/>
                <a:gd name="T64" fmla="*/ 1113926 w 1966913"/>
                <a:gd name="T65" fmla="*/ 528914 h 2327275"/>
                <a:gd name="T66" fmla="*/ 1035334 w 1966913"/>
                <a:gd name="T67" fmla="*/ 327784 h 2327275"/>
                <a:gd name="T68" fmla="*/ 879666 w 1966913"/>
                <a:gd name="T69" fmla="*/ 250926 h 2327275"/>
                <a:gd name="T70" fmla="*/ 1047675 w 1966913"/>
                <a:gd name="T71" fmla="*/ 272143 h 2327275"/>
                <a:gd name="T72" fmla="*/ 1162207 w 1966913"/>
                <a:gd name="T73" fmla="*/ 201347 h 2327275"/>
                <a:gd name="T74" fmla="*/ 531523 w 1966913"/>
                <a:gd name="T75" fmla="*/ 196584 h 2327275"/>
                <a:gd name="T76" fmla="*/ 632199 w 1966913"/>
                <a:gd name="T77" fmla="*/ 282318 h 2327275"/>
                <a:gd name="T78" fmla="*/ 824240 w 1966913"/>
                <a:gd name="T79" fmla="*/ 73827 h 2327275"/>
                <a:gd name="T80" fmla="*/ 874470 w 1966913"/>
                <a:gd name="T81" fmla="*/ 91581 h 2327275"/>
                <a:gd name="T82" fmla="*/ 916689 w 1966913"/>
                <a:gd name="T83" fmla="*/ 5412 h 2327275"/>
                <a:gd name="T84" fmla="*/ 1319823 w 1966913"/>
                <a:gd name="T85" fmla="*/ 138129 h 2327275"/>
                <a:gd name="T86" fmla="*/ 1480255 w 1966913"/>
                <a:gd name="T87" fmla="*/ 287732 h 2327275"/>
                <a:gd name="T88" fmla="*/ 1575085 w 1966913"/>
                <a:gd name="T89" fmla="*/ 471758 h 2327275"/>
                <a:gd name="T90" fmla="*/ 1609725 w 1966913"/>
                <a:gd name="T91" fmla="*/ 701466 h 2327275"/>
                <a:gd name="T92" fmla="*/ 1577249 w 1966913"/>
                <a:gd name="T93" fmla="*/ 943082 h 2327275"/>
                <a:gd name="T94" fmla="*/ 1389538 w 1966913"/>
                <a:gd name="T95" fmla="*/ 1273897 h 2327275"/>
                <a:gd name="T96" fmla="*/ 574392 w 1966913"/>
                <a:gd name="T97" fmla="*/ 1716860 h 2327275"/>
                <a:gd name="T98" fmla="*/ 319997 w 1966913"/>
                <a:gd name="T99" fmla="*/ 1770336 h 2327275"/>
                <a:gd name="T100" fmla="*/ 227115 w 1966913"/>
                <a:gd name="T101" fmla="*/ 1688498 h 2327275"/>
                <a:gd name="T102" fmla="*/ 235343 w 1966913"/>
                <a:gd name="T103" fmla="*/ 1565308 h 2327275"/>
                <a:gd name="T104" fmla="*/ 148956 w 1966913"/>
                <a:gd name="T105" fmla="*/ 1440603 h 2327275"/>
                <a:gd name="T106" fmla="*/ 177535 w 1966913"/>
                <a:gd name="T107" fmla="*/ 1387994 h 2327275"/>
                <a:gd name="T108" fmla="*/ 89417 w 1966913"/>
                <a:gd name="T109" fmla="*/ 1305723 h 2327275"/>
                <a:gd name="T110" fmla="*/ 115398 w 1966913"/>
                <a:gd name="T111" fmla="*/ 1257876 h 2327275"/>
                <a:gd name="T112" fmla="*/ 45033 w 1966913"/>
                <a:gd name="T113" fmla="*/ 1226483 h 2327275"/>
                <a:gd name="T114" fmla="*/ 0 w 1966913"/>
                <a:gd name="T115" fmla="*/ 1162615 h 2327275"/>
                <a:gd name="T116" fmla="*/ 121460 w 1966913"/>
                <a:gd name="T117" fmla="*/ 855183 h 2327275"/>
                <a:gd name="T118" fmla="*/ 120811 w 1966913"/>
                <a:gd name="T119" fmla="*/ 727879 h 2327275"/>
                <a:gd name="T120" fmla="*/ 196371 w 1966913"/>
                <a:gd name="T121" fmla="*/ 372816 h 2327275"/>
                <a:gd name="T122" fmla="*/ 421754 w 1966913"/>
                <a:gd name="T123" fmla="*/ 110849 h 2327275"/>
                <a:gd name="T124" fmla="*/ 768598 w 1966913"/>
                <a:gd name="T125" fmla="*/ 866 h 23272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6913" h="2327275">
                  <a:moveTo>
                    <a:pt x="954753" y="1302893"/>
                  </a:moveTo>
                  <a:lnTo>
                    <a:pt x="954489" y="1306067"/>
                  </a:lnTo>
                  <a:lnTo>
                    <a:pt x="954753" y="1309506"/>
                  </a:lnTo>
                  <a:lnTo>
                    <a:pt x="955547" y="1313209"/>
                  </a:lnTo>
                  <a:lnTo>
                    <a:pt x="957134" y="1316118"/>
                  </a:lnTo>
                  <a:lnTo>
                    <a:pt x="959251" y="1319292"/>
                  </a:lnTo>
                  <a:lnTo>
                    <a:pt x="961896" y="1322466"/>
                  </a:lnTo>
                  <a:lnTo>
                    <a:pt x="965071" y="1325111"/>
                  </a:lnTo>
                  <a:lnTo>
                    <a:pt x="968510" y="1328020"/>
                  </a:lnTo>
                  <a:lnTo>
                    <a:pt x="972478" y="1330136"/>
                  </a:lnTo>
                  <a:lnTo>
                    <a:pt x="976182" y="1332517"/>
                  </a:lnTo>
                  <a:lnTo>
                    <a:pt x="980679" y="1334368"/>
                  </a:lnTo>
                  <a:lnTo>
                    <a:pt x="985176" y="1336219"/>
                  </a:lnTo>
                  <a:lnTo>
                    <a:pt x="990467" y="1337542"/>
                  </a:lnTo>
                  <a:lnTo>
                    <a:pt x="995229" y="1338864"/>
                  </a:lnTo>
                  <a:lnTo>
                    <a:pt x="1000255" y="1339658"/>
                  </a:lnTo>
                  <a:lnTo>
                    <a:pt x="1005282" y="1339922"/>
                  </a:lnTo>
                  <a:lnTo>
                    <a:pt x="1010308" y="1340451"/>
                  </a:lnTo>
                  <a:lnTo>
                    <a:pt x="1015335" y="1340451"/>
                  </a:lnTo>
                  <a:lnTo>
                    <a:pt x="1050255" y="1340451"/>
                  </a:lnTo>
                  <a:lnTo>
                    <a:pt x="1055017" y="1340451"/>
                  </a:lnTo>
                  <a:lnTo>
                    <a:pt x="1060043" y="1339922"/>
                  </a:lnTo>
                  <a:lnTo>
                    <a:pt x="1065070" y="1339658"/>
                  </a:lnTo>
                  <a:lnTo>
                    <a:pt x="1070096" y="1338864"/>
                  </a:lnTo>
                  <a:lnTo>
                    <a:pt x="1075123" y="1337542"/>
                  </a:lnTo>
                  <a:lnTo>
                    <a:pt x="1079884" y="1336219"/>
                  </a:lnTo>
                  <a:lnTo>
                    <a:pt x="1084646" y="1334368"/>
                  </a:lnTo>
                  <a:lnTo>
                    <a:pt x="1088879" y="1332517"/>
                  </a:lnTo>
                  <a:lnTo>
                    <a:pt x="1093112" y="1330136"/>
                  </a:lnTo>
                  <a:lnTo>
                    <a:pt x="1097080" y="1328020"/>
                  </a:lnTo>
                  <a:lnTo>
                    <a:pt x="1100519" y="1325111"/>
                  </a:lnTo>
                  <a:lnTo>
                    <a:pt x="1103429" y="1322466"/>
                  </a:lnTo>
                  <a:lnTo>
                    <a:pt x="1106075" y="1319292"/>
                  </a:lnTo>
                  <a:lnTo>
                    <a:pt x="1108191" y="1316118"/>
                  </a:lnTo>
                  <a:lnTo>
                    <a:pt x="1109778" y="1313209"/>
                  </a:lnTo>
                  <a:lnTo>
                    <a:pt x="1110836" y="1309506"/>
                  </a:lnTo>
                  <a:lnTo>
                    <a:pt x="1111101" y="1306067"/>
                  </a:lnTo>
                  <a:lnTo>
                    <a:pt x="1110836" y="1302893"/>
                  </a:lnTo>
                  <a:lnTo>
                    <a:pt x="1048668" y="1302893"/>
                  </a:lnTo>
                  <a:lnTo>
                    <a:pt x="1016657" y="1302893"/>
                  </a:lnTo>
                  <a:lnTo>
                    <a:pt x="954753" y="1302893"/>
                  </a:lnTo>
                  <a:close/>
                  <a:moveTo>
                    <a:pt x="941261" y="1215611"/>
                  </a:moveTo>
                  <a:lnTo>
                    <a:pt x="937822" y="1215875"/>
                  </a:lnTo>
                  <a:lnTo>
                    <a:pt x="934383" y="1216404"/>
                  </a:lnTo>
                  <a:lnTo>
                    <a:pt x="931208" y="1217462"/>
                  </a:lnTo>
                  <a:lnTo>
                    <a:pt x="928034" y="1218520"/>
                  </a:lnTo>
                  <a:lnTo>
                    <a:pt x="924859" y="1219842"/>
                  </a:lnTo>
                  <a:lnTo>
                    <a:pt x="922214" y="1221694"/>
                  </a:lnTo>
                  <a:lnTo>
                    <a:pt x="919568" y="1223545"/>
                  </a:lnTo>
                  <a:lnTo>
                    <a:pt x="916923" y="1225661"/>
                  </a:lnTo>
                  <a:lnTo>
                    <a:pt x="914806" y="1228306"/>
                  </a:lnTo>
                  <a:lnTo>
                    <a:pt x="912955" y="1230951"/>
                  </a:lnTo>
                  <a:lnTo>
                    <a:pt x="911103" y="1233596"/>
                  </a:lnTo>
                  <a:lnTo>
                    <a:pt x="909780" y="1236770"/>
                  </a:lnTo>
                  <a:lnTo>
                    <a:pt x="908722" y="1239944"/>
                  </a:lnTo>
                  <a:lnTo>
                    <a:pt x="907664" y="1243118"/>
                  </a:lnTo>
                  <a:lnTo>
                    <a:pt x="907135" y="1246556"/>
                  </a:lnTo>
                  <a:lnTo>
                    <a:pt x="906870" y="1249995"/>
                  </a:lnTo>
                  <a:lnTo>
                    <a:pt x="907135" y="1253698"/>
                  </a:lnTo>
                  <a:lnTo>
                    <a:pt x="907664" y="1256872"/>
                  </a:lnTo>
                  <a:lnTo>
                    <a:pt x="908722" y="1260310"/>
                  </a:lnTo>
                  <a:lnTo>
                    <a:pt x="909780" y="1263484"/>
                  </a:lnTo>
                  <a:lnTo>
                    <a:pt x="911103" y="1266129"/>
                  </a:lnTo>
                  <a:lnTo>
                    <a:pt x="912955" y="1269303"/>
                  </a:lnTo>
                  <a:lnTo>
                    <a:pt x="914806" y="1271948"/>
                  </a:lnTo>
                  <a:lnTo>
                    <a:pt x="916923" y="1274328"/>
                  </a:lnTo>
                  <a:lnTo>
                    <a:pt x="919568" y="1276444"/>
                  </a:lnTo>
                  <a:lnTo>
                    <a:pt x="922214" y="1278560"/>
                  </a:lnTo>
                  <a:lnTo>
                    <a:pt x="924859" y="1280147"/>
                  </a:lnTo>
                  <a:lnTo>
                    <a:pt x="928034" y="1281734"/>
                  </a:lnTo>
                  <a:lnTo>
                    <a:pt x="931208" y="1282792"/>
                  </a:lnTo>
                  <a:lnTo>
                    <a:pt x="934383" y="1283585"/>
                  </a:lnTo>
                  <a:lnTo>
                    <a:pt x="937822" y="1284114"/>
                  </a:lnTo>
                  <a:lnTo>
                    <a:pt x="941261" y="1284114"/>
                  </a:lnTo>
                  <a:lnTo>
                    <a:pt x="1124064" y="1284114"/>
                  </a:lnTo>
                  <a:lnTo>
                    <a:pt x="1127768" y="1284114"/>
                  </a:lnTo>
                  <a:lnTo>
                    <a:pt x="1130942" y="1283585"/>
                  </a:lnTo>
                  <a:lnTo>
                    <a:pt x="1134381" y="1282792"/>
                  </a:lnTo>
                  <a:lnTo>
                    <a:pt x="1137556" y="1281734"/>
                  </a:lnTo>
                  <a:lnTo>
                    <a:pt x="1140466" y="1280147"/>
                  </a:lnTo>
                  <a:lnTo>
                    <a:pt x="1143376" y="1278560"/>
                  </a:lnTo>
                  <a:lnTo>
                    <a:pt x="1146021" y="1276444"/>
                  </a:lnTo>
                  <a:lnTo>
                    <a:pt x="1148402" y="1274328"/>
                  </a:lnTo>
                  <a:lnTo>
                    <a:pt x="1150783" y="1271948"/>
                  </a:lnTo>
                  <a:lnTo>
                    <a:pt x="1152635" y="1269303"/>
                  </a:lnTo>
                  <a:lnTo>
                    <a:pt x="1154222" y="1266129"/>
                  </a:lnTo>
                  <a:lnTo>
                    <a:pt x="1155810" y="1263484"/>
                  </a:lnTo>
                  <a:lnTo>
                    <a:pt x="1156868" y="1260310"/>
                  </a:lnTo>
                  <a:lnTo>
                    <a:pt x="1157661" y="1256872"/>
                  </a:lnTo>
                  <a:lnTo>
                    <a:pt x="1158191" y="1253698"/>
                  </a:lnTo>
                  <a:lnTo>
                    <a:pt x="1158191" y="1249995"/>
                  </a:lnTo>
                  <a:lnTo>
                    <a:pt x="1158191" y="1246556"/>
                  </a:lnTo>
                  <a:lnTo>
                    <a:pt x="1157661" y="1243118"/>
                  </a:lnTo>
                  <a:lnTo>
                    <a:pt x="1156868" y="1239944"/>
                  </a:lnTo>
                  <a:lnTo>
                    <a:pt x="1155810" y="1236770"/>
                  </a:lnTo>
                  <a:lnTo>
                    <a:pt x="1154222" y="1233596"/>
                  </a:lnTo>
                  <a:lnTo>
                    <a:pt x="1152635" y="1230951"/>
                  </a:lnTo>
                  <a:lnTo>
                    <a:pt x="1150783" y="1228306"/>
                  </a:lnTo>
                  <a:lnTo>
                    <a:pt x="1148402" y="1225661"/>
                  </a:lnTo>
                  <a:lnTo>
                    <a:pt x="1146021" y="1223545"/>
                  </a:lnTo>
                  <a:lnTo>
                    <a:pt x="1143376" y="1221694"/>
                  </a:lnTo>
                  <a:lnTo>
                    <a:pt x="1140466" y="1219842"/>
                  </a:lnTo>
                  <a:lnTo>
                    <a:pt x="1137556" y="1218520"/>
                  </a:lnTo>
                  <a:lnTo>
                    <a:pt x="1134381" y="1217462"/>
                  </a:lnTo>
                  <a:lnTo>
                    <a:pt x="1130942" y="1216404"/>
                  </a:lnTo>
                  <a:lnTo>
                    <a:pt x="1127768" y="1215875"/>
                  </a:lnTo>
                  <a:lnTo>
                    <a:pt x="1124064" y="1215611"/>
                  </a:lnTo>
                  <a:lnTo>
                    <a:pt x="941261" y="1215611"/>
                  </a:lnTo>
                  <a:close/>
                  <a:moveTo>
                    <a:pt x="941261" y="1129121"/>
                  </a:moveTo>
                  <a:lnTo>
                    <a:pt x="937822" y="1129386"/>
                  </a:lnTo>
                  <a:lnTo>
                    <a:pt x="934383" y="1130179"/>
                  </a:lnTo>
                  <a:lnTo>
                    <a:pt x="931208" y="1130973"/>
                  </a:lnTo>
                  <a:lnTo>
                    <a:pt x="928034" y="1132031"/>
                  </a:lnTo>
                  <a:lnTo>
                    <a:pt x="924859" y="1133353"/>
                  </a:lnTo>
                  <a:lnTo>
                    <a:pt x="922214" y="1135205"/>
                  </a:lnTo>
                  <a:lnTo>
                    <a:pt x="919568" y="1137056"/>
                  </a:lnTo>
                  <a:lnTo>
                    <a:pt x="916923" y="1139437"/>
                  </a:lnTo>
                  <a:lnTo>
                    <a:pt x="914806" y="1141817"/>
                  </a:lnTo>
                  <a:lnTo>
                    <a:pt x="912955" y="1144462"/>
                  </a:lnTo>
                  <a:lnTo>
                    <a:pt x="911103" y="1147107"/>
                  </a:lnTo>
                  <a:lnTo>
                    <a:pt x="909780" y="1150281"/>
                  </a:lnTo>
                  <a:lnTo>
                    <a:pt x="908722" y="1153455"/>
                  </a:lnTo>
                  <a:lnTo>
                    <a:pt x="907664" y="1156629"/>
                  </a:lnTo>
                  <a:lnTo>
                    <a:pt x="907135" y="1160067"/>
                  </a:lnTo>
                  <a:lnTo>
                    <a:pt x="906870" y="1163505"/>
                  </a:lnTo>
                  <a:lnTo>
                    <a:pt x="907135" y="1167208"/>
                  </a:lnTo>
                  <a:lnTo>
                    <a:pt x="907664" y="1170382"/>
                  </a:lnTo>
                  <a:lnTo>
                    <a:pt x="908722" y="1173821"/>
                  </a:lnTo>
                  <a:lnTo>
                    <a:pt x="909780" y="1176995"/>
                  </a:lnTo>
                  <a:lnTo>
                    <a:pt x="911103" y="1179640"/>
                  </a:lnTo>
                  <a:lnTo>
                    <a:pt x="912955" y="1182813"/>
                  </a:lnTo>
                  <a:lnTo>
                    <a:pt x="914806" y="1185458"/>
                  </a:lnTo>
                  <a:lnTo>
                    <a:pt x="916923" y="1187839"/>
                  </a:lnTo>
                  <a:lnTo>
                    <a:pt x="919568" y="1189955"/>
                  </a:lnTo>
                  <a:lnTo>
                    <a:pt x="922214" y="1191806"/>
                  </a:lnTo>
                  <a:lnTo>
                    <a:pt x="924859" y="1193658"/>
                  </a:lnTo>
                  <a:lnTo>
                    <a:pt x="928034" y="1195245"/>
                  </a:lnTo>
                  <a:lnTo>
                    <a:pt x="931208" y="1196303"/>
                  </a:lnTo>
                  <a:lnTo>
                    <a:pt x="934383" y="1197096"/>
                  </a:lnTo>
                  <a:lnTo>
                    <a:pt x="937822" y="1197625"/>
                  </a:lnTo>
                  <a:lnTo>
                    <a:pt x="941261" y="1197625"/>
                  </a:lnTo>
                  <a:lnTo>
                    <a:pt x="1124064" y="1197625"/>
                  </a:lnTo>
                  <a:lnTo>
                    <a:pt x="1127768" y="1197625"/>
                  </a:lnTo>
                  <a:lnTo>
                    <a:pt x="1130942" y="1197096"/>
                  </a:lnTo>
                  <a:lnTo>
                    <a:pt x="1134381" y="1196303"/>
                  </a:lnTo>
                  <a:lnTo>
                    <a:pt x="1137556" y="1195245"/>
                  </a:lnTo>
                  <a:lnTo>
                    <a:pt x="1140466" y="1193658"/>
                  </a:lnTo>
                  <a:lnTo>
                    <a:pt x="1143376" y="1191806"/>
                  </a:lnTo>
                  <a:lnTo>
                    <a:pt x="1146021" y="1189955"/>
                  </a:lnTo>
                  <a:lnTo>
                    <a:pt x="1148402" y="1187839"/>
                  </a:lnTo>
                  <a:lnTo>
                    <a:pt x="1150783" y="1185458"/>
                  </a:lnTo>
                  <a:lnTo>
                    <a:pt x="1152635" y="1182813"/>
                  </a:lnTo>
                  <a:lnTo>
                    <a:pt x="1154222" y="1179640"/>
                  </a:lnTo>
                  <a:lnTo>
                    <a:pt x="1155810" y="1176995"/>
                  </a:lnTo>
                  <a:lnTo>
                    <a:pt x="1156868" y="1173821"/>
                  </a:lnTo>
                  <a:lnTo>
                    <a:pt x="1157661" y="1170382"/>
                  </a:lnTo>
                  <a:lnTo>
                    <a:pt x="1158191" y="1167208"/>
                  </a:lnTo>
                  <a:lnTo>
                    <a:pt x="1158191" y="1163505"/>
                  </a:lnTo>
                  <a:lnTo>
                    <a:pt x="1158191" y="1160067"/>
                  </a:lnTo>
                  <a:lnTo>
                    <a:pt x="1157661" y="1156629"/>
                  </a:lnTo>
                  <a:lnTo>
                    <a:pt x="1156868" y="1153455"/>
                  </a:lnTo>
                  <a:lnTo>
                    <a:pt x="1155810" y="1150281"/>
                  </a:lnTo>
                  <a:lnTo>
                    <a:pt x="1154222" y="1147107"/>
                  </a:lnTo>
                  <a:lnTo>
                    <a:pt x="1152635" y="1144462"/>
                  </a:lnTo>
                  <a:lnTo>
                    <a:pt x="1150783" y="1141817"/>
                  </a:lnTo>
                  <a:lnTo>
                    <a:pt x="1148402" y="1139437"/>
                  </a:lnTo>
                  <a:lnTo>
                    <a:pt x="1146021" y="1137056"/>
                  </a:lnTo>
                  <a:lnTo>
                    <a:pt x="1143376" y="1135205"/>
                  </a:lnTo>
                  <a:lnTo>
                    <a:pt x="1140466" y="1133353"/>
                  </a:lnTo>
                  <a:lnTo>
                    <a:pt x="1137556" y="1132031"/>
                  </a:lnTo>
                  <a:lnTo>
                    <a:pt x="1134381" y="1130973"/>
                  </a:lnTo>
                  <a:lnTo>
                    <a:pt x="1130942" y="1130179"/>
                  </a:lnTo>
                  <a:lnTo>
                    <a:pt x="1127768" y="1129386"/>
                  </a:lnTo>
                  <a:lnTo>
                    <a:pt x="1124064" y="1129121"/>
                  </a:lnTo>
                  <a:lnTo>
                    <a:pt x="941261" y="1129121"/>
                  </a:lnTo>
                  <a:close/>
                  <a:moveTo>
                    <a:pt x="1341787" y="876266"/>
                  </a:moveTo>
                  <a:lnTo>
                    <a:pt x="1336231" y="884201"/>
                  </a:lnTo>
                  <a:lnTo>
                    <a:pt x="1330676" y="891871"/>
                  </a:lnTo>
                  <a:lnTo>
                    <a:pt x="1325120" y="899277"/>
                  </a:lnTo>
                  <a:lnTo>
                    <a:pt x="1319565" y="906418"/>
                  </a:lnTo>
                  <a:lnTo>
                    <a:pt x="1308189" y="920172"/>
                  </a:lnTo>
                  <a:lnTo>
                    <a:pt x="1297078" y="932867"/>
                  </a:lnTo>
                  <a:lnTo>
                    <a:pt x="1362686" y="998726"/>
                  </a:lnTo>
                  <a:lnTo>
                    <a:pt x="1365596" y="1001107"/>
                  </a:lnTo>
                  <a:lnTo>
                    <a:pt x="1368241" y="1003223"/>
                  </a:lnTo>
                  <a:lnTo>
                    <a:pt x="1371416" y="1005074"/>
                  </a:lnTo>
                  <a:lnTo>
                    <a:pt x="1374591" y="1006396"/>
                  </a:lnTo>
                  <a:lnTo>
                    <a:pt x="1377765" y="1007719"/>
                  </a:lnTo>
                  <a:lnTo>
                    <a:pt x="1381204" y="1008512"/>
                  </a:lnTo>
                  <a:lnTo>
                    <a:pt x="1384643" y="1009041"/>
                  </a:lnTo>
                  <a:lnTo>
                    <a:pt x="1388083" y="1009041"/>
                  </a:lnTo>
                  <a:lnTo>
                    <a:pt x="1391522" y="1009041"/>
                  </a:lnTo>
                  <a:lnTo>
                    <a:pt x="1394961" y="1008512"/>
                  </a:lnTo>
                  <a:lnTo>
                    <a:pt x="1398400" y="1007719"/>
                  </a:lnTo>
                  <a:lnTo>
                    <a:pt x="1401839" y="1006396"/>
                  </a:lnTo>
                  <a:lnTo>
                    <a:pt x="1404749" y="1005074"/>
                  </a:lnTo>
                  <a:lnTo>
                    <a:pt x="1407924" y="1003223"/>
                  </a:lnTo>
                  <a:lnTo>
                    <a:pt x="1410834" y="1001107"/>
                  </a:lnTo>
                  <a:lnTo>
                    <a:pt x="1413479" y="998726"/>
                  </a:lnTo>
                  <a:lnTo>
                    <a:pt x="1416125" y="995817"/>
                  </a:lnTo>
                  <a:lnTo>
                    <a:pt x="1417976" y="993172"/>
                  </a:lnTo>
                  <a:lnTo>
                    <a:pt x="1420093" y="989998"/>
                  </a:lnTo>
                  <a:lnTo>
                    <a:pt x="1421416" y="986824"/>
                  </a:lnTo>
                  <a:lnTo>
                    <a:pt x="1422474" y="983386"/>
                  </a:lnTo>
                  <a:lnTo>
                    <a:pt x="1423267" y="980212"/>
                  </a:lnTo>
                  <a:lnTo>
                    <a:pt x="1423797" y="976773"/>
                  </a:lnTo>
                  <a:lnTo>
                    <a:pt x="1423797" y="973335"/>
                  </a:lnTo>
                  <a:lnTo>
                    <a:pt x="1423797" y="969632"/>
                  </a:lnTo>
                  <a:lnTo>
                    <a:pt x="1423267" y="966458"/>
                  </a:lnTo>
                  <a:lnTo>
                    <a:pt x="1422474" y="963020"/>
                  </a:lnTo>
                  <a:lnTo>
                    <a:pt x="1421416" y="959581"/>
                  </a:lnTo>
                  <a:lnTo>
                    <a:pt x="1420093" y="956672"/>
                  </a:lnTo>
                  <a:lnTo>
                    <a:pt x="1417976" y="953498"/>
                  </a:lnTo>
                  <a:lnTo>
                    <a:pt x="1416125" y="950588"/>
                  </a:lnTo>
                  <a:lnTo>
                    <a:pt x="1413479" y="947944"/>
                  </a:lnTo>
                  <a:lnTo>
                    <a:pt x="1341787" y="876266"/>
                  </a:lnTo>
                  <a:close/>
                  <a:moveTo>
                    <a:pt x="723538" y="876266"/>
                  </a:moveTo>
                  <a:lnTo>
                    <a:pt x="651846" y="947944"/>
                  </a:lnTo>
                  <a:lnTo>
                    <a:pt x="649465" y="950588"/>
                  </a:lnTo>
                  <a:lnTo>
                    <a:pt x="647084" y="953498"/>
                  </a:lnTo>
                  <a:lnTo>
                    <a:pt x="645497" y="956672"/>
                  </a:lnTo>
                  <a:lnTo>
                    <a:pt x="644174" y="959581"/>
                  </a:lnTo>
                  <a:lnTo>
                    <a:pt x="642587" y="963020"/>
                  </a:lnTo>
                  <a:lnTo>
                    <a:pt x="642058" y="966458"/>
                  </a:lnTo>
                  <a:lnTo>
                    <a:pt x="641529" y="969632"/>
                  </a:lnTo>
                  <a:lnTo>
                    <a:pt x="641264" y="973335"/>
                  </a:lnTo>
                  <a:lnTo>
                    <a:pt x="641529" y="976773"/>
                  </a:lnTo>
                  <a:lnTo>
                    <a:pt x="642058" y="980212"/>
                  </a:lnTo>
                  <a:lnTo>
                    <a:pt x="642587" y="983386"/>
                  </a:lnTo>
                  <a:lnTo>
                    <a:pt x="644174" y="986824"/>
                  </a:lnTo>
                  <a:lnTo>
                    <a:pt x="645497" y="989998"/>
                  </a:lnTo>
                  <a:lnTo>
                    <a:pt x="647084" y="993172"/>
                  </a:lnTo>
                  <a:lnTo>
                    <a:pt x="649465" y="995817"/>
                  </a:lnTo>
                  <a:lnTo>
                    <a:pt x="651846" y="998726"/>
                  </a:lnTo>
                  <a:lnTo>
                    <a:pt x="654491" y="1001107"/>
                  </a:lnTo>
                  <a:lnTo>
                    <a:pt x="657666" y="1003223"/>
                  </a:lnTo>
                  <a:lnTo>
                    <a:pt x="660576" y="1005074"/>
                  </a:lnTo>
                  <a:lnTo>
                    <a:pt x="663751" y="1006396"/>
                  </a:lnTo>
                  <a:lnTo>
                    <a:pt x="667190" y="1007719"/>
                  </a:lnTo>
                  <a:lnTo>
                    <a:pt x="670629" y="1008512"/>
                  </a:lnTo>
                  <a:lnTo>
                    <a:pt x="673803" y="1009041"/>
                  </a:lnTo>
                  <a:lnTo>
                    <a:pt x="677243" y="1009041"/>
                  </a:lnTo>
                  <a:lnTo>
                    <a:pt x="680682" y="1009041"/>
                  </a:lnTo>
                  <a:lnTo>
                    <a:pt x="683856" y="1008512"/>
                  </a:lnTo>
                  <a:lnTo>
                    <a:pt x="687295" y="1007719"/>
                  </a:lnTo>
                  <a:lnTo>
                    <a:pt x="690734" y="1006396"/>
                  </a:lnTo>
                  <a:lnTo>
                    <a:pt x="694174" y="1005074"/>
                  </a:lnTo>
                  <a:lnTo>
                    <a:pt x="696819" y="1003223"/>
                  </a:lnTo>
                  <a:lnTo>
                    <a:pt x="699994" y="1001107"/>
                  </a:lnTo>
                  <a:lnTo>
                    <a:pt x="702639" y="998726"/>
                  </a:lnTo>
                  <a:lnTo>
                    <a:pt x="768512" y="932867"/>
                  </a:lnTo>
                  <a:lnTo>
                    <a:pt x="757401" y="920172"/>
                  </a:lnTo>
                  <a:lnTo>
                    <a:pt x="745760" y="906418"/>
                  </a:lnTo>
                  <a:lnTo>
                    <a:pt x="740205" y="899277"/>
                  </a:lnTo>
                  <a:lnTo>
                    <a:pt x="734649" y="891606"/>
                  </a:lnTo>
                  <a:lnTo>
                    <a:pt x="728829" y="884201"/>
                  </a:lnTo>
                  <a:lnTo>
                    <a:pt x="723538" y="876266"/>
                  </a:lnTo>
                  <a:close/>
                  <a:moveTo>
                    <a:pt x="1407659" y="582150"/>
                  </a:moveTo>
                  <a:lnTo>
                    <a:pt x="1408982" y="594581"/>
                  </a:lnTo>
                  <a:lnTo>
                    <a:pt x="1410040" y="607276"/>
                  </a:lnTo>
                  <a:lnTo>
                    <a:pt x="1411098" y="620237"/>
                  </a:lnTo>
                  <a:lnTo>
                    <a:pt x="1411098" y="633197"/>
                  </a:lnTo>
                  <a:lnTo>
                    <a:pt x="1411098" y="643512"/>
                  </a:lnTo>
                  <a:lnTo>
                    <a:pt x="1410834" y="653827"/>
                  </a:lnTo>
                  <a:lnTo>
                    <a:pt x="1535436" y="653827"/>
                  </a:lnTo>
                  <a:lnTo>
                    <a:pt x="1539139" y="653563"/>
                  </a:lnTo>
                  <a:lnTo>
                    <a:pt x="1542314" y="653034"/>
                  </a:lnTo>
                  <a:lnTo>
                    <a:pt x="1546018" y="652240"/>
                  </a:lnTo>
                  <a:lnTo>
                    <a:pt x="1549192" y="651182"/>
                  </a:lnTo>
                  <a:lnTo>
                    <a:pt x="1552631" y="649331"/>
                  </a:lnTo>
                  <a:lnTo>
                    <a:pt x="1555277" y="647744"/>
                  </a:lnTo>
                  <a:lnTo>
                    <a:pt x="1558187" y="645628"/>
                  </a:lnTo>
                  <a:lnTo>
                    <a:pt x="1560568" y="643247"/>
                  </a:lnTo>
                  <a:lnTo>
                    <a:pt x="1562949" y="640603"/>
                  </a:lnTo>
                  <a:lnTo>
                    <a:pt x="1565065" y="637958"/>
                  </a:lnTo>
                  <a:lnTo>
                    <a:pt x="1566917" y="635048"/>
                  </a:lnTo>
                  <a:lnTo>
                    <a:pt x="1568504" y="631874"/>
                  </a:lnTo>
                  <a:lnTo>
                    <a:pt x="1569562" y="628700"/>
                  </a:lnTo>
                  <a:lnTo>
                    <a:pt x="1570356" y="625262"/>
                  </a:lnTo>
                  <a:lnTo>
                    <a:pt x="1571150" y="621559"/>
                  </a:lnTo>
                  <a:lnTo>
                    <a:pt x="1571414" y="617856"/>
                  </a:lnTo>
                  <a:lnTo>
                    <a:pt x="1571150" y="614418"/>
                  </a:lnTo>
                  <a:lnTo>
                    <a:pt x="1570356" y="610715"/>
                  </a:lnTo>
                  <a:lnTo>
                    <a:pt x="1569562" y="607276"/>
                  </a:lnTo>
                  <a:lnTo>
                    <a:pt x="1568504" y="603838"/>
                  </a:lnTo>
                  <a:lnTo>
                    <a:pt x="1566917" y="600929"/>
                  </a:lnTo>
                  <a:lnTo>
                    <a:pt x="1565065" y="598019"/>
                  </a:lnTo>
                  <a:lnTo>
                    <a:pt x="1562949" y="595110"/>
                  </a:lnTo>
                  <a:lnTo>
                    <a:pt x="1560568" y="592729"/>
                  </a:lnTo>
                  <a:lnTo>
                    <a:pt x="1558187" y="590084"/>
                  </a:lnTo>
                  <a:lnTo>
                    <a:pt x="1555277" y="588233"/>
                  </a:lnTo>
                  <a:lnTo>
                    <a:pt x="1552631" y="586646"/>
                  </a:lnTo>
                  <a:lnTo>
                    <a:pt x="1549192" y="584794"/>
                  </a:lnTo>
                  <a:lnTo>
                    <a:pt x="1546018" y="583736"/>
                  </a:lnTo>
                  <a:lnTo>
                    <a:pt x="1542314" y="582943"/>
                  </a:lnTo>
                  <a:lnTo>
                    <a:pt x="1539139" y="582414"/>
                  </a:lnTo>
                  <a:lnTo>
                    <a:pt x="1535436" y="582150"/>
                  </a:lnTo>
                  <a:lnTo>
                    <a:pt x="1407659" y="582150"/>
                  </a:lnTo>
                  <a:close/>
                  <a:moveTo>
                    <a:pt x="530154" y="582150"/>
                  </a:moveTo>
                  <a:lnTo>
                    <a:pt x="526450" y="582414"/>
                  </a:lnTo>
                  <a:lnTo>
                    <a:pt x="522747" y="582943"/>
                  </a:lnTo>
                  <a:lnTo>
                    <a:pt x="519308" y="583736"/>
                  </a:lnTo>
                  <a:lnTo>
                    <a:pt x="516133" y="584794"/>
                  </a:lnTo>
                  <a:lnTo>
                    <a:pt x="512958" y="586646"/>
                  </a:lnTo>
                  <a:lnTo>
                    <a:pt x="509784" y="588233"/>
                  </a:lnTo>
                  <a:lnTo>
                    <a:pt x="507403" y="590084"/>
                  </a:lnTo>
                  <a:lnTo>
                    <a:pt x="504493" y="592729"/>
                  </a:lnTo>
                  <a:lnTo>
                    <a:pt x="502376" y="595110"/>
                  </a:lnTo>
                  <a:lnTo>
                    <a:pt x="500260" y="598019"/>
                  </a:lnTo>
                  <a:lnTo>
                    <a:pt x="498408" y="600929"/>
                  </a:lnTo>
                  <a:lnTo>
                    <a:pt x="497085" y="603838"/>
                  </a:lnTo>
                  <a:lnTo>
                    <a:pt x="495763" y="607276"/>
                  </a:lnTo>
                  <a:lnTo>
                    <a:pt x="494969" y="610715"/>
                  </a:lnTo>
                  <a:lnTo>
                    <a:pt x="494440" y="614418"/>
                  </a:lnTo>
                  <a:lnTo>
                    <a:pt x="494175" y="617856"/>
                  </a:lnTo>
                  <a:lnTo>
                    <a:pt x="494440" y="621559"/>
                  </a:lnTo>
                  <a:lnTo>
                    <a:pt x="494969" y="625262"/>
                  </a:lnTo>
                  <a:lnTo>
                    <a:pt x="495763" y="628700"/>
                  </a:lnTo>
                  <a:lnTo>
                    <a:pt x="497085" y="631874"/>
                  </a:lnTo>
                  <a:lnTo>
                    <a:pt x="498408" y="635048"/>
                  </a:lnTo>
                  <a:lnTo>
                    <a:pt x="500260" y="637958"/>
                  </a:lnTo>
                  <a:lnTo>
                    <a:pt x="502376" y="640603"/>
                  </a:lnTo>
                  <a:lnTo>
                    <a:pt x="504493" y="643247"/>
                  </a:lnTo>
                  <a:lnTo>
                    <a:pt x="507403" y="645628"/>
                  </a:lnTo>
                  <a:lnTo>
                    <a:pt x="509784" y="647744"/>
                  </a:lnTo>
                  <a:lnTo>
                    <a:pt x="512958" y="649331"/>
                  </a:lnTo>
                  <a:lnTo>
                    <a:pt x="516133" y="651182"/>
                  </a:lnTo>
                  <a:lnTo>
                    <a:pt x="519308" y="652240"/>
                  </a:lnTo>
                  <a:lnTo>
                    <a:pt x="522747" y="653034"/>
                  </a:lnTo>
                  <a:lnTo>
                    <a:pt x="526450" y="653563"/>
                  </a:lnTo>
                  <a:lnTo>
                    <a:pt x="530154" y="653827"/>
                  </a:lnTo>
                  <a:lnTo>
                    <a:pt x="654756" y="653827"/>
                  </a:lnTo>
                  <a:lnTo>
                    <a:pt x="654491" y="643512"/>
                  </a:lnTo>
                  <a:lnTo>
                    <a:pt x="654227" y="633197"/>
                  </a:lnTo>
                  <a:lnTo>
                    <a:pt x="654491" y="620237"/>
                  </a:lnTo>
                  <a:lnTo>
                    <a:pt x="655285" y="607276"/>
                  </a:lnTo>
                  <a:lnTo>
                    <a:pt x="656079" y="594581"/>
                  </a:lnTo>
                  <a:lnTo>
                    <a:pt x="657666" y="582150"/>
                  </a:lnTo>
                  <a:lnTo>
                    <a:pt x="530154" y="582150"/>
                  </a:lnTo>
                  <a:close/>
                  <a:moveTo>
                    <a:pt x="1010822" y="371475"/>
                  </a:moveTo>
                  <a:lnTo>
                    <a:pt x="1014779" y="372005"/>
                  </a:lnTo>
                  <a:lnTo>
                    <a:pt x="1018472" y="372270"/>
                  </a:lnTo>
                  <a:lnTo>
                    <a:pt x="1021902" y="373065"/>
                  </a:lnTo>
                  <a:lnTo>
                    <a:pt x="1025331" y="374126"/>
                  </a:lnTo>
                  <a:lnTo>
                    <a:pt x="1028497" y="375451"/>
                  </a:lnTo>
                  <a:lnTo>
                    <a:pt x="1031927" y="377306"/>
                  </a:lnTo>
                  <a:lnTo>
                    <a:pt x="1034565" y="379427"/>
                  </a:lnTo>
                  <a:lnTo>
                    <a:pt x="1037467" y="381813"/>
                  </a:lnTo>
                  <a:lnTo>
                    <a:pt x="1039841" y="384198"/>
                  </a:lnTo>
                  <a:lnTo>
                    <a:pt x="1041951" y="387114"/>
                  </a:lnTo>
                  <a:lnTo>
                    <a:pt x="1043798" y="389764"/>
                  </a:lnTo>
                  <a:lnTo>
                    <a:pt x="1045645" y="393210"/>
                  </a:lnTo>
                  <a:lnTo>
                    <a:pt x="1046964" y="396656"/>
                  </a:lnTo>
                  <a:lnTo>
                    <a:pt x="1048019" y="400102"/>
                  </a:lnTo>
                  <a:lnTo>
                    <a:pt x="1048547" y="403548"/>
                  </a:lnTo>
                  <a:lnTo>
                    <a:pt x="1049338" y="407523"/>
                  </a:lnTo>
                  <a:lnTo>
                    <a:pt x="1049074" y="411234"/>
                  </a:lnTo>
                  <a:lnTo>
                    <a:pt x="1048547" y="414945"/>
                  </a:lnTo>
                  <a:lnTo>
                    <a:pt x="1047755" y="418656"/>
                  </a:lnTo>
                  <a:lnTo>
                    <a:pt x="1046700" y="421837"/>
                  </a:lnTo>
                  <a:lnTo>
                    <a:pt x="1045381" y="425283"/>
                  </a:lnTo>
                  <a:lnTo>
                    <a:pt x="1043534" y="428463"/>
                  </a:lnTo>
                  <a:lnTo>
                    <a:pt x="1041424" y="431644"/>
                  </a:lnTo>
                  <a:lnTo>
                    <a:pt x="1039049" y="434030"/>
                  </a:lnTo>
                  <a:lnTo>
                    <a:pt x="1036675" y="436680"/>
                  </a:lnTo>
                  <a:lnTo>
                    <a:pt x="1033773" y="438801"/>
                  </a:lnTo>
                  <a:lnTo>
                    <a:pt x="1031135" y="440921"/>
                  </a:lnTo>
                  <a:lnTo>
                    <a:pt x="1027706" y="442512"/>
                  </a:lnTo>
                  <a:lnTo>
                    <a:pt x="1024276" y="443837"/>
                  </a:lnTo>
                  <a:lnTo>
                    <a:pt x="1020846" y="445162"/>
                  </a:lnTo>
                  <a:lnTo>
                    <a:pt x="1017417" y="445692"/>
                  </a:lnTo>
                  <a:lnTo>
                    <a:pt x="1013460" y="445957"/>
                  </a:lnTo>
                  <a:lnTo>
                    <a:pt x="1005809" y="446487"/>
                  </a:lnTo>
                  <a:lnTo>
                    <a:pt x="998422" y="447018"/>
                  </a:lnTo>
                  <a:lnTo>
                    <a:pt x="991563" y="447813"/>
                  </a:lnTo>
                  <a:lnTo>
                    <a:pt x="984704" y="448873"/>
                  </a:lnTo>
                  <a:lnTo>
                    <a:pt x="978373" y="450198"/>
                  </a:lnTo>
                  <a:lnTo>
                    <a:pt x="972305" y="451524"/>
                  </a:lnTo>
                  <a:lnTo>
                    <a:pt x="965973" y="453114"/>
                  </a:lnTo>
                  <a:lnTo>
                    <a:pt x="960433" y="454969"/>
                  </a:lnTo>
                  <a:lnTo>
                    <a:pt x="954893" y="456825"/>
                  </a:lnTo>
                  <a:lnTo>
                    <a:pt x="949881" y="458945"/>
                  </a:lnTo>
                  <a:lnTo>
                    <a:pt x="944868" y="461066"/>
                  </a:lnTo>
                  <a:lnTo>
                    <a:pt x="939856" y="463716"/>
                  </a:lnTo>
                  <a:lnTo>
                    <a:pt x="935371" y="466102"/>
                  </a:lnTo>
                  <a:lnTo>
                    <a:pt x="930886" y="468753"/>
                  </a:lnTo>
                  <a:lnTo>
                    <a:pt x="926665" y="471403"/>
                  </a:lnTo>
                  <a:lnTo>
                    <a:pt x="922444" y="474319"/>
                  </a:lnTo>
                  <a:lnTo>
                    <a:pt x="918487" y="477235"/>
                  </a:lnTo>
                  <a:lnTo>
                    <a:pt x="914530" y="480150"/>
                  </a:lnTo>
                  <a:lnTo>
                    <a:pt x="910837" y="483331"/>
                  </a:lnTo>
                  <a:lnTo>
                    <a:pt x="907671" y="486777"/>
                  </a:lnTo>
                  <a:lnTo>
                    <a:pt x="900812" y="493403"/>
                  </a:lnTo>
                  <a:lnTo>
                    <a:pt x="894744" y="500825"/>
                  </a:lnTo>
                  <a:lnTo>
                    <a:pt x="888940" y="508247"/>
                  </a:lnTo>
                  <a:lnTo>
                    <a:pt x="883928" y="516199"/>
                  </a:lnTo>
                  <a:lnTo>
                    <a:pt x="879443" y="524150"/>
                  </a:lnTo>
                  <a:lnTo>
                    <a:pt x="874958" y="532367"/>
                  </a:lnTo>
                  <a:lnTo>
                    <a:pt x="871529" y="540319"/>
                  </a:lnTo>
                  <a:lnTo>
                    <a:pt x="868099" y="548801"/>
                  </a:lnTo>
                  <a:lnTo>
                    <a:pt x="864933" y="557018"/>
                  </a:lnTo>
                  <a:lnTo>
                    <a:pt x="862559" y="565235"/>
                  </a:lnTo>
                  <a:lnTo>
                    <a:pt x="860185" y="573452"/>
                  </a:lnTo>
                  <a:lnTo>
                    <a:pt x="858338" y="580874"/>
                  </a:lnTo>
                  <a:lnTo>
                    <a:pt x="856491" y="588295"/>
                  </a:lnTo>
                  <a:lnTo>
                    <a:pt x="855436" y="595187"/>
                  </a:lnTo>
                  <a:lnTo>
                    <a:pt x="853589" y="607645"/>
                  </a:lnTo>
                  <a:lnTo>
                    <a:pt x="852270" y="617717"/>
                  </a:lnTo>
                  <a:lnTo>
                    <a:pt x="852006" y="624874"/>
                  </a:lnTo>
                  <a:lnTo>
                    <a:pt x="851743" y="627789"/>
                  </a:lnTo>
                  <a:lnTo>
                    <a:pt x="851743" y="631765"/>
                  </a:lnTo>
                  <a:lnTo>
                    <a:pt x="851215" y="635476"/>
                  </a:lnTo>
                  <a:lnTo>
                    <a:pt x="850160" y="638922"/>
                  </a:lnTo>
                  <a:lnTo>
                    <a:pt x="849104" y="642633"/>
                  </a:lnTo>
                  <a:lnTo>
                    <a:pt x="847258" y="645549"/>
                  </a:lnTo>
                  <a:lnTo>
                    <a:pt x="845675" y="648729"/>
                  </a:lnTo>
                  <a:lnTo>
                    <a:pt x="843301" y="651645"/>
                  </a:lnTo>
                  <a:lnTo>
                    <a:pt x="841190" y="654296"/>
                  </a:lnTo>
                  <a:lnTo>
                    <a:pt x="838288" y="656681"/>
                  </a:lnTo>
                  <a:lnTo>
                    <a:pt x="835650" y="658802"/>
                  </a:lnTo>
                  <a:lnTo>
                    <a:pt x="832484" y="660657"/>
                  </a:lnTo>
                  <a:lnTo>
                    <a:pt x="829319" y="662247"/>
                  </a:lnTo>
                  <a:lnTo>
                    <a:pt x="826153" y="663308"/>
                  </a:lnTo>
                  <a:lnTo>
                    <a:pt x="822459" y="664103"/>
                  </a:lnTo>
                  <a:lnTo>
                    <a:pt x="818766" y="664898"/>
                  </a:lnTo>
                  <a:lnTo>
                    <a:pt x="814809" y="665163"/>
                  </a:lnTo>
                  <a:lnTo>
                    <a:pt x="811115" y="664898"/>
                  </a:lnTo>
                  <a:lnTo>
                    <a:pt x="807686" y="664103"/>
                  </a:lnTo>
                  <a:lnTo>
                    <a:pt x="803993" y="663308"/>
                  </a:lnTo>
                  <a:lnTo>
                    <a:pt x="800563" y="662247"/>
                  </a:lnTo>
                  <a:lnTo>
                    <a:pt x="797133" y="660657"/>
                  </a:lnTo>
                  <a:lnTo>
                    <a:pt x="794495" y="658802"/>
                  </a:lnTo>
                  <a:lnTo>
                    <a:pt x="791330" y="656681"/>
                  </a:lnTo>
                  <a:lnTo>
                    <a:pt x="788691" y="654296"/>
                  </a:lnTo>
                  <a:lnTo>
                    <a:pt x="786317" y="651645"/>
                  </a:lnTo>
                  <a:lnTo>
                    <a:pt x="784207" y="648729"/>
                  </a:lnTo>
                  <a:lnTo>
                    <a:pt x="782360" y="645549"/>
                  </a:lnTo>
                  <a:lnTo>
                    <a:pt x="781041" y="642633"/>
                  </a:lnTo>
                  <a:lnTo>
                    <a:pt x="779458" y="638922"/>
                  </a:lnTo>
                  <a:lnTo>
                    <a:pt x="778667" y="635476"/>
                  </a:lnTo>
                  <a:lnTo>
                    <a:pt x="778139" y="631765"/>
                  </a:lnTo>
                  <a:lnTo>
                    <a:pt x="777875" y="627789"/>
                  </a:lnTo>
                  <a:lnTo>
                    <a:pt x="778139" y="623814"/>
                  </a:lnTo>
                  <a:lnTo>
                    <a:pt x="778667" y="613741"/>
                  </a:lnTo>
                  <a:lnTo>
                    <a:pt x="779194" y="606850"/>
                  </a:lnTo>
                  <a:lnTo>
                    <a:pt x="780249" y="598898"/>
                  </a:lnTo>
                  <a:lnTo>
                    <a:pt x="781305" y="590151"/>
                  </a:lnTo>
                  <a:lnTo>
                    <a:pt x="782888" y="580343"/>
                  </a:lnTo>
                  <a:lnTo>
                    <a:pt x="785262" y="569741"/>
                  </a:lnTo>
                  <a:lnTo>
                    <a:pt x="787636" y="558343"/>
                  </a:lnTo>
                  <a:lnTo>
                    <a:pt x="790802" y="546681"/>
                  </a:lnTo>
                  <a:lnTo>
                    <a:pt x="794759" y="534223"/>
                  </a:lnTo>
                  <a:lnTo>
                    <a:pt x="799508" y="521500"/>
                  </a:lnTo>
                  <a:lnTo>
                    <a:pt x="801882" y="515138"/>
                  </a:lnTo>
                  <a:lnTo>
                    <a:pt x="804784" y="508247"/>
                  </a:lnTo>
                  <a:lnTo>
                    <a:pt x="807950" y="501885"/>
                  </a:lnTo>
                  <a:lnTo>
                    <a:pt x="810852" y="495524"/>
                  </a:lnTo>
                  <a:lnTo>
                    <a:pt x="814545" y="488632"/>
                  </a:lnTo>
                  <a:lnTo>
                    <a:pt x="818238" y="482271"/>
                  </a:lnTo>
                  <a:lnTo>
                    <a:pt x="823515" y="473259"/>
                  </a:lnTo>
                  <a:lnTo>
                    <a:pt x="829319" y="464512"/>
                  </a:lnTo>
                  <a:lnTo>
                    <a:pt x="835914" y="456030"/>
                  </a:lnTo>
                  <a:lnTo>
                    <a:pt x="842773" y="447548"/>
                  </a:lnTo>
                  <a:lnTo>
                    <a:pt x="850160" y="439331"/>
                  </a:lnTo>
                  <a:lnTo>
                    <a:pt x="858338" y="431379"/>
                  </a:lnTo>
                  <a:lnTo>
                    <a:pt x="867044" y="423692"/>
                  </a:lnTo>
                  <a:lnTo>
                    <a:pt x="876013" y="416270"/>
                  </a:lnTo>
                  <a:lnTo>
                    <a:pt x="882345" y="411499"/>
                  </a:lnTo>
                  <a:lnTo>
                    <a:pt x="888940" y="406993"/>
                  </a:lnTo>
                  <a:lnTo>
                    <a:pt x="896063" y="402752"/>
                  </a:lnTo>
                  <a:lnTo>
                    <a:pt x="903450" y="398776"/>
                  </a:lnTo>
                  <a:lnTo>
                    <a:pt x="910837" y="395066"/>
                  </a:lnTo>
                  <a:lnTo>
                    <a:pt x="918751" y="391620"/>
                  </a:lnTo>
                  <a:lnTo>
                    <a:pt x="926929" y="388174"/>
                  </a:lnTo>
                  <a:lnTo>
                    <a:pt x="935371" y="384993"/>
                  </a:lnTo>
                  <a:lnTo>
                    <a:pt x="943549" y="382343"/>
                  </a:lnTo>
                  <a:lnTo>
                    <a:pt x="952519" y="379957"/>
                  </a:lnTo>
                  <a:lnTo>
                    <a:pt x="961489" y="377837"/>
                  </a:lnTo>
                  <a:lnTo>
                    <a:pt x="970986" y="375716"/>
                  </a:lnTo>
                  <a:lnTo>
                    <a:pt x="980747" y="374391"/>
                  </a:lnTo>
                  <a:lnTo>
                    <a:pt x="990508" y="373065"/>
                  </a:lnTo>
                  <a:lnTo>
                    <a:pt x="1000533" y="372270"/>
                  </a:lnTo>
                  <a:lnTo>
                    <a:pt x="1010822" y="371475"/>
                  </a:lnTo>
                  <a:close/>
                  <a:moveTo>
                    <a:pt x="1024065" y="303903"/>
                  </a:moveTo>
                  <a:lnTo>
                    <a:pt x="1016128" y="304432"/>
                  </a:lnTo>
                  <a:lnTo>
                    <a:pt x="1001049" y="305490"/>
                  </a:lnTo>
                  <a:lnTo>
                    <a:pt x="997875" y="305754"/>
                  </a:lnTo>
                  <a:lnTo>
                    <a:pt x="990467" y="306548"/>
                  </a:lnTo>
                  <a:lnTo>
                    <a:pt x="983060" y="307606"/>
                  </a:lnTo>
                  <a:lnTo>
                    <a:pt x="975388" y="308928"/>
                  </a:lnTo>
                  <a:lnTo>
                    <a:pt x="968245" y="310251"/>
                  </a:lnTo>
                  <a:lnTo>
                    <a:pt x="960838" y="311573"/>
                  </a:lnTo>
                  <a:lnTo>
                    <a:pt x="953430" y="313424"/>
                  </a:lnTo>
                  <a:lnTo>
                    <a:pt x="946288" y="315276"/>
                  </a:lnTo>
                  <a:lnTo>
                    <a:pt x="938880" y="317392"/>
                  </a:lnTo>
                  <a:lnTo>
                    <a:pt x="915071" y="324269"/>
                  </a:lnTo>
                  <a:lnTo>
                    <a:pt x="915336" y="325591"/>
                  </a:lnTo>
                  <a:lnTo>
                    <a:pt x="904754" y="330088"/>
                  </a:lnTo>
                  <a:lnTo>
                    <a:pt x="893907" y="334584"/>
                  </a:lnTo>
                  <a:lnTo>
                    <a:pt x="883590" y="340138"/>
                  </a:lnTo>
                  <a:lnTo>
                    <a:pt x="873537" y="345428"/>
                  </a:lnTo>
                  <a:lnTo>
                    <a:pt x="863749" y="350983"/>
                  </a:lnTo>
                  <a:lnTo>
                    <a:pt x="853961" y="357066"/>
                  </a:lnTo>
                  <a:lnTo>
                    <a:pt x="844437" y="363678"/>
                  </a:lnTo>
                  <a:lnTo>
                    <a:pt x="835178" y="370291"/>
                  </a:lnTo>
                  <a:lnTo>
                    <a:pt x="826183" y="377432"/>
                  </a:lnTo>
                  <a:lnTo>
                    <a:pt x="817453" y="384573"/>
                  </a:lnTo>
                  <a:lnTo>
                    <a:pt x="808987" y="392508"/>
                  </a:lnTo>
                  <a:lnTo>
                    <a:pt x="800522" y="400443"/>
                  </a:lnTo>
                  <a:lnTo>
                    <a:pt x="792585" y="408642"/>
                  </a:lnTo>
                  <a:lnTo>
                    <a:pt x="785178" y="416841"/>
                  </a:lnTo>
                  <a:lnTo>
                    <a:pt x="777771" y="425570"/>
                  </a:lnTo>
                  <a:lnTo>
                    <a:pt x="770363" y="434562"/>
                  </a:lnTo>
                  <a:lnTo>
                    <a:pt x="762956" y="445407"/>
                  </a:lnTo>
                  <a:lnTo>
                    <a:pt x="755813" y="455986"/>
                  </a:lnTo>
                  <a:lnTo>
                    <a:pt x="748935" y="467095"/>
                  </a:lnTo>
                  <a:lnTo>
                    <a:pt x="742586" y="478468"/>
                  </a:lnTo>
                  <a:lnTo>
                    <a:pt x="736766" y="490106"/>
                  </a:lnTo>
                  <a:lnTo>
                    <a:pt x="731210" y="502008"/>
                  </a:lnTo>
                  <a:lnTo>
                    <a:pt x="726184" y="514439"/>
                  </a:lnTo>
                  <a:lnTo>
                    <a:pt x="721687" y="526606"/>
                  </a:lnTo>
                  <a:lnTo>
                    <a:pt x="717718" y="539302"/>
                  </a:lnTo>
                  <a:lnTo>
                    <a:pt x="714015" y="552262"/>
                  </a:lnTo>
                  <a:lnTo>
                    <a:pt x="710840" y="565222"/>
                  </a:lnTo>
                  <a:lnTo>
                    <a:pt x="708724" y="578447"/>
                  </a:lnTo>
                  <a:lnTo>
                    <a:pt x="706607" y="591936"/>
                  </a:lnTo>
                  <a:lnTo>
                    <a:pt x="705285" y="605689"/>
                  </a:lnTo>
                  <a:lnTo>
                    <a:pt x="704491" y="619443"/>
                  </a:lnTo>
                  <a:lnTo>
                    <a:pt x="704226" y="633197"/>
                  </a:lnTo>
                  <a:lnTo>
                    <a:pt x="704226" y="642983"/>
                  </a:lnTo>
                  <a:lnTo>
                    <a:pt x="704491" y="652769"/>
                  </a:lnTo>
                  <a:lnTo>
                    <a:pt x="705020" y="662026"/>
                  </a:lnTo>
                  <a:lnTo>
                    <a:pt x="705549" y="671284"/>
                  </a:lnTo>
                  <a:lnTo>
                    <a:pt x="706607" y="680541"/>
                  </a:lnTo>
                  <a:lnTo>
                    <a:pt x="707930" y="689269"/>
                  </a:lnTo>
                  <a:lnTo>
                    <a:pt x="708988" y="697998"/>
                  </a:lnTo>
                  <a:lnTo>
                    <a:pt x="710311" y="706461"/>
                  </a:lnTo>
                  <a:lnTo>
                    <a:pt x="712163" y="714661"/>
                  </a:lnTo>
                  <a:lnTo>
                    <a:pt x="713750" y="722595"/>
                  </a:lnTo>
                  <a:lnTo>
                    <a:pt x="715602" y="730266"/>
                  </a:lnTo>
                  <a:lnTo>
                    <a:pt x="717983" y="738200"/>
                  </a:lnTo>
                  <a:lnTo>
                    <a:pt x="720099" y="745342"/>
                  </a:lnTo>
                  <a:lnTo>
                    <a:pt x="722480" y="752748"/>
                  </a:lnTo>
                  <a:lnTo>
                    <a:pt x="724861" y="759624"/>
                  </a:lnTo>
                  <a:lnTo>
                    <a:pt x="727507" y="766766"/>
                  </a:lnTo>
                  <a:lnTo>
                    <a:pt x="731739" y="776816"/>
                  </a:lnTo>
                  <a:lnTo>
                    <a:pt x="736237" y="786338"/>
                  </a:lnTo>
                  <a:lnTo>
                    <a:pt x="740734" y="795595"/>
                  </a:lnTo>
                  <a:lnTo>
                    <a:pt x="745760" y="804324"/>
                  </a:lnTo>
                  <a:lnTo>
                    <a:pt x="750522" y="812788"/>
                  </a:lnTo>
                  <a:lnTo>
                    <a:pt x="755549" y="820987"/>
                  </a:lnTo>
                  <a:lnTo>
                    <a:pt x="760840" y="828922"/>
                  </a:lnTo>
                  <a:lnTo>
                    <a:pt x="766131" y="836327"/>
                  </a:lnTo>
                  <a:lnTo>
                    <a:pt x="771686" y="843469"/>
                  </a:lnTo>
                  <a:lnTo>
                    <a:pt x="776977" y="850346"/>
                  </a:lnTo>
                  <a:lnTo>
                    <a:pt x="782268" y="856958"/>
                  </a:lnTo>
                  <a:lnTo>
                    <a:pt x="787824" y="863041"/>
                  </a:lnTo>
                  <a:lnTo>
                    <a:pt x="798141" y="875208"/>
                  </a:lnTo>
                  <a:lnTo>
                    <a:pt x="808458" y="885788"/>
                  </a:lnTo>
                  <a:lnTo>
                    <a:pt x="826977" y="905096"/>
                  </a:lnTo>
                  <a:lnTo>
                    <a:pt x="834649" y="913824"/>
                  </a:lnTo>
                  <a:lnTo>
                    <a:pt x="841262" y="921759"/>
                  </a:lnTo>
                  <a:lnTo>
                    <a:pt x="844172" y="925726"/>
                  </a:lnTo>
                  <a:lnTo>
                    <a:pt x="846553" y="929165"/>
                  </a:lnTo>
                  <a:lnTo>
                    <a:pt x="848934" y="932338"/>
                  </a:lnTo>
                  <a:lnTo>
                    <a:pt x="850521" y="935512"/>
                  </a:lnTo>
                  <a:lnTo>
                    <a:pt x="851844" y="938686"/>
                  </a:lnTo>
                  <a:lnTo>
                    <a:pt x="852902" y="941067"/>
                  </a:lnTo>
                  <a:lnTo>
                    <a:pt x="853961" y="943976"/>
                  </a:lnTo>
                  <a:lnTo>
                    <a:pt x="854490" y="946092"/>
                  </a:lnTo>
                  <a:lnTo>
                    <a:pt x="856341" y="957994"/>
                  </a:lnTo>
                  <a:lnTo>
                    <a:pt x="857929" y="969896"/>
                  </a:lnTo>
                  <a:lnTo>
                    <a:pt x="858987" y="981799"/>
                  </a:lnTo>
                  <a:lnTo>
                    <a:pt x="859781" y="993436"/>
                  </a:lnTo>
                  <a:lnTo>
                    <a:pt x="860310" y="1003752"/>
                  </a:lnTo>
                  <a:lnTo>
                    <a:pt x="860574" y="1012744"/>
                  </a:lnTo>
                  <a:lnTo>
                    <a:pt x="860574" y="1025176"/>
                  </a:lnTo>
                  <a:lnTo>
                    <a:pt x="860574" y="1026762"/>
                  </a:lnTo>
                  <a:lnTo>
                    <a:pt x="860574" y="1027291"/>
                  </a:lnTo>
                  <a:lnTo>
                    <a:pt x="860574" y="1027556"/>
                  </a:lnTo>
                  <a:lnTo>
                    <a:pt x="860574" y="1027820"/>
                  </a:lnTo>
                  <a:lnTo>
                    <a:pt x="860839" y="1031788"/>
                  </a:lnTo>
                  <a:lnTo>
                    <a:pt x="861103" y="1036020"/>
                  </a:lnTo>
                  <a:lnTo>
                    <a:pt x="861632" y="1039987"/>
                  </a:lnTo>
                  <a:lnTo>
                    <a:pt x="862161" y="1043955"/>
                  </a:lnTo>
                  <a:lnTo>
                    <a:pt x="863220" y="1047922"/>
                  </a:lnTo>
                  <a:lnTo>
                    <a:pt x="864278" y="1051360"/>
                  </a:lnTo>
                  <a:lnTo>
                    <a:pt x="865601" y="1055063"/>
                  </a:lnTo>
                  <a:lnTo>
                    <a:pt x="867188" y="1058766"/>
                  </a:lnTo>
                  <a:lnTo>
                    <a:pt x="868511" y="1062469"/>
                  </a:lnTo>
                  <a:lnTo>
                    <a:pt x="870362" y="1065643"/>
                  </a:lnTo>
                  <a:lnTo>
                    <a:pt x="872479" y="1069081"/>
                  </a:lnTo>
                  <a:lnTo>
                    <a:pt x="874331" y="1072255"/>
                  </a:lnTo>
                  <a:lnTo>
                    <a:pt x="876712" y="1075694"/>
                  </a:lnTo>
                  <a:lnTo>
                    <a:pt x="878828" y="1078339"/>
                  </a:lnTo>
                  <a:lnTo>
                    <a:pt x="881473" y="1081513"/>
                  </a:lnTo>
                  <a:lnTo>
                    <a:pt x="884119" y="1083893"/>
                  </a:lnTo>
                  <a:lnTo>
                    <a:pt x="887029" y="1086802"/>
                  </a:lnTo>
                  <a:lnTo>
                    <a:pt x="889939" y="1089447"/>
                  </a:lnTo>
                  <a:lnTo>
                    <a:pt x="892849" y="1091563"/>
                  </a:lnTo>
                  <a:lnTo>
                    <a:pt x="896024" y="1093944"/>
                  </a:lnTo>
                  <a:lnTo>
                    <a:pt x="899198" y="1095795"/>
                  </a:lnTo>
                  <a:lnTo>
                    <a:pt x="902373" y="1097647"/>
                  </a:lnTo>
                  <a:lnTo>
                    <a:pt x="905812" y="1099763"/>
                  </a:lnTo>
                  <a:lnTo>
                    <a:pt x="909516" y="1101085"/>
                  </a:lnTo>
                  <a:lnTo>
                    <a:pt x="913219" y="1102408"/>
                  </a:lnTo>
                  <a:lnTo>
                    <a:pt x="916658" y="1103994"/>
                  </a:lnTo>
                  <a:lnTo>
                    <a:pt x="920627" y="1105052"/>
                  </a:lnTo>
                  <a:lnTo>
                    <a:pt x="924330" y="1105846"/>
                  </a:lnTo>
                  <a:lnTo>
                    <a:pt x="928298" y="1106375"/>
                  </a:lnTo>
                  <a:lnTo>
                    <a:pt x="932267" y="1106904"/>
                  </a:lnTo>
                  <a:lnTo>
                    <a:pt x="936499" y="1107433"/>
                  </a:lnTo>
                  <a:lnTo>
                    <a:pt x="940468" y="1107697"/>
                  </a:lnTo>
                  <a:lnTo>
                    <a:pt x="1124857" y="1107697"/>
                  </a:lnTo>
                  <a:lnTo>
                    <a:pt x="1129090" y="1107433"/>
                  </a:lnTo>
                  <a:lnTo>
                    <a:pt x="1133058" y="1106904"/>
                  </a:lnTo>
                  <a:lnTo>
                    <a:pt x="1137027" y="1106375"/>
                  </a:lnTo>
                  <a:lnTo>
                    <a:pt x="1140730" y="1105846"/>
                  </a:lnTo>
                  <a:lnTo>
                    <a:pt x="1144699" y="1105052"/>
                  </a:lnTo>
                  <a:lnTo>
                    <a:pt x="1148667" y="1103994"/>
                  </a:lnTo>
                  <a:lnTo>
                    <a:pt x="1152370" y="1102408"/>
                  </a:lnTo>
                  <a:lnTo>
                    <a:pt x="1156074" y="1101085"/>
                  </a:lnTo>
                  <a:lnTo>
                    <a:pt x="1159513" y="1099763"/>
                  </a:lnTo>
                  <a:lnTo>
                    <a:pt x="1162688" y="1097647"/>
                  </a:lnTo>
                  <a:lnTo>
                    <a:pt x="1166127" y="1095795"/>
                  </a:lnTo>
                  <a:lnTo>
                    <a:pt x="1169566" y="1093944"/>
                  </a:lnTo>
                  <a:lnTo>
                    <a:pt x="1172476" y="1091563"/>
                  </a:lnTo>
                  <a:lnTo>
                    <a:pt x="1175651" y="1089447"/>
                  </a:lnTo>
                  <a:lnTo>
                    <a:pt x="1178561" y="1086802"/>
                  </a:lnTo>
                  <a:lnTo>
                    <a:pt x="1181206" y="1083893"/>
                  </a:lnTo>
                  <a:lnTo>
                    <a:pt x="1183852" y="1081248"/>
                  </a:lnTo>
                  <a:lnTo>
                    <a:pt x="1186233" y="1078339"/>
                  </a:lnTo>
                  <a:lnTo>
                    <a:pt x="1188878" y="1075429"/>
                  </a:lnTo>
                  <a:lnTo>
                    <a:pt x="1190994" y="1072255"/>
                  </a:lnTo>
                  <a:lnTo>
                    <a:pt x="1193111" y="1069081"/>
                  </a:lnTo>
                  <a:lnTo>
                    <a:pt x="1194963" y="1065643"/>
                  </a:lnTo>
                  <a:lnTo>
                    <a:pt x="1196814" y="1062469"/>
                  </a:lnTo>
                  <a:lnTo>
                    <a:pt x="1198402" y="1058766"/>
                  </a:lnTo>
                  <a:lnTo>
                    <a:pt x="1199725" y="1055063"/>
                  </a:lnTo>
                  <a:lnTo>
                    <a:pt x="1201047" y="1051360"/>
                  </a:lnTo>
                  <a:lnTo>
                    <a:pt x="1202105" y="1047922"/>
                  </a:lnTo>
                  <a:lnTo>
                    <a:pt x="1202899" y="1043955"/>
                  </a:lnTo>
                  <a:lnTo>
                    <a:pt x="1203693" y="1039987"/>
                  </a:lnTo>
                  <a:lnTo>
                    <a:pt x="1204222" y="1036020"/>
                  </a:lnTo>
                  <a:lnTo>
                    <a:pt x="1204486" y="1031788"/>
                  </a:lnTo>
                  <a:lnTo>
                    <a:pt x="1204486" y="1027820"/>
                  </a:lnTo>
                  <a:lnTo>
                    <a:pt x="1204486" y="1027556"/>
                  </a:lnTo>
                  <a:lnTo>
                    <a:pt x="1204486" y="1027291"/>
                  </a:lnTo>
                  <a:lnTo>
                    <a:pt x="1204486" y="1026762"/>
                  </a:lnTo>
                  <a:lnTo>
                    <a:pt x="1204486" y="1025176"/>
                  </a:lnTo>
                  <a:lnTo>
                    <a:pt x="1204751" y="1013009"/>
                  </a:lnTo>
                  <a:lnTo>
                    <a:pt x="1205280" y="1004016"/>
                  </a:lnTo>
                  <a:lnTo>
                    <a:pt x="1205809" y="993701"/>
                  </a:lnTo>
                  <a:lnTo>
                    <a:pt x="1206338" y="982063"/>
                  </a:lnTo>
                  <a:lnTo>
                    <a:pt x="1207661" y="969896"/>
                  </a:lnTo>
                  <a:lnTo>
                    <a:pt x="1208984" y="957994"/>
                  </a:lnTo>
                  <a:lnTo>
                    <a:pt x="1211100" y="946092"/>
                  </a:lnTo>
                  <a:lnTo>
                    <a:pt x="1211894" y="943183"/>
                  </a:lnTo>
                  <a:lnTo>
                    <a:pt x="1212952" y="939480"/>
                  </a:lnTo>
                  <a:lnTo>
                    <a:pt x="1215068" y="935512"/>
                  </a:lnTo>
                  <a:lnTo>
                    <a:pt x="1217185" y="931280"/>
                  </a:lnTo>
                  <a:lnTo>
                    <a:pt x="1220095" y="927313"/>
                  </a:lnTo>
                  <a:lnTo>
                    <a:pt x="1223005" y="923081"/>
                  </a:lnTo>
                  <a:lnTo>
                    <a:pt x="1226708" y="918585"/>
                  </a:lnTo>
                  <a:lnTo>
                    <a:pt x="1230677" y="913824"/>
                  </a:lnTo>
                  <a:lnTo>
                    <a:pt x="1239936" y="903773"/>
                  </a:lnTo>
                  <a:lnTo>
                    <a:pt x="1250253" y="892929"/>
                  </a:lnTo>
                  <a:lnTo>
                    <a:pt x="1258719" y="883936"/>
                  </a:lnTo>
                  <a:lnTo>
                    <a:pt x="1267713" y="873885"/>
                  </a:lnTo>
                  <a:lnTo>
                    <a:pt x="1276972" y="863570"/>
                  </a:lnTo>
                  <a:lnTo>
                    <a:pt x="1286496" y="852461"/>
                  </a:lnTo>
                  <a:lnTo>
                    <a:pt x="1296020" y="840559"/>
                  </a:lnTo>
                  <a:lnTo>
                    <a:pt x="1300517" y="834211"/>
                  </a:lnTo>
                  <a:lnTo>
                    <a:pt x="1305279" y="827335"/>
                  </a:lnTo>
                  <a:lnTo>
                    <a:pt x="1309776" y="820722"/>
                  </a:lnTo>
                  <a:lnTo>
                    <a:pt x="1314274" y="813581"/>
                  </a:lnTo>
                  <a:lnTo>
                    <a:pt x="1318506" y="806175"/>
                  </a:lnTo>
                  <a:lnTo>
                    <a:pt x="1322739" y="798505"/>
                  </a:lnTo>
                  <a:lnTo>
                    <a:pt x="1326972" y="790570"/>
                  </a:lnTo>
                  <a:lnTo>
                    <a:pt x="1330940" y="782371"/>
                  </a:lnTo>
                  <a:lnTo>
                    <a:pt x="1334908" y="773907"/>
                  </a:lnTo>
                  <a:lnTo>
                    <a:pt x="1338612" y="765179"/>
                  </a:lnTo>
                  <a:lnTo>
                    <a:pt x="1341787" y="755922"/>
                  </a:lnTo>
                  <a:lnTo>
                    <a:pt x="1344961" y="746135"/>
                  </a:lnTo>
                  <a:lnTo>
                    <a:pt x="1347871" y="736614"/>
                  </a:lnTo>
                  <a:lnTo>
                    <a:pt x="1350517" y="726563"/>
                  </a:lnTo>
                  <a:lnTo>
                    <a:pt x="1352898" y="715983"/>
                  </a:lnTo>
                  <a:lnTo>
                    <a:pt x="1355014" y="705403"/>
                  </a:lnTo>
                  <a:lnTo>
                    <a:pt x="1357130" y="694030"/>
                  </a:lnTo>
                  <a:lnTo>
                    <a:pt x="1358453" y="682657"/>
                  </a:lnTo>
                  <a:lnTo>
                    <a:pt x="1359511" y="670755"/>
                  </a:lnTo>
                  <a:lnTo>
                    <a:pt x="1360834" y="658588"/>
                  </a:lnTo>
                  <a:lnTo>
                    <a:pt x="1361099" y="646157"/>
                  </a:lnTo>
                  <a:lnTo>
                    <a:pt x="1361363" y="633197"/>
                  </a:lnTo>
                  <a:lnTo>
                    <a:pt x="1361099" y="619443"/>
                  </a:lnTo>
                  <a:lnTo>
                    <a:pt x="1360041" y="605689"/>
                  </a:lnTo>
                  <a:lnTo>
                    <a:pt x="1358718" y="591936"/>
                  </a:lnTo>
                  <a:lnTo>
                    <a:pt x="1356866" y="578447"/>
                  </a:lnTo>
                  <a:lnTo>
                    <a:pt x="1354220" y="565222"/>
                  </a:lnTo>
                  <a:lnTo>
                    <a:pt x="1351046" y="552262"/>
                  </a:lnTo>
                  <a:lnTo>
                    <a:pt x="1347871" y="539302"/>
                  </a:lnTo>
                  <a:lnTo>
                    <a:pt x="1343639" y="526606"/>
                  </a:lnTo>
                  <a:lnTo>
                    <a:pt x="1339141" y="514439"/>
                  </a:lnTo>
                  <a:lnTo>
                    <a:pt x="1334115" y="502008"/>
                  </a:lnTo>
                  <a:lnTo>
                    <a:pt x="1328824" y="490106"/>
                  </a:lnTo>
                  <a:lnTo>
                    <a:pt x="1322739" y="478468"/>
                  </a:lnTo>
                  <a:lnTo>
                    <a:pt x="1316390" y="467095"/>
                  </a:lnTo>
                  <a:lnTo>
                    <a:pt x="1309512" y="455986"/>
                  </a:lnTo>
                  <a:lnTo>
                    <a:pt x="1302369" y="445407"/>
                  </a:lnTo>
                  <a:lnTo>
                    <a:pt x="1294697" y="434562"/>
                  </a:lnTo>
                  <a:lnTo>
                    <a:pt x="1287819" y="425570"/>
                  </a:lnTo>
                  <a:lnTo>
                    <a:pt x="1280412" y="416841"/>
                  </a:lnTo>
                  <a:lnTo>
                    <a:pt x="1272740" y="408642"/>
                  </a:lnTo>
                  <a:lnTo>
                    <a:pt x="1265068" y="400443"/>
                  </a:lnTo>
                  <a:lnTo>
                    <a:pt x="1256867" y="392508"/>
                  </a:lnTo>
                  <a:lnTo>
                    <a:pt x="1248401" y="384838"/>
                  </a:lnTo>
                  <a:lnTo>
                    <a:pt x="1239671" y="377696"/>
                  </a:lnTo>
                  <a:lnTo>
                    <a:pt x="1230677" y="370555"/>
                  </a:lnTo>
                  <a:lnTo>
                    <a:pt x="1221417" y="363943"/>
                  </a:lnTo>
                  <a:lnTo>
                    <a:pt x="1211894" y="357330"/>
                  </a:lnTo>
                  <a:lnTo>
                    <a:pt x="1202370" y="351247"/>
                  </a:lnTo>
                  <a:lnTo>
                    <a:pt x="1192317" y="345693"/>
                  </a:lnTo>
                  <a:lnTo>
                    <a:pt x="1182000" y="340403"/>
                  </a:lnTo>
                  <a:lnTo>
                    <a:pt x="1171947" y="334848"/>
                  </a:lnTo>
                  <a:lnTo>
                    <a:pt x="1161365" y="330352"/>
                  </a:lnTo>
                  <a:lnTo>
                    <a:pt x="1150783" y="325856"/>
                  </a:lnTo>
                  <a:lnTo>
                    <a:pt x="1151048" y="324269"/>
                  </a:lnTo>
                  <a:lnTo>
                    <a:pt x="1126180" y="317392"/>
                  </a:lnTo>
                  <a:lnTo>
                    <a:pt x="1119302" y="315276"/>
                  </a:lnTo>
                  <a:lnTo>
                    <a:pt x="1111895" y="313424"/>
                  </a:lnTo>
                  <a:lnTo>
                    <a:pt x="1104752" y="311573"/>
                  </a:lnTo>
                  <a:lnTo>
                    <a:pt x="1097345" y="310251"/>
                  </a:lnTo>
                  <a:lnTo>
                    <a:pt x="1089673" y="308928"/>
                  </a:lnTo>
                  <a:lnTo>
                    <a:pt x="1082530" y="307606"/>
                  </a:lnTo>
                  <a:lnTo>
                    <a:pt x="1074858" y="306548"/>
                  </a:lnTo>
                  <a:lnTo>
                    <a:pt x="1067186" y="305754"/>
                  </a:lnTo>
                  <a:lnTo>
                    <a:pt x="1064541" y="305490"/>
                  </a:lnTo>
                  <a:lnTo>
                    <a:pt x="1064276" y="305490"/>
                  </a:lnTo>
                  <a:lnTo>
                    <a:pt x="1049197" y="304432"/>
                  </a:lnTo>
                  <a:lnTo>
                    <a:pt x="1041525" y="303903"/>
                  </a:lnTo>
                  <a:lnTo>
                    <a:pt x="1033588" y="303903"/>
                  </a:lnTo>
                  <a:lnTo>
                    <a:pt x="1032795" y="303903"/>
                  </a:lnTo>
                  <a:lnTo>
                    <a:pt x="1032530" y="303903"/>
                  </a:lnTo>
                  <a:lnTo>
                    <a:pt x="1032001" y="303903"/>
                  </a:lnTo>
                  <a:lnTo>
                    <a:pt x="1024065" y="303903"/>
                  </a:lnTo>
                  <a:close/>
                  <a:moveTo>
                    <a:pt x="1388083" y="226671"/>
                  </a:moveTo>
                  <a:lnTo>
                    <a:pt x="1384643" y="226935"/>
                  </a:lnTo>
                  <a:lnTo>
                    <a:pt x="1381204" y="227464"/>
                  </a:lnTo>
                  <a:lnTo>
                    <a:pt x="1377765" y="228258"/>
                  </a:lnTo>
                  <a:lnTo>
                    <a:pt x="1374591" y="229316"/>
                  </a:lnTo>
                  <a:lnTo>
                    <a:pt x="1371416" y="230903"/>
                  </a:lnTo>
                  <a:lnTo>
                    <a:pt x="1368241" y="232490"/>
                  </a:lnTo>
                  <a:lnTo>
                    <a:pt x="1365596" y="234606"/>
                  </a:lnTo>
                  <a:lnTo>
                    <a:pt x="1362686" y="237250"/>
                  </a:lnTo>
                  <a:lnTo>
                    <a:pt x="1273269" y="326649"/>
                  </a:lnTo>
                  <a:lnTo>
                    <a:pt x="1280147" y="332468"/>
                  </a:lnTo>
                  <a:lnTo>
                    <a:pt x="1286496" y="338551"/>
                  </a:lnTo>
                  <a:lnTo>
                    <a:pt x="1293110" y="344899"/>
                  </a:lnTo>
                  <a:lnTo>
                    <a:pt x="1299195" y="351247"/>
                  </a:lnTo>
                  <a:lnTo>
                    <a:pt x="1305279" y="357859"/>
                  </a:lnTo>
                  <a:lnTo>
                    <a:pt x="1311364" y="364736"/>
                  </a:lnTo>
                  <a:lnTo>
                    <a:pt x="1317184" y="371348"/>
                  </a:lnTo>
                  <a:lnTo>
                    <a:pt x="1322739" y="378490"/>
                  </a:lnTo>
                  <a:lnTo>
                    <a:pt x="1413479" y="288033"/>
                  </a:lnTo>
                  <a:lnTo>
                    <a:pt x="1416125" y="285388"/>
                  </a:lnTo>
                  <a:lnTo>
                    <a:pt x="1417976" y="282479"/>
                  </a:lnTo>
                  <a:lnTo>
                    <a:pt x="1420093" y="279305"/>
                  </a:lnTo>
                  <a:lnTo>
                    <a:pt x="1421416" y="276131"/>
                  </a:lnTo>
                  <a:lnTo>
                    <a:pt x="1422474" y="272957"/>
                  </a:lnTo>
                  <a:lnTo>
                    <a:pt x="1423267" y="269519"/>
                  </a:lnTo>
                  <a:lnTo>
                    <a:pt x="1423797" y="266080"/>
                  </a:lnTo>
                  <a:lnTo>
                    <a:pt x="1423797" y="262642"/>
                  </a:lnTo>
                  <a:lnTo>
                    <a:pt x="1423797" y="259203"/>
                  </a:lnTo>
                  <a:lnTo>
                    <a:pt x="1423267" y="255765"/>
                  </a:lnTo>
                  <a:lnTo>
                    <a:pt x="1422474" y="252327"/>
                  </a:lnTo>
                  <a:lnTo>
                    <a:pt x="1421416" y="249153"/>
                  </a:lnTo>
                  <a:lnTo>
                    <a:pt x="1420093" y="245979"/>
                  </a:lnTo>
                  <a:lnTo>
                    <a:pt x="1417976" y="242805"/>
                  </a:lnTo>
                  <a:lnTo>
                    <a:pt x="1416125" y="240160"/>
                  </a:lnTo>
                  <a:lnTo>
                    <a:pt x="1413479" y="237250"/>
                  </a:lnTo>
                  <a:lnTo>
                    <a:pt x="1410834" y="234606"/>
                  </a:lnTo>
                  <a:lnTo>
                    <a:pt x="1407924" y="232490"/>
                  </a:lnTo>
                  <a:lnTo>
                    <a:pt x="1404749" y="230903"/>
                  </a:lnTo>
                  <a:lnTo>
                    <a:pt x="1401839" y="229316"/>
                  </a:lnTo>
                  <a:lnTo>
                    <a:pt x="1398400" y="228258"/>
                  </a:lnTo>
                  <a:lnTo>
                    <a:pt x="1394961" y="227464"/>
                  </a:lnTo>
                  <a:lnTo>
                    <a:pt x="1391522" y="226935"/>
                  </a:lnTo>
                  <a:lnTo>
                    <a:pt x="1388083" y="226671"/>
                  </a:lnTo>
                  <a:close/>
                  <a:moveTo>
                    <a:pt x="677243" y="226671"/>
                  </a:moveTo>
                  <a:lnTo>
                    <a:pt x="673803" y="226935"/>
                  </a:lnTo>
                  <a:lnTo>
                    <a:pt x="670629" y="227464"/>
                  </a:lnTo>
                  <a:lnTo>
                    <a:pt x="667190" y="228258"/>
                  </a:lnTo>
                  <a:lnTo>
                    <a:pt x="663751" y="229316"/>
                  </a:lnTo>
                  <a:lnTo>
                    <a:pt x="660576" y="230903"/>
                  </a:lnTo>
                  <a:lnTo>
                    <a:pt x="657666" y="232490"/>
                  </a:lnTo>
                  <a:lnTo>
                    <a:pt x="654491" y="234606"/>
                  </a:lnTo>
                  <a:lnTo>
                    <a:pt x="651846" y="237250"/>
                  </a:lnTo>
                  <a:lnTo>
                    <a:pt x="649465" y="240160"/>
                  </a:lnTo>
                  <a:lnTo>
                    <a:pt x="647084" y="242805"/>
                  </a:lnTo>
                  <a:lnTo>
                    <a:pt x="645497" y="245979"/>
                  </a:lnTo>
                  <a:lnTo>
                    <a:pt x="644174" y="249153"/>
                  </a:lnTo>
                  <a:lnTo>
                    <a:pt x="642587" y="252327"/>
                  </a:lnTo>
                  <a:lnTo>
                    <a:pt x="642058" y="255765"/>
                  </a:lnTo>
                  <a:lnTo>
                    <a:pt x="641529" y="259203"/>
                  </a:lnTo>
                  <a:lnTo>
                    <a:pt x="641264" y="262642"/>
                  </a:lnTo>
                  <a:lnTo>
                    <a:pt x="641529" y="266080"/>
                  </a:lnTo>
                  <a:lnTo>
                    <a:pt x="642058" y="269519"/>
                  </a:lnTo>
                  <a:lnTo>
                    <a:pt x="642587" y="272957"/>
                  </a:lnTo>
                  <a:lnTo>
                    <a:pt x="644174" y="276131"/>
                  </a:lnTo>
                  <a:lnTo>
                    <a:pt x="645497" y="279305"/>
                  </a:lnTo>
                  <a:lnTo>
                    <a:pt x="647084" y="282479"/>
                  </a:lnTo>
                  <a:lnTo>
                    <a:pt x="649465" y="285388"/>
                  </a:lnTo>
                  <a:lnTo>
                    <a:pt x="651846" y="288033"/>
                  </a:lnTo>
                  <a:lnTo>
                    <a:pt x="742321" y="378490"/>
                  </a:lnTo>
                  <a:lnTo>
                    <a:pt x="748406" y="371348"/>
                  </a:lnTo>
                  <a:lnTo>
                    <a:pt x="753961" y="364736"/>
                  </a:lnTo>
                  <a:lnTo>
                    <a:pt x="760046" y="357859"/>
                  </a:lnTo>
                  <a:lnTo>
                    <a:pt x="765866" y="351247"/>
                  </a:lnTo>
                  <a:lnTo>
                    <a:pt x="772480" y="344899"/>
                  </a:lnTo>
                  <a:lnTo>
                    <a:pt x="778564" y="338551"/>
                  </a:lnTo>
                  <a:lnTo>
                    <a:pt x="785443" y="332468"/>
                  </a:lnTo>
                  <a:lnTo>
                    <a:pt x="791792" y="326649"/>
                  </a:lnTo>
                  <a:lnTo>
                    <a:pt x="702639" y="237250"/>
                  </a:lnTo>
                  <a:lnTo>
                    <a:pt x="699994" y="234606"/>
                  </a:lnTo>
                  <a:lnTo>
                    <a:pt x="696819" y="232490"/>
                  </a:lnTo>
                  <a:lnTo>
                    <a:pt x="694174" y="230903"/>
                  </a:lnTo>
                  <a:lnTo>
                    <a:pt x="690734" y="229316"/>
                  </a:lnTo>
                  <a:lnTo>
                    <a:pt x="687295" y="228258"/>
                  </a:lnTo>
                  <a:lnTo>
                    <a:pt x="683856" y="227464"/>
                  </a:lnTo>
                  <a:lnTo>
                    <a:pt x="680682" y="226935"/>
                  </a:lnTo>
                  <a:lnTo>
                    <a:pt x="677243" y="226671"/>
                  </a:lnTo>
                  <a:close/>
                  <a:moveTo>
                    <a:pt x="1032795" y="79348"/>
                  </a:moveTo>
                  <a:lnTo>
                    <a:pt x="1029091" y="79877"/>
                  </a:lnTo>
                  <a:lnTo>
                    <a:pt x="1025387" y="80406"/>
                  </a:lnTo>
                  <a:lnTo>
                    <a:pt x="1021948" y="81200"/>
                  </a:lnTo>
                  <a:lnTo>
                    <a:pt x="1018774" y="82257"/>
                  </a:lnTo>
                  <a:lnTo>
                    <a:pt x="1015599" y="83844"/>
                  </a:lnTo>
                  <a:lnTo>
                    <a:pt x="1012425" y="85696"/>
                  </a:lnTo>
                  <a:lnTo>
                    <a:pt x="1010044" y="87547"/>
                  </a:lnTo>
                  <a:lnTo>
                    <a:pt x="1007134" y="90192"/>
                  </a:lnTo>
                  <a:lnTo>
                    <a:pt x="1005017" y="92573"/>
                  </a:lnTo>
                  <a:lnTo>
                    <a:pt x="1002901" y="95482"/>
                  </a:lnTo>
                  <a:lnTo>
                    <a:pt x="1001049" y="98392"/>
                  </a:lnTo>
                  <a:lnTo>
                    <a:pt x="999726" y="101301"/>
                  </a:lnTo>
                  <a:lnTo>
                    <a:pt x="998404" y="104739"/>
                  </a:lnTo>
                  <a:lnTo>
                    <a:pt x="997610" y="108178"/>
                  </a:lnTo>
                  <a:lnTo>
                    <a:pt x="997081" y="111881"/>
                  </a:lnTo>
                  <a:lnTo>
                    <a:pt x="996816" y="115319"/>
                  </a:lnTo>
                  <a:lnTo>
                    <a:pt x="996816" y="236986"/>
                  </a:lnTo>
                  <a:lnTo>
                    <a:pt x="1005546" y="236192"/>
                  </a:lnTo>
                  <a:lnTo>
                    <a:pt x="1014276" y="235664"/>
                  </a:lnTo>
                  <a:lnTo>
                    <a:pt x="1023007" y="235399"/>
                  </a:lnTo>
                  <a:lnTo>
                    <a:pt x="1031737" y="235135"/>
                  </a:lnTo>
                  <a:lnTo>
                    <a:pt x="1032795" y="235135"/>
                  </a:lnTo>
                  <a:lnTo>
                    <a:pt x="1033588" y="235135"/>
                  </a:lnTo>
                  <a:lnTo>
                    <a:pt x="1042583" y="235399"/>
                  </a:lnTo>
                  <a:lnTo>
                    <a:pt x="1051313" y="235664"/>
                  </a:lnTo>
                  <a:lnTo>
                    <a:pt x="1060043" y="236192"/>
                  </a:lnTo>
                  <a:lnTo>
                    <a:pt x="1068773" y="236986"/>
                  </a:lnTo>
                  <a:lnTo>
                    <a:pt x="1068773" y="115319"/>
                  </a:lnTo>
                  <a:lnTo>
                    <a:pt x="1068509" y="111881"/>
                  </a:lnTo>
                  <a:lnTo>
                    <a:pt x="1067715" y="108178"/>
                  </a:lnTo>
                  <a:lnTo>
                    <a:pt x="1066922" y="104739"/>
                  </a:lnTo>
                  <a:lnTo>
                    <a:pt x="1065863" y="101301"/>
                  </a:lnTo>
                  <a:lnTo>
                    <a:pt x="1064276" y="98392"/>
                  </a:lnTo>
                  <a:lnTo>
                    <a:pt x="1062424" y="95482"/>
                  </a:lnTo>
                  <a:lnTo>
                    <a:pt x="1060308" y="92573"/>
                  </a:lnTo>
                  <a:lnTo>
                    <a:pt x="1057927" y="90192"/>
                  </a:lnTo>
                  <a:lnTo>
                    <a:pt x="1055546" y="87547"/>
                  </a:lnTo>
                  <a:lnTo>
                    <a:pt x="1052636" y="85696"/>
                  </a:lnTo>
                  <a:lnTo>
                    <a:pt x="1049990" y="83844"/>
                  </a:lnTo>
                  <a:lnTo>
                    <a:pt x="1046816" y="82257"/>
                  </a:lnTo>
                  <a:lnTo>
                    <a:pt x="1043377" y="81200"/>
                  </a:lnTo>
                  <a:lnTo>
                    <a:pt x="1039938" y="80406"/>
                  </a:lnTo>
                  <a:lnTo>
                    <a:pt x="1036498" y="79877"/>
                  </a:lnTo>
                  <a:lnTo>
                    <a:pt x="1032795" y="79348"/>
                  </a:lnTo>
                  <a:close/>
                  <a:moveTo>
                    <a:pt x="986234" y="0"/>
                  </a:moveTo>
                  <a:lnTo>
                    <a:pt x="1012954" y="265"/>
                  </a:lnTo>
                  <a:lnTo>
                    <a:pt x="1039938" y="1058"/>
                  </a:lnTo>
                  <a:lnTo>
                    <a:pt x="1066922" y="2381"/>
                  </a:lnTo>
                  <a:lnTo>
                    <a:pt x="1093641" y="4232"/>
                  </a:lnTo>
                  <a:lnTo>
                    <a:pt x="1120096" y="6612"/>
                  </a:lnTo>
                  <a:lnTo>
                    <a:pt x="1146286" y="8993"/>
                  </a:lnTo>
                  <a:lnTo>
                    <a:pt x="1172212" y="12431"/>
                  </a:lnTo>
                  <a:lnTo>
                    <a:pt x="1198137" y="16134"/>
                  </a:lnTo>
                  <a:lnTo>
                    <a:pt x="1223798" y="20366"/>
                  </a:lnTo>
                  <a:lnTo>
                    <a:pt x="1248930" y="25127"/>
                  </a:lnTo>
                  <a:lnTo>
                    <a:pt x="1274327" y="30417"/>
                  </a:lnTo>
                  <a:lnTo>
                    <a:pt x="1298930" y="35971"/>
                  </a:lnTo>
                  <a:lnTo>
                    <a:pt x="1323268" y="42055"/>
                  </a:lnTo>
                  <a:lnTo>
                    <a:pt x="1347871" y="48931"/>
                  </a:lnTo>
                  <a:lnTo>
                    <a:pt x="1371681" y="56073"/>
                  </a:lnTo>
                  <a:lnTo>
                    <a:pt x="1395225" y="64007"/>
                  </a:lnTo>
                  <a:lnTo>
                    <a:pt x="1418506" y="72207"/>
                  </a:lnTo>
                  <a:lnTo>
                    <a:pt x="1441521" y="80935"/>
                  </a:lnTo>
                  <a:lnTo>
                    <a:pt x="1464272" y="90192"/>
                  </a:lnTo>
                  <a:lnTo>
                    <a:pt x="1486494" y="99979"/>
                  </a:lnTo>
                  <a:lnTo>
                    <a:pt x="1508716" y="110029"/>
                  </a:lnTo>
                  <a:lnTo>
                    <a:pt x="1530145" y="120873"/>
                  </a:lnTo>
                  <a:lnTo>
                    <a:pt x="1551309" y="131982"/>
                  </a:lnTo>
                  <a:lnTo>
                    <a:pt x="1572208" y="143884"/>
                  </a:lnTo>
                  <a:lnTo>
                    <a:pt x="1592313" y="156051"/>
                  </a:lnTo>
                  <a:lnTo>
                    <a:pt x="1612684" y="168747"/>
                  </a:lnTo>
                  <a:lnTo>
                    <a:pt x="1631996" y="181971"/>
                  </a:lnTo>
                  <a:lnTo>
                    <a:pt x="1651043" y="195725"/>
                  </a:lnTo>
                  <a:lnTo>
                    <a:pt x="1660567" y="202602"/>
                  </a:lnTo>
                  <a:lnTo>
                    <a:pt x="1669826" y="210008"/>
                  </a:lnTo>
                  <a:lnTo>
                    <a:pt x="1678821" y="217413"/>
                  </a:lnTo>
                  <a:lnTo>
                    <a:pt x="1687815" y="224819"/>
                  </a:lnTo>
                  <a:lnTo>
                    <a:pt x="1696810" y="232225"/>
                  </a:lnTo>
                  <a:lnTo>
                    <a:pt x="1705804" y="240160"/>
                  </a:lnTo>
                  <a:lnTo>
                    <a:pt x="1714535" y="247830"/>
                  </a:lnTo>
                  <a:lnTo>
                    <a:pt x="1723000" y="255765"/>
                  </a:lnTo>
                  <a:lnTo>
                    <a:pt x="1731466" y="263964"/>
                  </a:lnTo>
                  <a:lnTo>
                    <a:pt x="1739931" y="272164"/>
                  </a:lnTo>
                  <a:lnTo>
                    <a:pt x="1747868" y="280098"/>
                  </a:lnTo>
                  <a:lnTo>
                    <a:pt x="1756069" y="288827"/>
                  </a:lnTo>
                  <a:lnTo>
                    <a:pt x="1764005" y="297290"/>
                  </a:lnTo>
                  <a:lnTo>
                    <a:pt x="1771941" y="306019"/>
                  </a:lnTo>
                  <a:lnTo>
                    <a:pt x="1779349" y="314747"/>
                  </a:lnTo>
                  <a:lnTo>
                    <a:pt x="1787021" y="323740"/>
                  </a:lnTo>
                  <a:lnTo>
                    <a:pt x="1794163" y="332997"/>
                  </a:lnTo>
                  <a:lnTo>
                    <a:pt x="1801571" y="341990"/>
                  </a:lnTo>
                  <a:lnTo>
                    <a:pt x="1808714" y="351512"/>
                  </a:lnTo>
                  <a:lnTo>
                    <a:pt x="1815592" y="360769"/>
                  </a:lnTo>
                  <a:lnTo>
                    <a:pt x="1822735" y="370291"/>
                  </a:lnTo>
                  <a:lnTo>
                    <a:pt x="1829348" y="380077"/>
                  </a:lnTo>
                  <a:lnTo>
                    <a:pt x="1835962" y="389863"/>
                  </a:lnTo>
                  <a:lnTo>
                    <a:pt x="1842311" y="399914"/>
                  </a:lnTo>
                  <a:lnTo>
                    <a:pt x="1848396" y="409964"/>
                  </a:lnTo>
                  <a:lnTo>
                    <a:pt x="1854745" y="420280"/>
                  </a:lnTo>
                  <a:lnTo>
                    <a:pt x="1860830" y="430330"/>
                  </a:lnTo>
                  <a:lnTo>
                    <a:pt x="1866385" y="441175"/>
                  </a:lnTo>
                  <a:lnTo>
                    <a:pt x="1872470" y="451490"/>
                  </a:lnTo>
                  <a:lnTo>
                    <a:pt x="1877761" y="462070"/>
                  </a:lnTo>
                  <a:lnTo>
                    <a:pt x="1883316" y="473178"/>
                  </a:lnTo>
                  <a:lnTo>
                    <a:pt x="1888342" y="484023"/>
                  </a:lnTo>
                  <a:lnTo>
                    <a:pt x="1893369" y="495396"/>
                  </a:lnTo>
                  <a:lnTo>
                    <a:pt x="1898395" y="506240"/>
                  </a:lnTo>
                  <a:lnTo>
                    <a:pt x="1903157" y="517613"/>
                  </a:lnTo>
                  <a:lnTo>
                    <a:pt x="1907654" y="529251"/>
                  </a:lnTo>
                  <a:lnTo>
                    <a:pt x="1912152" y="540624"/>
                  </a:lnTo>
                  <a:lnTo>
                    <a:pt x="1916385" y="552526"/>
                  </a:lnTo>
                  <a:lnTo>
                    <a:pt x="1920617" y="564428"/>
                  </a:lnTo>
                  <a:lnTo>
                    <a:pt x="1924586" y="576331"/>
                  </a:lnTo>
                  <a:lnTo>
                    <a:pt x="1928289" y="588497"/>
                  </a:lnTo>
                  <a:lnTo>
                    <a:pt x="1931993" y="600664"/>
                  </a:lnTo>
                  <a:lnTo>
                    <a:pt x="1935432" y="612831"/>
                  </a:lnTo>
                  <a:lnTo>
                    <a:pt x="1938607" y="625526"/>
                  </a:lnTo>
                  <a:lnTo>
                    <a:pt x="1941781" y="637958"/>
                  </a:lnTo>
                  <a:lnTo>
                    <a:pt x="1944691" y="650918"/>
                  </a:lnTo>
                  <a:lnTo>
                    <a:pt x="1947337" y="663613"/>
                  </a:lnTo>
                  <a:lnTo>
                    <a:pt x="1950247" y="676574"/>
                  </a:lnTo>
                  <a:lnTo>
                    <a:pt x="1952363" y="689798"/>
                  </a:lnTo>
                  <a:lnTo>
                    <a:pt x="1954744" y="703023"/>
                  </a:lnTo>
                  <a:lnTo>
                    <a:pt x="1956596" y="716248"/>
                  </a:lnTo>
                  <a:lnTo>
                    <a:pt x="1958448" y="729737"/>
                  </a:lnTo>
                  <a:lnTo>
                    <a:pt x="1960299" y="743490"/>
                  </a:lnTo>
                  <a:lnTo>
                    <a:pt x="1961622" y="757244"/>
                  </a:lnTo>
                  <a:lnTo>
                    <a:pt x="1962945" y="770998"/>
                  </a:lnTo>
                  <a:lnTo>
                    <a:pt x="1964268" y="785016"/>
                  </a:lnTo>
                  <a:lnTo>
                    <a:pt x="1965061" y="799034"/>
                  </a:lnTo>
                  <a:lnTo>
                    <a:pt x="1965855" y="813317"/>
                  </a:lnTo>
                  <a:lnTo>
                    <a:pt x="1966384" y="827599"/>
                  </a:lnTo>
                  <a:lnTo>
                    <a:pt x="1966649" y="842411"/>
                  </a:lnTo>
                  <a:lnTo>
                    <a:pt x="1966913" y="856958"/>
                  </a:lnTo>
                  <a:lnTo>
                    <a:pt x="1966913" y="871769"/>
                  </a:lnTo>
                  <a:lnTo>
                    <a:pt x="1966649" y="886581"/>
                  </a:lnTo>
                  <a:lnTo>
                    <a:pt x="1966120" y="901393"/>
                  </a:lnTo>
                  <a:lnTo>
                    <a:pt x="1965590" y="916733"/>
                  </a:lnTo>
                  <a:lnTo>
                    <a:pt x="1964797" y="931809"/>
                  </a:lnTo>
                  <a:lnTo>
                    <a:pt x="1964003" y="947150"/>
                  </a:lnTo>
                  <a:lnTo>
                    <a:pt x="1962416" y="962755"/>
                  </a:lnTo>
                  <a:lnTo>
                    <a:pt x="1961093" y="978360"/>
                  </a:lnTo>
                  <a:lnTo>
                    <a:pt x="1959506" y="994230"/>
                  </a:lnTo>
                  <a:lnTo>
                    <a:pt x="1957654" y="1010099"/>
                  </a:lnTo>
                  <a:lnTo>
                    <a:pt x="1955802" y="1026233"/>
                  </a:lnTo>
                  <a:lnTo>
                    <a:pt x="1953950" y="1038929"/>
                  </a:lnTo>
                  <a:lnTo>
                    <a:pt x="1952363" y="1051360"/>
                  </a:lnTo>
                  <a:lnTo>
                    <a:pt x="1950247" y="1064056"/>
                  </a:lnTo>
                  <a:lnTo>
                    <a:pt x="1947866" y="1076752"/>
                  </a:lnTo>
                  <a:lnTo>
                    <a:pt x="1944956" y="1089447"/>
                  </a:lnTo>
                  <a:lnTo>
                    <a:pt x="1942046" y="1101879"/>
                  </a:lnTo>
                  <a:lnTo>
                    <a:pt x="1938607" y="1114574"/>
                  </a:lnTo>
                  <a:lnTo>
                    <a:pt x="1935167" y="1127005"/>
                  </a:lnTo>
                  <a:lnTo>
                    <a:pt x="1931199" y="1139701"/>
                  </a:lnTo>
                  <a:lnTo>
                    <a:pt x="1927231" y="1152132"/>
                  </a:lnTo>
                  <a:lnTo>
                    <a:pt x="1922998" y="1164828"/>
                  </a:lnTo>
                  <a:lnTo>
                    <a:pt x="1918501" y="1177524"/>
                  </a:lnTo>
                  <a:lnTo>
                    <a:pt x="1913210" y="1189955"/>
                  </a:lnTo>
                  <a:lnTo>
                    <a:pt x="1908448" y="1202386"/>
                  </a:lnTo>
                  <a:lnTo>
                    <a:pt x="1903157" y="1214817"/>
                  </a:lnTo>
                  <a:lnTo>
                    <a:pt x="1897866" y="1227513"/>
                  </a:lnTo>
                  <a:lnTo>
                    <a:pt x="1892311" y="1239944"/>
                  </a:lnTo>
                  <a:lnTo>
                    <a:pt x="1886491" y="1252111"/>
                  </a:lnTo>
                  <a:lnTo>
                    <a:pt x="1880142" y="1264806"/>
                  </a:lnTo>
                  <a:lnTo>
                    <a:pt x="1874321" y="1276973"/>
                  </a:lnTo>
                  <a:lnTo>
                    <a:pt x="1861359" y="1301571"/>
                  </a:lnTo>
                  <a:lnTo>
                    <a:pt x="1847867" y="1325904"/>
                  </a:lnTo>
                  <a:lnTo>
                    <a:pt x="1834110" y="1350238"/>
                  </a:lnTo>
                  <a:lnTo>
                    <a:pt x="1819825" y="1374306"/>
                  </a:lnTo>
                  <a:lnTo>
                    <a:pt x="1805274" y="1397846"/>
                  </a:lnTo>
                  <a:lnTo>
                    <a:pt x="1790195" y="1421386"/>
                  </a:lnTo>
                  <a:lnTo>
                    <a:pt x="1774851" y="1444662"/>
                  </a:lnTo>
                  <a:lnTo>
                    <a:pt x="1759772" y="1467673"/>
                  </a:lnTo>
                  <a:lnTo>
                    <a:pt x="1744164" y="1490154"/>
                  </a:lnTo>
                  <a:lnTo>
                    <a:pt x="1728820" y="1512636"/>
                  </a:lnTo>
                  <a:lnTo>
                    <a:pt x="1697868" y="1556278"/>
                  </a:lnTo>
                  <a:lnTo>
                    <a:pt x="1667974" y="1598332"/>
                  </a:lnTo>
                  <a:lnTo>
                    <a:pt x="1639403" y="1638535"/>
                  </a:lnTo>
                  <a:lnTo>
                    <a:pt x="1625647" y="1658108"/>
                  </a:lnTo>
                  <a:lnTo>
                    <a:pt x="1612419" y="1676887"/>
                  </a:lnTo>
                  <a:lnTo>
                    <a:pt x="1599985" y="1695401"/>
                  </a:lnTo>
                  <a:lnTo>
                    <a:pt x="1587816" y="1713387"/>
                  </a:lnTo>
                  <a:lnTo>
                    <a:pt x="1576705" y="1730843"/>
                  </a:lnTo>
                  <a:lnTo>
                    <a:pt x="1566388" y="1748035"/>
                  </a:lnTo>
                  <a:lnTo>
                    <a:pt x="1607393" y="2062253"/>
                  </a:lnTo>
                  <a:lnTo>
                    <a:pt x="1556070" y="2077329"/>
                  </a:lnTo>
                  <a:lnTo>
                    <a:pt x="1479087" y="2100605"/>
                  </a:lnTo>
                  <a:lnTo>
                    <a:pt x="1371681" y="2133931"/>
                  </a:lnTo>
                  <a:lnTo>
                    <a:pt x="1245491" y="2173076"/>
                  </a:lnTo>
                  <a:lnTo>
                    <a:pt x="1113217" y="2214601"/>
                  </a:lnTo>
                  <a:lnTo>
                    <a:pt x="986499" y="2254804"/>
                  </a:lnTo>
                  <a:lnTo>
                    <a:pt x="877241" y="2289188"/>
                  </a:lnTo>
                  <a:lnTo>
                    <a:pt x="797347" y="2314844"/>
                  </a:lnTo>
                  <a:lnTo>
                    <a:pt x="772480" y="2323043"/>
                  </a:lnTo>
                  <a:lnTo>
                    <a:pt x="759252" y="2327275"/>
                  </a:lnTo>
                  <a:lnTo>
                    <a:pt x="710046" y="2094521"/>
                  </a:lnTo>
                  <a:lnTo>
                    <a:pt x="701846" y="2097431"/>
                  </a:lnTo>
                  <a:lnTo>
                    <a:pt x="680153" y="2105630"/>
                  </a:lnTo>
                  <a:lnTo>
                    <a:pt x="664544" y="2110920"/>
                  </a:lnTo>
                  <a:lnTo>
                    <a:pt x="646820" y="2117003"/>
                  </a:lnTo>
                  <a:lnTo>
                    <a:pt x="626978" y="2123351"/>
                  </a:lnTo>
                  <a:lnTo>
                    <a:pt x="605550" y="2129699"/>
                  </a:lnTo>
                  <a:lnTo>
                    <a:pt x="582799" y="2136576"/>
                  </a:lnTo>
                  <a:lnTo>
                    <a:pt x="559254" y="2142923"/>
                  </a:lnTo>
                  <a:lnTo>
                    <a:pt x="535180" y="2149007"/>
                  </a:lnTo>
                  <a:lnTo>
                    <a:pt x="523011" y="2151652"/>
                  </a:lnTo>
                  <a:lnTo>
                    <a:pt x="511107" y="2154297"/>
                  </a:lnTo>
                  <a:lnTo>
                    <a:pt x="498937" y="2156413"/>
                  </a:lnTo>
                  <a:lnTo>
                    <a:pt x="486768" y="2158793"/>
                  </a:lnTo>
                  <a:lnTo>
                    <a:pt x="475128" y="2160644"/>
                  </a:lnTo>
                  <a:lnTo>
                    <a:pt x="463488" y="2162496"/>
                  </a:lnTo>
                  <a:lnTo>
                    <a:pt x="452112" y="2163554"/>
                  </a:lnTo>
                  <a:lnTo>
                    <a:pt x="441001" y="2164612"/>
                  </a:lnTo>
                  <a:lnTo>
                    <a:pt x="430419" y="2165141"/>
                  </a:lnTo>
                  <a:lnTo>
                    <a:pt x="420102" y="2165141"/>
                  </a:lnTo>
                  <a:lnTo>
                    <a:pt x="410049" y="2164876"/>
                  </a:lnTo>
                  <a:lnTo>
                    <a:pt x="400261" y="2164083"/>
                  </a:lnTo>
                  <a:lnTo>
                    <a:pt x="391002" y="2162760"/>
                  </a:lnTo>
                  <a:lnTo>
                    <a:pt x="382272" y="2160644"/>
                  </a:lnTo>
                  <a:lnTo>
                    <a:pt x="373806" y="2158264"/>
                  </a:lnTo>
                  <a:lnTo>
                    <a:pt x="365870" y="2155355"/>
                  </a:lnTo>
                  <a:lnTo>
                    <a:pt x="357933" y="2151916"/>
                  </a:lnTo>
                  <a:lnTo>
                    <a:pt x="350790" y="2148213"/>
                  </a:lnTo>
                  <a:lnTo>
                    <a:pt x="343648" y="2144246"/>
                  </a:lnTo>
                  <a:lnTo>
                    <a:pt x="337034" y="2139749"/>
                  </a:lnTo>
                  <a:lnTo>
                    <a:pt x="330685" y="2135253"/>
                  </a:lnTo>
                  <a:lnTo>
                    <a:pt x="324600" y="2129963"/>
                  </a:lnTo>
                  <a:lnTo>
                    <a:pt x="319045" y="2124938"/>
                  </a:lnTo>
                  <a:lnTo>
                    <a:pt x="313489" y="2119384"/>
                  </a:lnTo>
                  <a:lnTo>
                    <a:pt x="308463" y="2114094"/>
                  </a:lnTo>
                  <a:lnTo>
                    <a:pt x="303966" y="2108539"/>
                  </a:lnTo>
                  <a:lnTo>
                    <a:pt x="299468" y="2102456"/>
                  </a:lnTo>
                  <a:lnTo>
                    <a:pt x="295500" y="2096902"/>
                  </a:lnTo>
                  <a:lnTo>
                    <a:pt x="291796" y="2091083"/>
                  </a:lnTo>
                  <a:lnTo>
                    <a:pt x="288357" y="2085264"/>
                  </a:lnTo>
                  <a:lnTo>
                    <a:pt x="285183" y="2079445"/>
                  </a:lnTo>
                  <a:lnTo>
                    <a:pt x="282537" y="2073891"/>
                  </a:lnTo>
                  <a:lnTo>
                    <a:pt x="279892" y="2068336"/>
                  </a:lnTo>
                  <a:lnTo>
                    <a:pt x="277511" y="2062782"/>
                  </a:lnTo>
                  <a:lnTo>
                    <a:pt x="275394" y="2057757"/>
                  </a:lnTo>
                  <a:lnTo>
                    <a:pt x="273807" y="2052467"/>
                  </a:lnTo>
                  <a:lnTo>
                    <a:pt x="272220" y="2047706"/>
                  </a:lnTo>
                  <a:lnTo>
                    <a:pt x="271162" y="2042945"/>
                  </a:lnTo>
                  <a:lnTo>
                    <a:pt x="270103" y="2038713"/>
                  </a:lnTo>
                  <a:lnTo>
                    <a:pt x="269574" y="2035275"/>
                  </a:lnTo>
                  <a:lnTo>
                    <a:pt x="269310" y="2031572"/>
                  </a:lnTo>
                  <a:lnTo>
                    <a:pt x="269045" y="2028398"/>
                  </a:lnTo>
                  <a:lnTo>
                    <a:pt x="269045" y="2025489"/>
                  </a:lnTo>
                  <a:lnTo>
                    <a:pt x="269310" y="2022050"/>
                  </a:lnTo>
                  <a:lnTo>
                    <a:pt x="270632" y="2013851"/>
                  </a:lnTo>
                  <a:lnTo>
                    <a:pt x="272484" y="2004329"/>
                  </a:lnTo>
                  <a:lnTo>
                    <a:pt x="274865" y="1993749"/>
                  </a:lnTo>
                  <a:lnTo>
                    <a:pt x="280156" y="1969680"/>
                  </a:lnTo>
                  <a:lnTo>
                    <a:pt x="282802" y="1957249"/>
                  </a:lnTo>
                  <a:lnTo>
                    <a:pt x="284918" y="1944289"/>
                  </a:lnTo>
                  <a:lnTo>
                    <a:pt x="285712" y="1937677"/>
                  </a:lnTo>
                  <a:lnTo>
                    <a:pt x="286770" y="1931329"/>
                  </a:lnTo>
                  <a:lnTo>
                    <a:pt x="287034" y="1924981"/>
                  </a:lnTo>
                  <a:lnTo>
                    <a:pt x="287299" y="1918633"/>
                  </a:lnTo>
                  <a:lnTo>
                    <a:pt x="287564" y="1912285"/>
                  </a:lnTo>
                  <a:lnTo>
                    <a:pt x="287299" y="1906202"/>
                  </a:lnTo>
                  <a:lnTo>
                    <a:pt x="286770" y="1900383"/>
                  </a:lnTo>
                  <a:lnTo>
                    <a:pt x="285712" y="1894564"/>
                  </a:lnTo>
                  <a:lnTo>
                    <a:pt x="284654" y="1889010"/>
                  </a:lnTo>
                  <a:lnTo>
                    <a:pt x="283066" y="1883985"/>
                  </a:lnTo>
                  <a:lnTo>
                    <a:pt x="280950" y="1878695"/>
                  </a:lnTo>
                  <a:lnTo>
                    <a:pt x="278569" y="1873934"/>
                  </a:lnTo>
                  <a:lnTo>
                    <a:pt x="275659" y="1869438"/>
                  </a:lnTo>
                  <a:lnTo>
                    <a:pt x="272220" y="1865735"/>
                  </a:lnTo>
                  <a:lnTo>
                    <a:pt x="268781" y="1862032"/>
                  </a:lnTo>
                  <a:lnTo>
                    <a:pt x="264283" y="1858593"/>
                  </a:lnTo>
                  <a:lnTo>
                    <a:pt x="235712" y="1840343"/>
                  </a:lnTo>
                  <a:lnTo>
                    <a:pt x="215077" y="1826854"/>
                  </a:lnTo>
                  <a:lnTo>
                    <a:pt x="198146" y="1816274"/>
                  </a:lnTo>
                  <a:lnTo>
                    <a:pt x="194443" y="1807017"/>
                  </a:lnTo>
                  <a:lnTo>
                    <a:pt x="191004" y="1797231"/>
                  </a:lnTo>
                  <a:lnTo>
                    <a:pt x="187300" y="1785064"/>
                  </a:lnTo>
                  <a:lnTo>
                    <a:pt x="185448" y="1778981"/>
                  </a:lnTo>
                  <a:lnTo>
                    <a:pt x="184125" y="1772369"/>
                  </a:lnTo>
                  <a:lnTo>
                    <a:pt x="182803" y="1766285"/>
                  </a:lnTo>
                  <a:lnTo>
                    <a:pt x="182009" y="1759937"/>
                  </a:lnTo>
                  <a:lnTo>
                    <a:pt x="181744" y="1754383"/>
                  </a:lnTo>
                  <a:lnTo>
                    <a:pt x="181744" y="1749093"/>
                  </a:lnTo>
                  <a:lnTo>
                    <a:pt x="182009" y="1746977"/>
                  </a:lnTo>
                  <a:lnTo>
                    <a:pt x="182538" y="1744597"/>
                  </a:lnTo>
                  <a:lnTo>
                    <a:pt x="183067" y="1742745"/>
                  </a:lnTo>
                  <a:lnTo>
                    <a:pt x="183861" y="1740629"/>
                  </a:lnTo>
                  <a:lnTo>
                    <a:pt x="186242" y="1737191"/>
                  </a:lnTo>
                  <a:lnTo>
                    <a:pt x="188623" y="1734017"/>
                  </a:lnTo>
                  <a:lnTo>
                    <a:pt x="191797" y="1730579"/>
                  </a:lnTo>
                  <a:lnTo>
                    <a:pt x="194707" y="1727140"/>
                  </a:lnTo>
                  <a:lnTo>
                    <a:pt x="201586" y="1720792"/>
                  </a:lnTo>
                  <a:lnTo>
                    <a:pt x="208199" y="1714445"/>
                  </a:lnTo>
                  <a:lnTo>
                    <a:pt x="214548" y="1709155"/>
                  </a:lnTo>
                  <a:lnTo>
                    <a:pt x="219310" y="1704394"/>
                  </a:lnTo>
                  <a:lnTo>
                    <a:pt x="220897" y="1702542"/>
                  </a:lnTo>
                  <a:lnTo>
                    <a:pt x="221691" y="1700691"/>
                  </a:lnTo>
                  <a:lnTo>
                    <a:pt x="222220" y="1699369"/>
                  </a:lnTo>
                  <a:lnTo>
                    <a:pt x="221956" y="1698840"/>
                  </a:lnTo>
                  <a:lnTo>
                    <a:pt x="221691" y="1698311"/>
                  </a:lnTo>
                  <a:lnTo>
                    <a:pt x="220104" y="1697253"/>
                  </a:lnTo>
                  <a:lnTo>
                    <a:pt x="216929" y="1695666"/>
                  </a:lnTo>
                  <a:lnTo>
                    <a:pt x="207141" y="1691169"/>
                  </a:lnTo>
                  <a:lnTo>
                    <a:pt x="193914" y="1686144"/>
                  </a:lnTo>
                  <a:lnTo>
                    <a:pt x="178834" y="1680061"/>
                  </a:lnTo>
                  <a:lnTo>
                    <a:pt x="163491" y="1674242"/>
                  </a:lnTo>
                  <a:lnTo>
                    <a:pt x="148940" y="1668158"/>
                  </a:lnTo>
                  <a:lnTo>
                    <a:pt x="137300" y="1663133"/>
                  </a:lnTo>
                  <a:lnTo>
                    <a:pt x="132803" y="1661282"/>
                  </a:lnTo>
                  <a:lnTo>
                    <a:pt x="129628" y="1659166"/>
                  </a:lnTo>
                  <a:lnTo>
                    <a:pt x="128570" y="1658372"/>
                  </a:lnTo>
                  <a:lnTo>
                    <a:pt x="127248" y="1657314"/>
                  </a:lnTo>
                  <a:lnTo>
                    <a:pt x="124602" y="1654140"/>
                  </a:lnTo>
                  <a:lnTo>
                    <a:pt x="122221" y="1649908"/>
                  </a:lnTo>
                  <a:lnTo>
                    <a:pt x="119576" y="1645147"/>
                  </a:lnTo>
                  <a:lnTo>
                    <a:pt x="116930" y="1639593"/>
                  </a:lnTo>
                  <a:lnTo>
                    <a:pt x="115078" y="1633774"/>
                  </a:lnTo>
                  <a:lnTo>
                    <a:pt x="112697" y="1627162"/>
                  </a:lnTo>
                  <a:lnTo>
                    <a:pt x="111375" y="1620814"/>
                  </a:lnTo>
                  <a:lnTo>
                    <a:pt x="110052" y="1613937"/>
                  </a:lnTo>
                  <a:lnTo>
                    <a:pt x="109258" y="1607589"/>
                  </a:lnTo>
                  <a:lnTo>
                    <a:pt x="108994" y="1601506"/>
                  </a:lnTo>
                  <a:lnTo>
                    <a:pt x="109258" y="1595158"/>
                  </a:lnTo>
                  <a:lnTo>
                    <a:pt x="109523" y="1592513"/>
                  </a:lnTo>
                  <a:lnTo>
                    <a:pt x="110052" y="1589868"/>
                  </a:lnTo>
                  <a:lnTo>
                    <a:pt x="110846" y="1587488"/>
                  </a:lnTo>
                  <a:lnTo>
                    <a:pt x="111639" y="1585107"/>
                  </a:lnTo>
                  <a:lnTo>
                    <a:pt x="112697" y="1582992"/>
                  </a:lnTo>
                  <a:lnTo>
                    <a:pt x="114285" y="1581140"/>
                  </a:lnTo>
                  <a:lnTo>
                    <a:pt x="115607" y="1579553"/>
                  </a:lnTo>
                  <a:lnTo>
                    <a:pt x="117195" y="1578231"/>
                  </a:lnTo>
                  <a:lnTo>
                    <a:pt x="120898" y="1575321"/>
                  </a:lnTo>
                  <a:lnTo>
                    <a:pt x="124338" y="1572412"/>
                  </a:lnTo>
                  <a:lnTo>
                    <a:pt x="127512" y="1569502"/>
                  </a:lnTo>
                  <a:lnTo>
                    <a:pt x="130158" y="1566328"/>
                  </a:lnTo>
                  <a:lnTo>
                    <a:pt x="132803" y="1563155"/>
                  </a:lnTo>
                  <a:lnTo>
                    <a:pt x="134655" y="1560245"/>
                  </a:lnTo>
                  <a:lnTo>
                    <a:pt x="136771" y="1556807"/>
                  </a:lnTo>
                  <a:lnTo>
                    <a:pt x="138094" y="1553368"/>
                  </a:lnTo>
                  <a:lnTo>
                    <a:pt x="139417" y="1549930"/>
                  </a:lnTo>
                  <a:lnTo>
                    <a:pt x="140475" y="1546756"/>
                  </a:lnTo>
                  <a:lnTo>
                    <a:pt x="141004" y="1543318"/>
                  </a:lnTo>
                  <a:lnTo>
                    <a:pt x="141004" y="1539879"/>
                  </a:lnTo>
                  <a:lnTo>
                    <a:pt x="141004" y="1536705"/>
                  </a:lnTo>
                  <a:lnTo>
                    <a:pt x="140475" y="1533531"/>
                  </a:lnTo>
                  <a:lnTo>
                    <a:pt x="139417" y="1530093"/>
                  </a:lnTo>
                  <a:lnTo>
                    <a:pt x="138359" y="1526919"/>
                  </a:lnTo>
                  <a:lnTo>
                    <a:pt x="136771" y="1524010"/>
                  </a:lnTo>
                  <a:lnTo>
                    <a:pt x="134655" y="1521100"/>
                  </a:lnTo>
                  <a:lnTo>
                    <a:pt x="132539" y="1518455"/>
                  </a:lnTo>
                  <a:lnTo>
                    <a:pt x="129628" y="1515546"/>
                  </a:lnTo>
                  <a:lnTo>
                    <a:pt x="126718" y="1512901"/>
                  </a:lnTo>
                  <a:lnTo>
                    <a:pt x="123279" y="1510520"/>
                  </a:lnTo>
                  <a:lnTo>
                    <a:pt x="119576" y="1508404"/>
                  </a:lnTo>
                  <a:lnTo>
                    <a:pt x="115343" y="1506289"/>
                  </a:lnTo>
                  <a:lnTo>
                    <a:pt x="110581" y="1504702"/>
                  </a:lnTo>
                  <a:lnTo>
                    <a:pt x="105555" y="1502850"/>
                  </a:lnTo>
                  <a:lnTo>
                    <a:pt x="100264" y="1501792"/>
                  </a:lnTo>
                  <a:lnTo>
                    <a:pt x="94179" y="1500734"/>
                  </a:lnTo>
                  <a:lnTo>
                    <a:pt x="88094" y="1499676"/>
                  </a:lnTo>
                  <a:lnTo>
                    <a:pt x="81481" y="1499147"/>
                  </a:lnTo>
                  <a:lnTo>
                    <a:pt x="74338" y="1498883"/>
                  </a:lnTo>
                  <a:lnTo>
                    <a:pt x="66666" y="1498883"/>
                  </a:lnTo>
                  <a:lnTo>
                    <a:pt x="60846" y="1498883"/>
                  </a:lnTo>
                  <a:lnTo>
                    <a:pt x="55026" y="1498354"/>
                  </a:lnTo>
                  <a:lnTo>
                    <a:pt x="49735" y="1497560"/>
                  </a:lnTo>
                  <a:lnTo>
                    <a:pt x="44709" y="1496238"/>
                  </a:lnTo>
                  <a:lnTo>
                    <a:pt x="39947" y="1494386"/>
                  </a:lnTo>
                  <a:lnTo>
                    <a:pt x="35449" y="1492270"/>
                  </a:lnTo>
                  <a:lnTo>
                    <a:pt x="31217" y="1489625"/>
                  </a:lnTo>
                  <a:lnTo>
                    <a:pt x="27248" y="1486981"/>
                  </a:lnTo>
                  <a:lnTo>
                    <a:pt x="23545" y="1483807"/>
                  </a:lnTo>
                  <a:lnTo>
                    <a:pt x="20106" y="1480368"/>
                  </a:lnTo>
                  <a:lnTo>
                    <a:pt x="17196" y="1476665"/>
                  </a:lnTo>
                  <a:lnTo>
                    <a:pt x="14286" y="1472962"/>
                  </a:lnTo>
                  <a:lnTo>
                    <a:pt x="11640" y="1468995"/>
                  </a:lnTo>
                  <a:lnTo>
                    <a:pt x="9524" y="1464499"/>
                  </a:lnTo>
                  <a:lnTo>
                    <a:pt x="7407" y="1460002"/>
                  </a:lnTo>
                  <a:lnTo>
                    <a:pt x="5820" y="1455506"/>
                  </a:lnTo>
                  <a:lnTo>
                    <a:pt x="4233" y="1450745"/>
                  </a:lnTo>
                  <a:lnTo>
                    <a:pt x="2910" y="1445720"/>
                  </a:lnTo>
                  <a:lnTo>
                    <a:pt x="1852" y="1440959"/>
                  </a:lnTo>
                  <a:lnTo>
                    <a:pt x="1058" y="1435669"/>
                  </a:lnTo>
                  <a:lnTo>
                    <a:pt x="529" y="1430643"/>
                  </a:lnTo>
                  <a:lnTo>
                    <a:pt x="265" y="1425354"/>
                  </a:lnTo>
                  <a:lnTo>
                    <a:pt x="0" y="1420328"/>
                  </a:lnTo>
                  <a:lnTo>
                    <a:pt x="0" y="1415303"/>
                  </a:lnTo>
                  <a:lnTo>
                    <a:pt x="265" y="1410278"/>
                  </a:lnTo>
                  <a:lnTo>
                    <a:pt x="794" y="1405252"/>
                  </a:lnTo>
                  <a:lnTo>
                    <a:pt x="1323" y="1400227"/>
                  </a:lnTo>
                  <a:lnTo>
                    <a:pt x="2116" y="1395466"/>
                  </a:lnTo>
                  <a:lnTo>
                    <a:pt x="2910" y="1390705"/>
                  </a:lnTo>
                  <a:lnTo>
                    <a:pt x="4233" y="1386209"/>
                  </a:lnTo>
                  <a:lnTo>
                    <a:pt x="5556" y="1381977"/>
                  </a:lnTo>
                  <a:lnTo>
                    <a:pt x="6878" y="1377745"/>
                  </a:lnTo>
                  <a:lnTo>
                    <a:pt x="11640" y="1365843"/>
                  </a:lnTo>
                  <a:lnTo>
                    <a:pt x="19048" y="1349444"/>
                  </a:lnTo>
                  <a:lnTo>
                    <a:pt x="39947" y="1303687"/>
                  </a:lnTo>
                  <a:lnTo>
                    <a:pt x="65608" y="1245763"/>
                  </a:lnTo>
                  <a:lnTo>
                    <a:pt x="79629" y="1214288"/>
                  </a:lnTo>
                  <a:lnTo>
                    <a:pt x="93650" y="1182020"/>
                  </a:lnTo>
                  <a:lnTo>
                    <a:pt x="107406" y="1149487"/>
                  </a:lnTo>
                  <a:lnTo>
                    <a:pt x="120634" y="1117484"/>
                  </a:lnTo>
                  <a:lnTo>
                    <a:pt x="133068" y="1086802"/>
                  </a:lnTo>
                  <a:lnTo>
                    <a:pt x="138623" y="1072255"/>
                  </a:lnTo>
                  <a:lnTo>
                    <a:pt x="143914" y="1057973"/>
                  </a:lnTo>
                  <a:lnTo>
                    <a:pt x="148411" y="1044748"/>
                  </a:lnTo>
                  <a:lnTo>
                    <a:pt x="152909" y="1031788"/>
                  </a:lnTo>
                  <a:lnTo>
                    <a:pt x="156612" y="1019886"/>
                  </a:lnTo>
                  <a:lnTo>
                    <a:pt x="159787" y="1009041"/>
                  </a:lnTo>
                  <a:lnTo>
                    <a:pt x="162168" y="999255"/>
                  </a:lnTo>
                  <a:lnTo>
                    <a:pt x="164020" y="990527"/>
                  </a:lnTo>
                  <a:lnTo>
                    <a:pt x="164813" y="982857"/>
                  </a:lnTo>
                  <a:lnTo>
                    <a:pt x="165078" y="979683"/>
                  </a:lnTo>
                  <a:lnTo>
                    <a:pt x="165078" y="976509"/>
                  </a:lnTo>
                  <a:lnTo>
                    <a:pt x="164549" y="965929"/>
                  </a:lnTo>
                  <a:lnTo>
                    <a:pt x="163755" y="956143"/>
                  </a:lnTo>
                  <a:lnTo>
                    <a:pt x="162697" y="947944"/>
                  </a:lnTo>
                  <a:lnTo>
                    <a:pt x="161374" y="940273"/>
                  </a:lnTo>
                  <a:lnTo>
                    <a:pt x="160051" y="933396"/>
                  </a:lnTo>
                  <a:lnTo>
                    <a:pt x="158729" y="927578"/>
                  </a:lnTo>
                  <a:lnTo>
                    <a:pt x="157141" y="922288"/>
                  </a:lnTo>
                  <a:lnTo>
                    <a:pt x="155554" y="917527"/>
                  </a:lnTo>
                  <a:lnTo>
                    <a:pt x="152380" y="908799"/>
                  </a:lnTo>
                  <a:lnTo>
                    <a:pt x="149999" y="900864"/>
                  </a:lnTo>
                  <a:lnTo>
                    <a:pt x="148940" y="897425"/>
                  </a:lnTo>
                  <a:lnTo>
                    <a:pt x="148147" y="893458"/>
                  </a:lnTo>
                  <a:lnTo>
                    <a:pt x="147618" y="889226"/>
                  </a:lnTo>
                  <a:lnTo>
                    <a:pt x="147353" y="884730"/>
                  </a:lnTo>
                  <a:lnTo>
                    <a:pt x="147618" y="861190"/>
                  </a:lnTo>
                  <a:lnTo>
                    <a:pt x="148411" y="837385"/>
                  </a:lnTo>
                  <a:lnTo>
                    <a:pt x="149734" y="814374"/>
                  </a:lnTo>
                  <a:lnTo>
                    <a:pt x="151321" y="791364"/>
                  </a:lnTo>
                  <a:lnTo>
                    <a:pt x="153438" y="768617"/>
                  </a:lnTo>
                  <a:lnTo>
                    <a:pt x="156083" y="745871"/>
                  </a:lnTo>
                  <a:lnTo>
                    <a:pt x="159258" y="723653"/>
                  </a:lnTo>
                  <a:lnTo>
                    <a:pt x="162697" y="701700"/>
                  </a:lnTo>
                  <a:lnTo>
                    <a:pt x="166665" y="679747"/>
                  </a:lnTo>
                  <a:lnTo>
                    <a:pt x="171163" y="657795"/>
                  </a:lnTo>
                  <a:lnTo>
                    <a:pt x="176189" y="636371"/>
                  </a:lnTo>
                  <a:lnTo>
                    <a:pt x="181744" y="615476"/>
                  </a:lnTo>
                  <a:lnTo>
                    <a:pt x="187300" y="594316"/>
                  </a:lnTo>
                  <a:lnTo>
                    <a:pt x="193649" y="573686"/>
                  </a:lnTo>
                  <a:lnTo>
                    <a:pt x="200263" y="553320"/>
                  </a:lnTo>
                  <a:lnTo>
                    <a:pt x="207406" y="533218"/>
                  </a:lnTo>
                  <a:lnTo>
                    <a:pt x="215077" y="513117"/>
                  </a:lnTo>
                  <a:lnTo>
                    <a:pt x="223014" y="493809"/>
                  </a:lnTo>
                  <a:lnTo>
                    <a:pt x="231215" y="474501"/>
                  </a:lnTo>
                  <a:lnTo>
                    <a:pt x="239945" y="455457"/>
                  </a:lnTo>
                  <a:lnTo>
                    <a:pt x="249204" y="436943"/>
                  </a:lnTo>
                  <a:lnTo>
                    <a:pt x="259257" y="418428"/>
                  </a:lnTo>
                  <a:lnTo>
                    <a:pt x="269045" y="400443"/>
                  </a:lnTo>
                  <a:lnTo>
                    <a:pt x="279627" y="382722"/>
                  </a:lnTo>
                  <a:lnTo>
                    <a:pt x="290209" y="365265"/>
                  </a:lnTo>
                  <a:lnTo>
                    <a:pt x="301585" y="348073"/>
                  </a:lnTo>
                  <a:lnTo>
                    <a:pt x="313225" y="331410"/>
                  </a:lnTo>
                  <a:lnTo>
                    <a:pt x="325394" y="315011"/>
                  </a:lnTo>
                  <a:lnTo>
                    <a:pt x="337828" y="299142"/>
                  </a:lnTo>
                  <a:lnTo>
                    <a:pt x="350261" y="283272"/>
                  </a:lnTo>
                  <a:lnTo>
                    <a:pt x="363489" y="267932"/>
                  </a:lnTo>
                  <a:lnTo>
                    <a:pt x="376981" y="252856"/>
                  </a:lnTo>
                  <a:lnTo>
                    <a:pt x="391002" y="238044"/>
                  </a:lnTo>
                  <a:lnTo>
                    <a:pt x="405552" y="224026"/>
                  </a:lnTo>
                  <a:lnTo>
                    <a:pt x="420102" y="210008"/>
                  </a:lnTo>
                  <a:lnTo>
                    <a:pt x="434917" y="196519"/>
                  </a:lnTo>
                  <a:lnTo>
                    <a:pt x="450261" y="183558"/>
                  </a:lnTo>
                  <a:lnTo>
                    <a:pt x="466133" y="171127"/>
                  </a:lnTo>
                  <a:lnTo>
                    <a:pt x="482006" y="158696"/>
                  </a:lnTo>
                  <a:lnTo>
                    <a:pt x="498673" y="146794"/>
                  </a:lnTo>
                  <a:lnTo>
                    <a:pt x="515339" y="135421"/>
                  </a:lnTo>
                  <a:lnTo>
                    <a:pt x="532270" y="124312"/>
                  </a:lnTo>
                  <a:lnTo>
                    <a:pt x="549731" y="113732"/>
                  </a:lnTo>
                  <a:lnTo>
                    <a:pt x="567455" y="103681"/>
                  </a:lnTo>
                  <a:lnTo>
                    <a:pt x="585709" y="93895"/>
                  </a:lnTo>
                  <a:lnTo>
                    <a:pt x="603963" y="84638"/>
                  </a:lnTo>
                  <a:lnTo>
                    <a:pt x="622746" y="75645"/>
                  </a:lnTo>
                  <a:lnTo>
                    <a:pt x="641793" y="67446"/>
                  </a:lnTo>
                  <a:lnTo>
                    <a:pt x="661105" y="59247"/>
                  </a:lnTo>
                  <a:lnTo>
                    <a:pt x="680946" y="51841"/>
                  </a:lnTo>
                  <a:lnTo>
                    <a:pt x="700787" y="44964"/>
                  </a:lnTo>
                  <a:lnTo>
                    <a:pt x="721157" y="38616"/>
                  </a:lnTo>
                  <a:lnTo>
                    <a:pt x="741528" y="32533"/>
                  </a:lnTo>
                  <a:lnTo>
                    <a:pt x="762427" y="26978"/>
                  </a:lnTo>
                  <a:lnTo>
                    <a:pt x="783326" y="21953"/>
                  </a:lnTo>
                  <a:lnTo>
                    <a:pt x="805019" y="17457"/>
                  </a:lnTo>
                  <a:lnTo>
                    <a:pt x="826712" y="13489"/>
                  </a:lnTo>
                  <a:lnTo>
                    <a:pt x="848405" y="9786"/>
                  </a:lnTo>
                  <a:lnTo>
                    <a:pt x="870627" y="7141"/>
                  </a:lnTo>
                  <a:lnTo>
                    <a:pt x="893378" y="4497"/>
                  </a:lnTo>
                  <a:lnTo>
                    <a:pt x="916129" y="2645"/>
                  </a:lnTo>
                  <a:lnTo>
                    <a:pt x="939145" y="1058"/>
                  </a:lnTo>
                  <a:lnTo>
                    <a:pt x="962425" y="265"/>
                  </a:lnTo>
                  <a:lnTo>
                    <a:pt x="986234" y="0"/>
                  </a:lnTo>
                  <a:close/>
                </a:path>
              </a:pathLst>
            </a:custGeom>
            <a:solidFill>
              <a:srgbClr val="09BCED"/>
            </a:solidFill>
            <a:ln>
              <a:noFill/>
            </a:ln>
          </p:spPr>
          <p:txBody>
            <a:bodyPr anchor="ctr">
              <a:normAutofit fontScale="92500" lnSpcReduction="10000"/>
              <a:scene3d>
                <a:camera prst="orthographicFront"/>
                <a:lightRig rig="threePt" dir="t"/>
              </a:scene3d>
              <a:sp3d contourW="12700">
                <a:contourClr>
                  <a:srgbClr val="FFFFFF"/>
                </a:contourClr>
              </a:sp3d>
            </a:bodyPr>
            <a:lstStyle/>
            <a:p>
              <a:pPr algn="ctr">
                <a:defRPr/>
              </a:pPr>
              <a:endParaRPr lang="zh-CN" altLang="en-US">
                <a:solidFill>
                  <a:srgbClr val="FFFFFF"/>
                </a:solidFill>
                <a:sym typeface="Arial" panose="020B0604020202020204" pitchFamily="34" charset="0"/>
              </a:endParaRPr>
            </a:p>
          </p:txBody>
        </p:sp>
      </p:grpSp>
      <p:sp>
        <p:nvSpPr>
          <p:cNvPr id="17" name="标题 1"/>
          <p:cNvSpPr txBox="1"/>
          <p:nvPr/>
        </p:nvSpPr>
        <p:spPr bwMode="auto">
          <a:xfrm>
            <a:off x="0" y="144016"/>
            <a:ext cx="7992888" cy="836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l" rtl="0" eaLnBrk="0" fontAlgn="base" hangingPunct="0">
              <a:spcBef>
                <a:spcPct val="0"/>
              </a:spcBef>
              <a:spcAft>
                <a:spcPct val="0"/>
              </a:spcAft>
              <a:defRPr sz="3600" kern="1200">
                <a:solidFill>
                  <a:schemeClr val="bg1"/>
                </a:solidFill>
                <a:latin typeface="黑体" panose="02010609060101010101" pitchFamily="49" charset="-122"/>
                <a:ea typeface="黑体" panose="02010609060101010101" pitchFamily="49"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r>
              <a:rPr lang="en-US" altLang="zh-CN" sz="2800" dirty="0">
                <a:latin typeface="+mn-lt"/>
                <a:ea typeface="+mn-ea"/>
                <a:cs typeface="+mn-ea"/>
                <a:sym typeface="+mn-ea"/>
              </a:rPr>
              <a:t>2. </a:t>
            </a:r>
            <a:r>
              <a:rPr lang="zh-CN" altLang="en-US" sz="2800" dirty="0">
                <a:latin typeface="+mn-lt"/>
                <a:ea typeface="+mn-ea"/>
                <a:cs typeface="+mn-ea"/>
                <a:sym typeface="+mn-ea"/>
              </a:rPr>
              <a:t>领导者行为理论</a:t>
            </a:r>
            <a:endParaRPr lang="zh-CN" altLang="en-US" sz="2800" dirty="0">
              <a:latin typeface="+mn-lt"/>
              <a:ea typeface="+mn-ea"/>
              <a:cs typeface="+mn-ea"/>
            </a:endParaRPr>
          </a:p>
        </p:txBody>
      </p:sp>
      <p:sp>
        <p:nvSpPr>
          <p:cNvPr id="19" name="圆角矩形 18"/>
          <p:cNvSpPr/>
          <p:nvPr/>
        </p:nvSpPr>
        <p:spPr>
          <a:xfrm>
            <a:off x="611560" y="1412776"/>
            <a:ext cx="3600400" cy="581571"/>
          </a:xfrm>
          <a:prstGeom prst="roundRect">
            <a:avLst/>
          </a:prstGeom>
          <a:solidFill>
            <a:srgbClr val="DE73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黑体" panose="02010609060101010101" pitchFamily="49" charset="-122"/>
                <a:ea typeface="黑体" panose="02010609060101010101" pitchFamily="49" charset="-122"/>
                <a:sym typeface="+mn-ea"/>
              </a:rPr>
              <a:t>2. 3 </a:t>
            </a:r>
            <a:r>
              <a:rPr lang="zh-CN" altLang="en-US" sz="2000" dirty="0">
                <a:latin typeface="黑体" panose="02010609060101010101" pitchFamily="49" charset="-122"/>
                <a:ea typeface="黑体" panose="02010609060101010101" pitchFamily="49" charset="-122"/>
                <a:sym typeface="+mn-ea"/>
              </a:rPr>
              <a:t>密歇根州立大学的研究</a:t>
            </a:r>
            <a:endParaRPr lang="zh-CN" altLang="en-US" sz="2000"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图片 7" descr="E:\XXWWJJ\TL\管理学\转曲EPS\9-4.eps"/>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827584" y="2204864"/>
            <a:ext cx="4283273" cy="42986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文本框 7"/>
          <p:cNvSpPr txBox="1">
            <a:spLocks noChangeArrowheads="1"/>
          </p:cNvSpPr>
          <p:nvPr/>
        </p:nvSpPr>
        <p:spPr bwMode="auto">
          <a:xfrm>
            <a:off x="5724128" y="3133583"/>
            <a:ext cx="3096344" cy="170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布莱克和莫顿认为</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（9，9）方格的领导方式是最有效的，既能够提高员工满意度，又能够带来高的生产效率</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标题 1"/>
          <p:cNvSpPr txBox="1"/>
          <p:nvPr/>
        </p:nvSpPr>
        <p:spPr bwMode="auto">
          <a:xfrm>
            <a:off x="0" y="144016"/>
            <a:ext cx="7992888" cy="836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l" rtl="0" eaLnBrk="0" fontAlgn="base" hangingPunct="0">
              <a:spcBef>
                <a:spcPct val="0"/>
              </a:spcBef>
              <a:spcAft>
                <a:spcPct val="0"/>
              </a:spcAft>
              <a:defRPr sz="3600" kern="1200">
                <a:solidFill>
                  <a:schemeClr val="bg1"/>
                </a:solidFill>
                <a:latin typeface="黑体" panose="02010609060101010101" pitchFamily="49" charset="-122"/>
                <a:ea typeface="黑体" panose="02010609060101010101" pitchFamily="49"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r>
              <a:rPr lang="en-US" altLang="zh-CN" sz="2800" dirty="0">
                <a:latin typeface="+mn-lt"/>
                <a:ea typeface="+mn-ea"/>
                <a:cs typeface="+mn-ea"/>
                <a:sym typeface="+mn-ea"/>
              </a:rPr>
              <a:t>2. </a:t>
            </a:r>
            <a:r>
              <a:rPr lang="zh-CN" altLang="en-US" sz="2800" dirty="0">
                <a:latin typeface="+mn-lt"/>
                <a:ea typeface="+mn-ea"/>
                <a:cs typeface="+mn-ea"/>
                <a:sym typeface="+mn-ea"/>
              </a:rPr>
              <a:t>领导者行为理论</a:t>
            </a:r>
            <a:endParaRPr lang="zh-CN" altLang="en-US" sz="2800" dirty="0">
              <a:latin typeface="+mn-lt"/>
              <a:ea typeface="+mn-ea"/>
              <a:cs typeface="+mn-ea"/>
            </a:endParaRPr>
          </a:p>
        </p:txBody>
      </p:sp>
      <p:sp>
        <p:nvSpPr>
          <p:cNvPr id="8" name="圆角矩形 7"/>
          <p:cNvSpPr/>
          <p:nvPr/>
        </p:nvSpPr>
        <p:spPr>
          <a:xfrm>
            <a:off x="611560" y="1412776"/>
            <a:ext cx="5544616" cy="581571"/>
          </a:xfrm>
          <a:prstGeom prst="roundRect">
            <a:avLst/>
          </a:prstGeom>
          <a:solidFill>
            <a:srgbClr val="DE73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ym typeface="+mn-ea"/>
              </a:rPr>
              <a:t>2. 4 </a:t>
            </a:r>
            <a:r>
              <a:rPr lang="zh-CN" altLang="en-US" sz="2000" dirty="0">
                <a:sym typeface="+mn-ea"/>
              </a:rPr>
              <a:t>管理方格理论</a:t>
            </a:r>
            <a:r>
              <a:rPr lang="en-US" altLang="zh-CN" sz="2000" dirty="0">
                <a:sym typeface="+mn-ea"/>
              </a:rPr>
              <a:t>——</a:t>
            </a:r>
            <a:r>
              <a:rPr lang="en-US" altLang="zh-CN" sz="2000" dirty="0" err="1">
                <a:sym typeface="+mn-ea"/>
              </a:rPr>
              <a:t>罗伯特·布莱克和简·莫顿</a:t>
            </a:r>
            <a:endParaRPr lang="zh-CN" altLang="en-US" sz="2000"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0" indent="0">
              <a:buNone/>
            </a:pPr>
            <a:r>
              <a:rPr lang="zh-CN" altLang="en-US" dirty="0"/>
              <a:t>管理步骤：</a:t>
            </a:r>
            <a:endParaRPr lang="zh-CN" altLang="en-US" dirty="0"/>
          </a:p>
          <a:p>
            <a:pPr lvl="1"/>
            <a:r>
              <a:rPr lang="zh-CN" altLang="en-US" sz="2400" dirty="0">
                <a:solidFill>
                  <a:schemeClr val="tx1">
                    <a:lumMod val="85000"/>
                    <a:lumOff val="15000"/>
                  </a:schemeClr>
                </a:solidFill>
                <a:latin typeface="黑体" panose="02010609060101010101" pitchFamily="49" charset="-122"/>
                <a:ea typeface="黑体" panose="02010609060101010101" pitchFamily="49" charset="-122"/>
              </a:rPr>
              <a:t>把管理人员按他们的绩效导向行为</a:t>
            </a:r>
            <a:r>
              <a:rPr lang="zh-CN" altLang="en-US" sz="2400" dirty="0" smtClean="0">
                <a:solidFill>
                  <a:schemeClr val="tx1">
                    <a:lumMod val="85000"/>
                    <a:lumOff val="15000"/>
                  </a:schemeClr>
                </a:solidFill>
                <a:latin typeface="黑体" panose="02010609060101010101" pitchFamily="49" charset="-122"/>
                <a:ea typeface="黑体" panose="02010609060101010101" pitchFamily="49" charset="-122"/>
              </a:rPr>
              <a:t>（</a:t>
            </a:r>
            <a:r>
              <a:rPr lang="zh-CN" altLang="en-US" sz="2400" dirty="0" smtClean="0">
                <a:latin typeface="黑体" panose="02010609060101010101" pitchFamily="49" charset="-122"/>
                <a:ea typeface="黑体" panose="02010609060101010101" pitchFamily="49" charset="-122"/>
              </a:rPr>
              <a:t>对</a:t>
            </a:r>
            <a:r>
              <a:rPr lang="zh-CN" altLang="en-US" sz="2400" dirty="0">
                <a:latin typeface="黑体" panose="02010609060101010101" pitchFamily="49" charset="-122"/>
                <a:ea typeface="黑体" panose="02010609060101010101" pitchFamily="49" charset="-122"/>
              </a:rPr>
              <a:t>生产的关心</a:t>
            </a:r>
            <a:r>
              <a:rPr lang="zh-CN" altLang="en-US" sz="2400" dirty="0">
                <a:solidFill>
                  <a:schemeClr val="tx1">
                    <a:lumMod val="85000"/>
                    <a:lumOff val="15000"/>
                  </a:schemeClr>
                </a:solidFill>
                <a:latin typeface="黑体" panose="02010609060101010101" pitchFamily="49" charset="-122"/>
                <a:ea typeface="黑体" panose="02010609060101010101" pitchFamily="49" charset="-122"/>
              </a:rPr>
              <a:t>）和维护导向行为</a:t>
            </a:r>
            <a:r>
              <a:rPr lang="zh-CN" altLang="en-US" sz="2400" dirty="0" smtClean="0">
                <a:solidFill>
                  <a:schemeClr val="tx1">
                    <a:lumMod val="85000"/>
                    <a:lumOff val="15000"/>
                  </a:schemeClr>
                </a:solidFill>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对人员的关心</a:t>
            </a:r>
            <a:r>
              <a:rPr lang="zh-CN" altLang="en-US" sz="2400" dirty="0">
                <a:solidFill>
                  <a:schemeClr val="tx1">
                    <a:lumMod val="85000"/>
                    <a:lumOff val="15000"/>
                  </a:schemeClr>
                </a:solidFill>
                <a:latin typeface="黑体" panose="02010609060101010101" pitchFamily="49" charset="-122"/>
                <a:ea typeface="黑体" panose="02010609060101010101" pitchFamily="49" charset="-122"/>
              </a:rPr>
              <a:t>）进行评估，给出等级</a:t>
            </a:r>
            <a:r>
              <a:rPr lang="zh-CN" altLang="en-US" sz="2400" dirty="0" smtClean="0">
                <a:solidFill>
                  <a:schemeClr val="tx1">
                    <a:lumMod val="85000"/>
                    <a:lumOff val="15000"/>
                  </a:schemeClr>
                </a:solidFill>
                <a:latin typeface="黑体" panose="02010609060101010101" pitchFamily="49" charset="-122"/>
                <a:ea typeface="黑体" panose="02010609060101010101" pitchFamily="49" charset="-122"/>
              </a:rPr>
              <a:t>分值；</a:t>
            </a:r>
            <a:endParaRPr lang="zh-CN" altLang="en-US" sz="2400" dirty="0">
              <a:solidFill>
                <a:schemeClr val="tx1">
                  <a:lumMod val="85000"/>
                  <a:lumOff val="15000"/>
                </a:schemeClr>
              </a:solidFill>
              <a:latin typeface="黑体" panose="02010609060101010101" pitchFamily="49" charset="-122"/>
              <a:ea typeface="黑体" panose="02010609060101010101" pitchFamily="49" charset="-122"/>
            </a:endParaRPr>
          </a:p>
          <a:p>
            <a:pPr lvl="1"/>
            <a:r>
              <a:rPr lang="zh-CN" altLang="en-US" sz="2400" dirty="0">
                <a:solidFill>
                  <a:schemeClr val="tx1">
                    <a:lumMod val="85000"/>
                    <a:lumOff val="15000"/>
                  </a:schemeClr>
                </a:solidFill>
                <a:latin typeface="黑体" panose="02010609060101010101" pitchFamily="49" charset="-122"/>
                <a:ea typeface="黑体" panose="02010609060101010101" pitchFamily="49" charset="-122"/>
              </a:rPr>
              <a:t>以此为基础，把分值标注在两个维度坐标界面上，并在这两个维度坐标轴上分别划出</a:t>
            </a:r>
            <a:r>
              <a:rPr lang="en-US" altLang="zh-CN" sz="2400" dirty="0">
                <a:solidFill>
                  <a:schemeClr val="tx1">
                    <a:lumMod val="85000"/>
                    <a:lumOff val="15000"/>
                  </a:schemeClr>
                </a:solidFill>
                <a:latin typeface="黑体" panose="02010609060101010101" pitchFamily="49" charset="-122"/>
                <a:ea typeface="黑体" panose="02010609060101010101" pitchFamily="49" charset="-122"/>
              </a:rPr>
              <a:t>9</a:t>
            </a:r>
            <a:r>
              <a:rPr lang="zh-CN" altLang="en-US" sz="2400" dirty="0">
                <a:solidFill>
                  <a:schemeClr val="tx1">
                    <a:lumMod val="85000"/>
                    <a:lumOff val="15000"/>
                  </a:schemeClr>
                </a:solidFill>
                <a:latin typeface="黑体" panose="02010609060101010101" pitchFamily="49" charset="-122"/>
                <a:ea typeface="黑体" panose="02010609060101010101" pitchFamily="49" charset="-122"/>
              </a:rPr>
              <a:t>个等级，从而生成</a:t>
            </a:r>
            <a:r>
              <a:rPr lang="en-US" altLang="zh-CN" sz="2400" dirty="0">
                <a:solidFill>
                  <a:schemeClr val="tx1">
                    <a:lumMod val="85000"/>
                    <a:lumOff val="15000"/>
                  </a:schemeClr>
                </a:solidFill>
                <a:latin typeface="黑体" panose="02010609060101010101" pitchFamily="49" charset="-122"/>
                <a:ea typeface="黑体" panose="02010609060101010101" pitchFamily="49" charset="-122"/>
              </a:rPr>
              <a:t>81</a:t>
            </a:r>
            <a:r>
              <a:rPr lang="zh-CN" altLang="en-US" sz="2400" dirty="0">
                <a:solidFill>
                  <a:schemeClr val="tx1">
                    <a:lumMod val="85000"/>
                    <a:lumOff val="15000"/>
                  </a:schemeClr>
                </a:solidFill>
                <a:latin typeface="黑体" panose="02010609060101010101" pitchFamily="49" charset="-122"/>
                <a:ea typeface="黑体" panose="02010609060101010101" pitchFamily="49" charset="-122"/>
              </a:rPr>
              <a:t>种不同的领导类型</a:t>
            </a:r>
            <a:endParaRPr lang="zh-CN" altLang="en-US" sz="2400" dirty="0">
              <a:solidFill>
                <a:schemeClr val="tx1">
                  <a:lumMod val="85000"/>
                  <a:lumOff val="15000"/>
                </a:schemeClr>
              </a:solidFill>
              <a:latin typeface="黑体" panose="02010609060101010101" pitchFamily="49" charset="-122"/>
              <a:ea typeface="黑体" panose="02010609060101010101" pitchFamily="49" charset="-122"/>
            </a:endParaRPr>
          </a:p>
          <a:p>
            <a:pPr lvl="1"/>
            <a:r>
              <a:rPr lang="zh-CN" altLang="en-US" sz="2400" dirty="0">
                <a:solidFill>
                  <a:schemeClr val="tx1">
                    <a:lumMod val="85000"/>
                    <a:lumOff val="15000"/>
                  </a:schemeClr>
                </a:solidFill>
                <a:latin typeface="黑体" panose="02010609060101010101" pitchFamily="49" charset="-122"/>
                <a:ea typeface="黑体" panose="02010609060101010101" pitchFamily="49" charset="-122"/>
              </a:rPr>
              <a:t>对每种类型领导者进行分析</a:t>
            </a:r>
            <a:endParaRPr lang="zh-CN" altLang="en-US" sz="2400" dirty="0">
              <a:solidFill>
                <a:schemeClr val="tx1">
                  <a:lumMod val="85000"/>
                  <a:lumOff val="15000"/>
                </a:schemeClr>
              </a:solidFill>
              <a:latin typeface="黑体" panose="02010609060101010101" pitchFamily="49" charset="-122"/>
              <a:ea typeface="黑体" panose="02010609060101010101" pitchFamily="49" charset="-122"/>
            </a:endParaRPr>
          </a:p>
          <a:p>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1763688" y="1379909"/>
            <a:ext cx="5472608" cy="477162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标题 1"/>
          <p:cNvSpPr>
            <a:spLocks noGrp="1"/>
          </p:cNvSpPr>
          <p:nvPr>
            <p:ph type="title"/>
          </p:nvPr>
        </p:nvSpPr>
        <p:spPr bwMode="auto">
          <a:xfrm>
            <a:off x="5581" y="188640"/>
            <a:ext cx="60563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400" dirty="0">
                <a:cs typeface="+mn-ea"/>
                <a:sym typeface="+mn-ea"/>
              </a:rPr>
              <a:t>3. </a:t>
            </a:r>
            <a:r>
              <a:rPr lang="zh-CN" altLang="en-US" sz="2400" dirty="0">
                <a:cs typeface="+mn-ea"/>
                <a:sym typeface="+mn-ea"/>
              </a:rPr>
              <a:t>团队领导理论</a:t>
            </a:r>
            <a:endParaRPr lang="zh-CN" altLang="en-US" sz="2400" dirty="0">
              <a:cs typeface="+mn-ea"/>
            </a:endParaRPr>
          </a:p>
        </p:txBody>
      </p:sp>
      <p:sp>
        <p:nvSpPr>
          <p:cNvPr id="3" name="内容占位符 2"/>
          <p:cNvSpPr>
            <a:spLocks noGrp="1"/>
          </p:cNvSpPr>
          <p:nvPr>
            <p:ph idx="1"/>
          </p:nvPr>
        </p:nvSpPr>
        <p:spPr>
          <a:xfrm>
            <a:off x="539552" y="1412776"/>
            <a:ext cx="8189913" cy="5054600"/>
          </a:xfrm>
        </p:spPr>
        <p:txBody>
          <a:bodyPr>
            <a:noAutofit/>
          </a:bodyPr>
          <a:lstStyle/>
          <a:p>
            <a:pPr marL="457200" indent="-457200" fontAlgn="auto">
              <a:lnSpc>
                <a:spcPct val="150000"/>
              </a:lnSpc>
              <a:buFont typeface="+mj-lt"/>
              <a:buAutoNum type="arabicPeriod"/>
              <a:defRPr/>
            </a:pPr>
            <a:r>
              <a:rPr lang="zh-CN" altLang="en-US" sz="2000" b="1" dirty="0">
                <a:solidFill>
                  <a:srgbClr val="C00000"/>
                </a:solidFill>
              </a:rPr>
              <a:t>兴起的时间</a:t>
            </a:r>
            <a:r>
              <a:rPr lang="zh-CN" altLang="en-US" sz="2000" dirty="0">
                <a:solidFill>
                  <a:srgbClr val="D34726"/>
                </a:solidFill>
              </a:rPr>
              <a:t>：</a:t>
            </a:r>
            <a:r>
              <a:rPr lang="en-US" altLang="zh-CN" sz="2000" dirty="0"/>
              <a:t>20</a:t>
            </a:r>
            <a:r>
              <a:rPr lang="zh-CN" altLang="en-US" sz="2000" dirty="0"/>
              <a:t>世纪</a:t>
            </a:r>
            <a:r>
              <a:rPr lang="en-US" altLang="zh-CN" sz="2000" dirty="0"/>
              <a:t>80</a:t>
            </a:r>
            <a:r>
              <a:rPr lang="zh-CN" altLang="en-US" sz="2000" dirty="0"/>
              <a:t>年代</a:t>
            </a:r>
            <a:endParaRPr lang="zh-CN" altLang="en-US" sz="2000" dirty="0">
              <a:solidFill>
                <a:srgbClr val="D34726"/>
              </a:solidFill>
            </a:endParaRPr>
          </a:p>
          <a:p>
            <a:pPr marL="457200" indent="-457200" fontAlgn="auto">
              <a:lnSpc>
                <a:spcPct val="150000"/>
              </a:lnSpc>
              <a:buFont typeface="+mj-lt"/>
              <a:buAutoNum type="arabicPeriod"/>
              <a:defRPr/>
            </a:pPr>
            <a:r>
              <a:rPr lang="zh-CN" altLang="en-US" sz="2000" dirty="0" smtClean="0">
                <a:solidFill>
                  <a:srgbClr val="D34726"/>
                </a:solidFill>
              </a:rPr>
              <a:t>现代高层管理团队研究的标志</a:t>
            </a:r>
            <a:r>
              <a:rPr lang="zh-CN" altLang="en-US" sz="2000" dirty="0">
                <a:solidFill>
                  <a:srgbClr val="D34726"/>
                </a:solidFill>
              </a:rPr>
              <a:t>：</a:t>
            </a:r>
            <a:r>
              <a:rPr lang="zh-CN" altLang="en-US" sz="2400" b="1" dirty="0">
                <a:solidFill>
                  <a:schemeClr val="accent2">
                    <a:lumMod val="75000"/>
                  </a:schemeClr>
                </a:solidFill>
              </a:rPr>
              <a:t>“高阶理论”</a:t>
            </a:r>
            <a:r>
              <a:rPr lang="en-US" altLang="zh-CN" sz="2000" dirty="0"/>
              <a:t>——</a:t>
            </a:r>
            <a:r>
              <a:rPr lang="zh-CN" altLang="en-US" sz="2000" dirty="0">
                <a:sym typeface="+mn-ea"/>
              </a:rPr>
              <a:t>唐纳德 • </a:t>
            </a:r>
            <a:r>
              <a:rPr lang="zh-CN" altLang="en-US" sz="2000" b="1" dirty="0">
                <a:sym typeface="+mn-ea"/>
              </a:rPr>
              <a:t>汉布里克</a:t>
            </a:r>
            <a:r>
              <a:rPr lang="zh-CN" altLang="en-US" sz="2000" dirty="0">
                <a:sym typeface="+mn-ea"/>
              </a:rPr>
              <a:t>、菲莉丝·</a:t>
            </a:r>
            <a:r>
              <a:rPr lang="zh-CN" altLang="en-US" sz="2000" b="1" dirty="0">
                <a:sym typeface="+mn-ea"/>
              </a:rPr>
              <a:t>梅森</a:t>
            </a:r>
            <a:endParaRPr lang="zh-CN" altLang="en-US" sz="2000" b="1" dirty="0">
              <a:sym typeface="+mn-ea"/>
            </a:endParaRPr>
          </a:p>
          <a:p>
            <a:pPr marL="457200" indent="-457200" fontAlgn="auto">
              <a:lnSpc>
                <a:spcPct val="150000"/>
              </a:lnSpc>
              <a:buFont typeface="+mj-lt"/>
              <a:buAutoNum type="arabicPeriod"/>
              <a:defRPr/>
            </a:pPr>
            <a:r>
              <a:rPr lang="zh-CN" altLang="en-US" sz="2000" dirty="0">
                <a:solidFill>
                  <a:srgbClr val="D34726"/>
                </a:solidFill>
                <a:sym typeface="+mn-ea"/>
              </a:rPr>
              <a:t>主要观点：</a:t>
            </a:r>
            <a:endParaRPr lang="zh-CN" altLang="en-US" sz="2000" dirty="0">
              <a:sym typeface="+mn-ea"/>
            </a:endParaRPr>
          </a:p>
          <a:p>
            <a:pPr lvl="1" fontAlgn="auto">
              <a:lnSpc>
                <a:spcPct val="150000"/>
              </a:lnSpc>
              <a:buFont typeface="Wingdings" panose="05000000000000000000" pitchFamily="2" charset="2"/>
              <a:buChar char="p"/>
              <a:defRPr/>
            </a:pPr>
            <a:r>
              <a:rPr lang="zh-CN" altLang="en-US" sz="2000" b="1" dirty="0">
                <a:solidFill>
                  <a:schemeClr val="tx1"/>
                </a:solidFill>
                <a:latin typeface="楷体" panose="02010609060101010101" pitchFamily="49" charset="-122"/>
                <a:ea typeface="楷体" panose="02010609060101010101" pitchFamily="49" charset="-122"/>
                <a:sym typeface="+mn-ea"/>
              </a:rPr>
              <a:t>高层管理人员在进行决策和采取行动时会受到其</a:t>
            </a:r>
            <a:r>
              <a:rPr lang="zh-CN" altLang="en-US" sz="2000" b="1" dirty="0" smtClean="0">
                <a:solidFill>
                  <a:schemeClr val="tx1"/>
                </a:solidFill>
                <a:latin typeface="楷体" panose="02010609060101010101" pitchFamily="49" charset="-122"/>
                <a:ea typeface="楷体" panose="02010609060101010101" pitchFamily="49" charset="-122"/>
                <a:sym typeface="+mn-ea"/>
              </a:rPr>
              <a:t>自身的</a:t>
            </a:r>
            <a:r>
              <a:rPr lang="zh-CN" altLang="en-US" sz="2000" b="1" dirty="0">
                <a:solidFill>
                  <a:schemeClr val="tx1"/>
                </a:solidFill>
                <a:latin typeface="楷体" panose="02010609060101010101" pitchFamily="49" charset="-122"/>
                <a:ea typeface="楷体" panose="02010609060101010101" pitchFamily="49" charset="-122"/>
                <a:sym typeface="+mn-ea"/>
              </a:rPr>
              <a:t>经验、性格和价值观等个性化因素的影响。</a:t>
            </a:r>
            <a:endParaRPr lang="zh-CN" altLang="en-US" sz="2000" b="1" dirty="0">
              <a:solidFill>
                <a:schemeClr val="tx1"/>
              </a:solidFill>
              <a:latin typeface="楷体" panose="02010609060101010101" pitchFamily="49" charset="-122"/>
              <a:ea typeface="楷体" panose="02010609060101010101" pitchFamily="49" charset="-122"/>
              <a:sym typeface="+mn-ea"/>
            </a:endParaRPr>
          </a:p>
          <a:p>
            <a:pPr lvl="1" fontAlgn="auto">
              <a:lnSpc>
                <a:spcPct val="150000"/>
              </a:lnSpc>
              <a:buFont typeface="Wingdings" panose="05000000000000000000" pitchFamily="2" charset="2"/>
              <a:buChar char="p"/>
              <a:defRPr/>
            </a:pPr>
            <a:r>
              <a:rPr lang="zh-CN" altLang="en-US" sz="2000" b="1" dirty="0">
                <a:solidFill>
                  <a:schemeClr val="tx1"/>
                </a:solidFill>
                <a:latin typeface="楷体" panose="02010609060101010101" pitchFamily="49" charset="-122"/>
                <a:ea typeface="楷体" panose="02010609060101010101" pitchFamily="49" charset="-122"/>
                <a:sym typeface="+mn-ea"/>
              </a:rPr>
              <a:t>了解整个高层管理团队的特征有助于更好地预测组织绩效。</a:t>
            </a:r>
            <a:endParaRPr lang="zh-CN" altLang="en-US" sz="2000" b="1" dirty="0">
              <a:solidFill>
                <a:schemeClr val="tx1"/>
              </a:solidFill>
              <a:latin typeface="楷体" panose="02010609060101010101" pitchFamily="49" charset="-122"/>
              <a:ea typeface="楷体" panose="02010609060101010101" pitchFamily="49" charset="-122"/>
              <a:sym typeface="+mn-ea"/>
            </a:endParaRPr>
          </a:p>
          <a:p>
            <a:pPr lvl="1" fontAlgn="auto">
              <a:lnSpc>
                <a:spcPct val="150000"/>
              </a:lnSpc>
              <a:buFont typeface="Wingdings" panose="05000000000000000000" pitchFamily="2" charset="2"/>
              <a:buChar char="p"/>
              <a:defRPr/>
            </a:pPr>
            <a:r>
              <a:rPr lang="zh-CN" altLang="en-US" sz="2000" b="1" dirty="0">
                <a:solidFill>
                  <a:schemeClr val="tx1"/>
                </a:solidFill>
                <a:latin typeface="楷体" panose="02010609060101010101" pitchFamily="49" charset="-122"/>
                <a:ea typeface="楷体" panose="02010609060101010101" pitchFamily="49" charset="-122"/>
                <a:sym typeface="+mn-ea"/>
              </a:rPr>
              <a:t>运用人口统计学变量并不能精确代表管理人员的认知和价值观。</a:t>
            </a:r>
            <a:endParaRPr lang="zh-CN" altLang="en-US" sz="2000" b="1" dirty="0">
              <a:solidFill>
                <a:schemeClr val="tx1"/>
              </a:solidFill>
              <a:latin typeface="楷体" panose="02010609060101010101" pitchFamily="49" charset="-122"/>
              <a:ea typeface="楷体" panose="02010609060101010101" pitchFamily="49" charset="-122"/>
              <a:sym typeface="+mn-ea"/>
            </a:endParaRPr>
          </a:p>
          <a:p>
            <a:pPr marL="457200" indent="-457200" fontAlgn="auto">
              <a:lnSpc>
                <a:spcPct val="150000"/>
              </a:lnSpc>
              <a:buFont typeface="+mj-lt"/>
              <a:buAutoNum type="arabicPeriod"/>
              <a:defRPr/>
            </a:pPr>
            <a:r>
              <a:rPr lang="zh-CN" sz="2000" dirty="0">
                <a:solidFill>
                  <a:srgbClr val="D34726"/>
                </a:solidFill>
                <a:sym typeface="+mn-ea"/>
              </a:rPr>
              <a:t>发展：对团队行动一致性的研究</a:t>
            </a:r>
            <a:endParaRPr lang="zh-CN" altLang="en-US" sz="2000" dirty="0">
              <a:solidFill>
                <a:srgbClr val="D34726"/>
              </a:solidFill>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p:cNvSpPr>
          <p:nvPr>
            <p:ph type="title"/>
          </p:nvPr>
        </p:nvSpPr>
        <p:spPr bwMode="auto">
          <a:xfrm>
            <a:off x="179388" y="72107"/>
            <a:ext cx="7993062"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dirty="0">
                <a:latin typeface="+mn-lt"/>
                <a:ea typeface="+mn-ea"/>
                <a:cs typeface="+mn-ea"/>
              </a:rPr>
              <a:t>第三节 领导与被领导者</a:t>
            </a:r>
            <a:endParaRPr lang="zh-CN" altLang="en-US" dirty="0">
              <a:latin typeface="+mn-lt"/>
              <a:ea typeface="+mn-ea"/>
              <a:cs typeface="+mn-ea"/>
            </a:endParaRPr>
          </a:p>
        </p:txBody>
      </p:sp>
      <p:graphicFrame>
        <p:nvGraphicFramePr>
          <p:cNvPr id="9" name="图示 8"/>
          <p:cNvGraphicFramePr/>
          <p:nvPr/>
        </p:nvGraphicFramePr>
        <p:xfrm>
          <a:off x="-468630" y="1412875"/>
          <a:ext cx="8261985" cy="172847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5" name="图片 4"/>
          <p:cNvPicPr>
            <a:picLocks noChangeAspect="1"/>
          </p:cNvPicPr>
          <p:nvPr/>
        </p:nvPicPr>
        <p:blipFill rotWithShape="1">
          <a:blip r:embed="rId6"/>
          <a:srcRect r="210" b="8726"/>
          <a:stretch>
            <a:fillRect/>
          </a:stretch>
        </p:blipFill>
        <p:spPr>
          <a:xfrm>
            <a:off x="2123728" y="3429000"/>
            <a:ext cx="3924473" cy="282856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496" y="188640"/>
            <a:ext cx="8568952" cy="648072"/>
          </a:xfrm>
        </p:spPr>
        <p:txBody>
          <a:bodyPr/>
          <a:lstStyle/>
          <a:p>
            <a:r>
              <a:rPr lang="en-US" altLang="zh-CN" sz="2800" dirty="0">
                <a:latin typeface="+mn-lt"/>
                <a:ea typeface="+mn-ea"/>
                <a:cs typeface="+mn-ea"/>
              </a:rPr>
              <a:t>1. </a:t>
            </a:r>
            <a:r>
              <a:rPr lang="zh-CN" altLang="en-US" sz="2800" dirty="0">
                <a:latin typeface="+mn-lt"/>
                <a:ea typeface="+mn-ea"/>
                <a:cs typeface="+mn-ea"/>
              </a:rPr>
              <a:t>情境</a:t>
            </a:r>
            <a:r>
              <a:rPr lang="zh-CN" altLang="en-US" sz="2800" dirty="0">
                <a:latin typeface="+mn-lt"/>
                <a:ea typeface="+mn-ea"/>
                <a:cs typeface="+mn-ea"/>
                <a:sym typeface="+mn-ea"/>
              </a:rPr>
              <a:t>领导</a:t>
            </a:r>
            <a:r>
              <a:rPr lang="zh-CN" altLang="en-US" sz="2800" dirty="0">
                <a:latin typeface="+mn-lt"/>
                <a:ea typeface="+mn-ea"/>
                <a:cs typeface="+mn-ea"/>
              </a:rPr>
              <a:t>模型</a:t>
            </a:r>
            <a:endParaRPr kumimoji="1" lang="zh-CN" altLang="en-US" dirty="0"/>
          </a:p>
        </p:txBody>
      </p:sp>
      <p:sp>
        <p:nvSpPr>
          <p:cNvPr id="4" name="内容占位符 2"/>
          <p:cNvSpPr txBox="1"/>
          <p:nvPr/>
        </p:nvSpPr>
        <p:spPr>
          <a:xfrm>
            <a:off x="374650" y="1524000"/>
            <a:ext cx="8539480" cy="5144770"/>
          </a:xfrm>
          <a:prstGeom prst="rect">
            <a:avLst/>
          </a:prstGeom>
        </p:spPr>
        <p:txBody>
          <a:bodyPr/>
          <a:lst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rgbClr val="C00000"/>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2000" dirty="0"/>
              <a:t>提出者：</a:t>
            </a:r>
            <a:r>
              <a:rPr lang="en-US" altLang="zh-CN" sz="2000" dirty="0" err="1"/>
              <a:t>保罗·赫塞</a:t>
            </a:r>
            <a:r>
              <a:rPr lang="zh-CN" altLang="en-US" sz="2000" dirty="0"/>
              <a:t>、 </a:t>
            </a:r>
            <a:r>
              <a:rPr lang="en-US" altLang="zh-CN" sz="2000" dirty="0" err="1"/>
              <a:t>肯尼斯·布兰查德</a:t>
            </a:r>
            <a:endParaRPr lang="en-US" altLang="zh-CN" sz="2000" dirty="0"/>
          </a:p>
          <a:p>
            <a:pPr>
              <a:defRPr/>
            </a:pPr>
            <a:r>
              <a:rPr lang="zh-CN" altLang="en-US" sz="2000" dirty="0"/>
              <a:t>主要观点：</a:t>
            </a:r>
            <a:r>
              <a:rPr lang="zh-CN" altLang="en-US" sz="2000" b="1" dirty="0"/>
              <a:t>有效领导和无效领导的差异并不是领导者的行为本身，而是</a:t>
            </a:r>
            <a:r>
              <a:rPr lang="zh-CN" altLang="en-US" sz="2000" b="1" dirty="0">
                <a:solidFill>
                  <a:srgbClr val="C00000"/>
                </a:solidFill>
              </a:rPr>
              <a:t>领导者行为和实施情境（在此主要是下属的成熟度）</a:t>
            </a:r>
            <a:r>
              <a:rPr lang="zh-CN" altLang="en-US" sz="2000" b="1" dirty="0"/>
              <a:t>的匹配</a:t>
            </a:r>
            <a:r>
              <a:rPr lang="zh-CN" altLang="en-US" sz="2000" dirty="0"/>
              <a:t>。</a:t>
            </a:r>
            <a:endParaRPr lang="zh-CN" altLang="en-US" sz="2000" dirty="0"/>
          </a:p>
          <a:p>
            <a:pPr>
              <a:defRPr/>
            </a:pPr>
            <a:endParaRPr lang="zh-CN" altLang="en-US" sz="2000" dirty="0"/>
          </a:p>
        </p:txBody>
      </p:sp>
      <p:pic>
        <p:nvPicPr>
          <p:cNvPr id="101" name="图片 100"/>
          <p:cNvPicPr/>
          <p:nvPr/>
        </p:nvPicPr>
        <p:blipFill>
          <a:blip r:embed="rId1"/>
          <a:stretch>
            <a:fillRect/>
          </a:stretch>
        </p:blipFill>
        <p:spPr>
          <a:xfrm>
            <a:off x="1043940" y="2996565"/>
            <a:ext cx="1988185" cy="2639060"/>
          </a:xfrm>
          <a:prstGeom prst="rect">
            <a:avLst/>
          </a:prstGeom>
          <a:noFill/>
          <a:ln w="9525">
            <a:noFill/>
          </a:ln>
        </p:spPr>
      </p:pic>
      <p:sp>
        <p:nvSpPr>
          <p:cNvPr id="8" name="文本框 7"/>
          <p:cNvSpPr txBox="1"/>
          <p:nvPr/>
        </p:nvSpPr>
        <p:spPr>
          <a:xfrm>
            <a:off x="3255010" y="3716655"/>
            <a:ext cx="5504815" cy="92202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r>
              <a:rPr lang="zh-CN" altLang="en-US"/>
              <a:t>保罗·赫塞（Paul Hersey，</a:t>
            </a:r>
            <a:r>
              <a:rPr lang="en-US" altLang="zh-CN"/>
              <a:t>1930-</a:t>
            </a:r>
            <a:r>
              <a:rPr lang="zh-CN" altLang="en-US"/>
              <a:t>）世界组织行为学大师、全球领导力大师美国领导力研究中心（CLS）创始人、主席情境领导</a:t>
            </a:r>
            <a:r>
              <a:rPr lang="en-US" altLang="zh-CN"/>
              <a:t>R</a:t>
            </a:r>
            <a:r>
              <a:rPr lang="zh-CN" altLang="en-US"/>
              <a:t>模型创始人。</a:t>
            </a:r>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395605" y="1379855"/>
            <a:ext cx="3388360" cy="5145405"/>
          </a:xfrm>
        </p:spPr>
        <p:txBody>
          <a:bodyPr/>
          <a:p>
            <a:pPr marL="0" indent="0">
              <a:buNone/>
            </a:pPr>
            <a:r>
              <a:rPr lang="zh-CN" altLang="en-US"/>
              <a:t>（</a:t>
            </a:r>
            <a:r>
              <a:rPr lang="en-US" altLang="zh-CN"/>
              <a:t>1</a:t>
            </a:r>
            <a:r>
              <a:rPr lang="zh-CN" altLang="en-US"/>
              <a:t>）员工的成熟度</a:t>
            </a:r>
            <a:endParaRPr lang="zh-CN" altLang="en-US"/>
          </a:p>
          <a:p>
            <a:pPr marL="0" indent="0">
              <a:buNone/>
            </a:pPr>
            <a:endParaRPr lang="zh-CN" altLang="en-US"/>
          </a:p>
          <a:p>
            <a:pPr marL="0" indent="0">
              <a:buNone/>
            </a:pPr>
            <a:endParaRPr lang="zh-CN" altLang="en-US" sz="2000"/>
          </a:p>
        </p:txBody>
      </p:sp>
      <p:graphicFrame>
        <p:nvGraphicFramePr>
          <p:cNvPr id="6" name="表格 5"/>
          <p:cNvGraphicFramePr>
            <a:graphicFrameLocks noGrp="1"/>
          </p:cNvGraphicFramePr>
          <p:nvPr>
            <p:custDataLst>
              <p:tags r:id="rId1"/>
            </p:custDataLst>
          </p:nvPr>
        </p:nvGraphicFramePr>
        <p:xfrm>
          <a:off x="3995833" y="2348875"/>
          <a:ext cx="4889177" cy="3810000"/>
        </p:xfrm>
        <a:graphic>
          <a:graphicData uri="http://schemas.openxmlformats.org/drawingml/2006/table">
            <a:tbl>
              <a:tblPr firstRow="1" firstCol="1" bandRow="1">
                <a:tableStyleId>{21E4AEA4-8DFA-4A89-87EB-49C32662AFE0}</a:tableStyleId>
              </a:tblPr>
              <a:tblGrid>
                <a:gridCol w="939165"/>
                <a:gridCol w="2564043"/>
                <a:gridCol w="1385969"/>
              </a:tblGrid>
              <a:tr h="635000">
                <a:tc>
                  <a:txBody>
                    <a:bodyPr/>
                    <a:p>
                      <a:pPr algn="ctr">
                        <a:lnSpc>
                          <a:spcPts val="2500"/>
                        </a:lnSpc>
                        <a:spcAft>
                          <a:spcPts val="0"/>
                        </a:spcAft>
                      </a:pPr>
                      <a:r>
                        <a:rPr lang="zh-CN" sz="1800" kern="100" dirty="0">
                          <a:effectLst/>
                          <a:latin typeface="微软雅黑" panose="020B0503020204020204" pitchFamily="34" charset="-122"/>
                          <a:ea typeface="微软雅黑" panose="020B0503020204020204" pitchFamily="34" charset="-122"/>
                          <a:cs typeface="宋体" panose="02010600030101010101" pitchFamily="2" charset="-122"/>
                        </a:rPr>
                        <a:t>下属成熟度</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c>
                  <a:txBody>
                    <a:bodyPr/>
                    <a:p>
                      <a:pPr algn="ctr">
                        <a:lnSpc>
                          <a:spcPts val="2500"/>
                        </a:lnSpc>
                        <a:spcAft>
                          <a:spcPts val="0"/>
                        </a:spcAft>
                      </a:pPr>
                      <a:r>
                        <a:rPr lang="zh-CN" sz="1800" kern="100" dirty="0">
                          <a:effectLst/>
                          <a:latin typeface="微软雅黑" panose="020B0503020204020204" pitchFamily="34" charset="-122"/>
                          <a:ea typeface="微软雅黑" panose="020B0503020204020204" pitchFamily="34" charset="-122"/>
                          <a:cs typeface="宋体" panose="02010600030101010101" pitchFamily="2" charset="-122"/>
                        </a:rPr>
                        <a:t>对应特征</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c>
                  <a:txBody>
                    <a:bodyPr/>
                    <a:p>
                      <a:pPr algn="ctr">
                        <a:lnSpc>
                          <a:spcPts val="2500"/>
                        </a:lnSpc>
                        <a:spcAft>
                          <a:spcPts val="0"/>
                        </a:spcAft>
                      </a:pPr>
                      <a:r>
                        <a:rPr lang="zh-CN" sz="1800" kern="100" dirty="0">
                          <a:effectLst/>
                          <a:latin typeface="微软雅黑" panose="020B0503020204020204" pitchFamily="34" charset="-122"/>
                          <a:ea typeface="微软雅黑" panose="020B0503020204020204" pitchFamily="34" charset="-122"/>
                          <a:cs typeface="宋体" panose="02010600030101010101" pitchFamily="2" charset="-122"/>
                        </a:rPr>
                        <a:t>领导方式</a:t>
                      </a:r>
                      <a:endParaRPr lang="zh-CN" sz="18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r>
              <a:tr h="624788">
                <a:tc>
                  <a:txBody>
                    <a:bodyPr/>
                    <a:p>
                      <a:pPr algn="ctr">
                        <a:lnSpc>
                          <a:spcPts val="2500"/>
                        </a:lnSpc>
                        <a:spcAft>
                          <a:spcPts val="0"/>
                        </a:spcAft>
                      </a:pPr>
                      <a:r>
                        <a:rPr lang="en-US" altLang="zh-CN" sz="1800" kern="100">
                          <a:effectLst/>
                          <a:latin typeface="微软雅黑" panose="020B0503020204020204" pitchFamily="34" charset="-122"/>
                          <a:ea typeface="微软雅黑" panose="020B0503020204020204" pitchFamily="34" charset="-122"/>
                          <a:cs typeface="宋体" panose="02010600030101010101" pitchFamily="2" charset="-122"/>
                        </a:rPr>
                        <a:t>R1</a:t>
                      </a:r>
                      <a:endParaRPr lang="en-US" altLang="zh-CN" sz="1800" kern="10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c>
                  <a:txBody>
                    <a:bodyPr/>
                    <a:p>
                      <a:pPr algn="just">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成熟度低</a:t>
                      </a:r>
                      <a:r>
                        <a:rPr lang="zh-CN" altLang="en-US" sz="1600" kern="100" dirty="0">
                          <a:effectLst/>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既不愿意，也没有能力承担分配的工作任务。</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tc>
                <a:tc>
                  <a:txBody>
                    <a:bodyPr/>
                    <a:p>
                      <a:pPr algn="ctr">
                        <a:lnSpc>
                          <a:spcPts val="2500"/>
                        </a:lnSpc>
                        <a:spcAft>
                          <a:spcPts val="0"/>
                        </a:spcAft>
                      </a:pPr>
                      <a:r>
                        <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rPr>
                        <a:t>S1</a:t>
                      </a:r>
                      <a:endPar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tc>
              </a:tr>
              <a:tr h="801952">
                <a:tc>
                  <a:txBody>
                    <a:bodyPr/>
                    <a:p>
                      <a:pPr algn="ctr">
                        <a:lnSpc>
                          <a:spcPts val="2500"/>
                        </a:lnSpc>
                        <a:spcAft>
                          <a:spcPts val="0"/>
                        </a:spcAft>
                      </a:pPr>
                      <a:r>
                        <a:rPr lang="en-US" altLang="zh-CN" sz="1800" kern="100">
                          <a:effectLst/>
                          <a:latin typeface="微软雅黑" panose="020B0503020204020204" pitchFamily="34" charset="-122"/>
                          <a:ea typeface="微软雅黑" panose="020B0503020204020204" pitchFamily="34" charset="-122"/>
                          <a:cs typeface="宋体" panose="02010600030101010101" pitchFamily="2" charset="-122"/>
                          <a:sym typeface="+mn-ea"/>
                        </a:rPr>
                        <a:t>R2</a:t>
                      </a:r>
                      <a:endParaRPr lang="en-US" altLang="zh-CN" sz="1800" kern="10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62" marR="46262" marT="0" marB="0" anchor="ctr">
                    <a:solidFill>
                      <a:srgbClr val="D34726"/>
                    </a:solidFill>
                  </a:tcPr>
                </a:tc>
                <a:tc>
                  <a:txBody>
                    <a:bodyPr/>
                    <a:p>
                      <a:pPr algn="just">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成熟度较低</a:t>
                      </a:r>
                      <a:r>
                        <a:rPr lang="zh-CN" altLang="en-US"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a:t>
                      </a: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愿意从事分配的工作任务，但不具备完成工作的能力。</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62" marR="46262" marT="0" marB="0" anchor="ctr"/>
                </a:tc>
                <a:tc>
                  <a:txBody>
                    <a:bodyPr/>
                    <a:p>
                      <a:pPr algn="ctr">
                        <a:lnSpc>
                          <a:spcPts val="2500"/>
                        </a:lnSpc>
                        <a:spcAft>
                          <a:spcPts val="0"/>
                        </a:spcAft>
                      </a:pPr>
                      <a:r>
                        <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S2</a:t>
                      </a:r>
                      <a:endPar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62" marR="46262" marT="0" marB="0" anchor="ctr"/>
                </a:tc>
              </a:tr>
              <a:tr h="801952">
                <a:tc>
                  <a:txBody>
                    <a:bodyPr/>
                    <a:p>
                      <a:pPr algn="ctr">
                        <a:lnSpc>
                          <a:spcPts val="2500"/>
                        </a:lnSpc>
                        <a:spcAft>
                          <a:spcPts val="0"/>
                        </a:spcAft>
                      </a:pPr>
                      <a:r>
                        <a:rPr lang="en-US" altLang="zh-CN" sz="1800" kern="100">
                          <a:effectLst/>
                          <a:latin typeface="微软雅黑" panose="020B0503020204020204" pitchFamily="34" charset="-122"/>
                          <a:ea typeface="微软雅黑" panose="020B0503020204020204" pitchFamily="34" charset="-122"/>
                          <a:cs typeface="宋体" panose="02010600030101010101" pitchFamily="2" charset="-122"/>
                          <a:sym typeface="+mn-ea"/>
                        </a:rPr>
                        <a:t>R3</a:t>
                      </a:r>
                      <a:endParaRPr lang="en-US" altLang="zh-CN" sz="18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62" marR="46262" marT="0" marB="0" anchor="ctr">
                    <a:solidFill>
                      <a:srgbClr val="D34726"/>
                    </a:solidFill>
                  </a:tcPr>
                </a:tc>
                <a:tc>
                  <a:txBody>
                    <a:bodyPr/>
                    <a:p>
                      <a:pPr algn="just">
                        <a:lnSpc>
                          <a:spcPts val="25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成熟度较高；具有从事分配的工作任务的能力，但却不愿意去做。</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tc>
                <a:tc>
                  <a:txBody>
                    <a:bodyPr/>
                    <a:p>
                      <a:pPr algn="ctr">
                        <a:lnSpc>
                          <a:spcPts val="2500"/>
                        </a:lnSpc>
                        <a:spcAft>
                          <a:spcPts val="0"/>
                        </a:spcAft>
                      </a:pPr>
                      <a:r>
                        <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rPr>
                        <a:t>S3</a:t>
                      </a:r>
                      <a:endPar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tc>
              </a:tr>
              <a:tr h="624788">
                <a:tc>
                  <a:txBody>
                    <a:bodyPr/>
                    <a:p>
                      <a:pPr algn="ctr">
                        <a:lnSpc>
                          <a:spcPts val="2500"/>
                        </a:lnSpc>
                        <a:spcAft>
                          <a:spcPts val="0"/>
                        </a:spcAft>
                        <a:buNone/>
                      </a:pPr>
                      <a:r>
                        <a:rPr lang="en-US" altLang="zh-CN" sz="1800" kern="100" dirty="0">
                          <a:effectLst/>
                          <a:latin typeface="微软雅黑" panose="020B0503020204020204" pitchFamily="34" charset="-122"/>
                          <a:ea typeface="微软雅黑" panose="020B0503020204020204" pitchFamily="34" charset="-122"/>
                          <a:cs typeface="宋体" panose="02010600030101010101" pitchFamily="2" charset="-122"/>
                          <a:sym typeface="+mn-ea"/>
                        </a:rPr>
                        <a:t>R4</a:t>
                      </a:r>
                      <a:endParaRPr lang="en-US" altLang="zh-CN" sz="1800" kern="100" dirty="0">
                        <a:effectLst/>
                        <a:latin typeface="微软雅黑" panose="020B0503020204020204" pitchFamily="34" charset="-122"/>
                        <a:ea typeface="微软雅黑" panose="020B0503020204020204" pitchFamily="34" charset="-122"/>
                        <a:cs typeface="宋体" panose="02010600030101010101" pitchFamily="2" charset="-122"/>
                        <a:sym typeface="+mn-ea"/>
                      </a:endParaRPr>
                    </a:p>
                  </a:txBody>
                  <a:tcPr marL="46262" marR="46262" marT="0" marB="0" anchor="ctr">
                    <a:solidFill>
                      <a:srgbClr val="D34726"/>
                    </a:solidFill>
                  </a:tcPr>
                </a:tc>
                <a:tc>
                  <a:txBody>
                    <a:bodyPr/>
                    <a:p>
                      <a:pPr algn="just">
                        <a:lnSpc>
                          <a:spcPts val="2500"/>
                        </a:lnSpc>
                        <a:spcAft>
                          <a:spcPts val="0"/>
                        </a:spcAft>
                        <a:buNone/>
                      </a:pPr>
                      <a:r>
                        <a:rPr lang="zh-CN" altLang="en-US" sz="1600" kern="100" dirty="0">
                          <a:effectLst/>
                          <a:latin typeface="微软雅黑" panose="020B0503020204020204" pitchFamily="34" charset="-122"/>
                          <a:ea typeface="微软雅黑" panose="020B0503020204020204" pitchFamily="34" charset="-122"/>
                          <a:cs typeface="宋体" panose="02010600030101010101" pitchFamily="2" charset="-122"/>
                        </a:rPr>
                        <a:t>成熟度高；既愿意也有能力去完成分配的工作任务。</a:t>
                      </a:r>
                      <a:endParaRPr lang="zh-CN" altLang="en-US"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tc>
                <a:tc>
                  <a:txBody>
                    <a:bodyPr/>
                    <a:p>
                      <a:pPr algn="ctr">
                        <a:lnSpc>
                          <a:spcPts val="2500"/>
                        </a:lnSpc>
                        <a:spcAft>
                          <a:spcPts val="0"/>
                        </a:spcAft>
                        <a:buNone/>
                      </a:pPr>
                      <a:r>
                        <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rPr>
                        <a:t>S4</a:t>
                      </a:r>
                      <a:endParaRPr lang="en-US" alt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tc>
              </a:tr>
            </a:tbl>
          </a:graphicData>
        </a:graphic>
      </p:graphicFrame>
      <p:sp>
        <p:nvSpPr>
          <p:cNvPr id="4" name="文本框 3"/>
          <p:cNvSpPr txBox="1"/>
          <p:nvPr/>
        </p:nvSpPr>
        <p:spPr>
          <a:xfrm>
            <a:off x="252095" y="2780665"/>
            <a:ext cx="3604895" cy="1891030"/>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p>
            <a:pPr marL="0" indent="457200" algn="just" latinLnBrk="0">
              <a:lnSpc>
                <a:spcPct val="130000"/>
              </a:lnSpc>
              <a:buNone/>
            </a:pPr>
            <a:r>
              <a:rPr lang="zh-CN" altLang="en-US" sz="1800">
                <a:sym typeface="+mn-ea"/>
              </a:rPr>
              <a:t>根据员工的意愿、能力、自信将其分为四种情境：即R1(没 能力而且没自信)、R2(有信心但没能力)、R3(有能力但没信心)和R4(有能力而且自信)等四种准备度。</a:t>
            </a:r>
            <a:endParaRPr lang="zh-CN" altLang="en-US" sz="1800">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buNone/>
            </a:pPr>
            <a:r>
              <a:rPr lang="zh-CN" altLang="en-US"/>
              <a:t>（</a:t>
            </a:r>
            <a:r>
              <a:rPr lang="en-US" altLang="zh-CN"/>
              <a:t>2</a:t>
            </a:r>
            <a:r>
              <a:rPr lang="zh-CN" altLang="en-US"/>
              <a:t>）领导的风格</a:t>
            </a:r>
            <a:endParaRPr lang="zh-CN" altLang="en-US"/>
          </a:p>
        </p:txBody>
      </p:sp>
      <p:pic>
        <p:nvPicPr>
          <p:cNvPr id="100" name="图片 99"/>
          <p:cNvPicPr/>
          <p:nvPr/>
        </p:nvPicPr>
        <p:blipFill>
          <a:blip r:embed="rId1"/>
          <a:srcRect l="5312" r="2731"/>
          <a:stretch>
            <a:fillRect/>
          </a:stretch>
        </p:blipFill>
        <p:spPr>
          <a:xfrm>
            <a:off x="3923665" y="2564765"/>
            <a:ext cx="5045075" cy="3289935"/>
          </a:xfrm>
          <a:prstGeom prst="rect">
            <a:avLst/>
          </a:prstGeom>
          <a:noFill/>
          <a:ln w="9525">
            <a:noFill/>
          </a:ln>
        </p:spPr>
      </p:pic>
      <p:sp>
        <p:nvSpPr>
          <p:cNvPr id="4" name="文本框 3"/>
          <p:cNvSpPr txBox="1"/>
          <p:nvPr/>
        </p:nvSpPr>
        <p:spPr>
          <a:xfrm>
            <a:off x="323215" y="2564765"/>
            <a:ext cx="3600450" cy="37445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p>
            <a:pPr>
              <a:lnSpc>
                <a:spcPct val="120000"/>
              </a:lnSpc>
            </a:pPr>
            <a:r>
              <a:rPr lang="zh-CN" altLang="en-US">
                <a:latin typeface="微软雅黑" panose="020B0503020204020204" pitchFamily="34" charset="-122"/>
                <a:ea typeface="微软雅黑" panose="020B0503020204020204" pitchFamily="34" charset="-122"/>
              </a:rPr>
              <a:t>领导风格根据任务倾向和关系倾向，分为两种维度，则有四种组合：</a:t>
            </a:r>
            <a:endParaRPr lang="zh-CN" altLang="en-US">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①</a:t>
            </a:r>
            <a:r>
              <a:rPr lang="en-US" altLang="zh-CN">
                <a:latin typeface="微软雅黑" panose="020B0503020204020204" pitchFamily="34" charset="-122"/>
                <a:ea typeface="微软雅黑" panose="020B0503020204020204" pitchFamily="34" charset="-122"/>
              </a:rPr>
              <a:t>Telling </a:t>
            </a:r>
            <a:r>
              <a:rPr lang="zh-CN" altLang="en-US">
                <a:latin typeface="微软雅黑" panose="020B0503020204020204" pitchFamily="34" charset="-122"/>
                <a:ea typeface="微软雅黑" panose="020B0503020204020204" pitchFamily="34" charset="-122"/>
              </a:rPr>
              <a:t>告知</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指导型</a:t>
            </a:r>
            <a:r>
              <a:rPr lang="en-US" altLang="zh-CN">
                <a:latin typeface="微软雅黑" panose="020B0503020204020204" pitchFamily="34" charset="-122"/>
                <a:ea typeface="微软雅黑" panose="020B0503020204020204" pitchFamily="34" charset="-122"/>
              </a:rPr>
              <a:t> </a:t>
            </a:r>
            <a:r>
              <a:rPr lang="zh-CN" altLang="en-US">
                <a:latin typeface="微软雅黑" panose="020B0503020204020204" pitchFamily="34" charset="-122"/>
                <a:ea typeface="微软雅黑" panose="020B0503020204020204" pitchFamily="34" charset="-122"/>
              </a:rPr>
              <a:t>：</a:t>
            </a:r>
            <a:endParaRPr lang="zh-CN" altLang="en-US">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高任务</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低</a:t>
            </a:r>
            <a:r>
              <a:rPr lang="zh-CN" altLang="en-US">
                <a:latin typeface="微软雅黑" panose="020B0503020204020204" pitchFamily="34" charset="-122"/>
                <a:ea typeface="微软雅黑" panose="020B0503020204020204" pitchFamily="34" charset="-122"/>
              </a:rPr>
              <a:t>关系</a:t>
            </a:r>
            <a:endParaRPr lang="zh-CN" altLang="en-US">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②</a:t>
            </a:r>
            <a:r>
              <a:rPr lang="en-US" altLang="zh-CN">
                <a:latin typeface="微软雅黑" panose="020B0503020204020204" pitchFamily="34" charset="-122"/>
                <a:ea typeface="微软雅黑" panose="020B0503020204020204" pitchFamily="34" charset="-122"/>
              </a:rPr>
              <a:t>Selling </a:t>
            </a:r>
            <a:r>
              <a:rPr lang="zh-CN" altLang="en-US">
                <a:latin typeface="微软雅黑" panose="020B0503020204020204" pitchFamily="34" charset="-122"/>
                <a:ea typeface="微软雅黑" panose="020B0503020204020204" pitchFamily="34" charset="-122"/>
              </a:rPr>
              <a:t>营销型</a:t>
            </a:r>
            <a:r>
              <a:rPr lang="en-US" altLang="zh-CN">
                <a:latin typeface="微软雅黑" panose="020B0503020204020204" pitchFamily="34" charset="-122"/>
                <a:ea typeface="微软雅黑" panose="020B0503020204020204" pitchFamily="34" charset="-122"/>
              </a:rPr>
              <a:t>:</a:t>
            </a:r>
            <a:endParaRPr lang="en-US" altLang="zh-CN">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高任务</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高关系</a:t>
            </a:r>
            <a:endParaRPr lang="zh-CN" altLang="en-US">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③</a:t>
            </a:r>
            <a:r>
              <a:rPr lang="en-US" altLang="zh-CN">
                <a:latin typeface="微软雅黑" panose="020B0503020204020204" pitchFamily="34" charset="-122"/>
                <a:ea typeface="微软雅黑" panose="020B0503020204020204" pitchFamily="34" charset="-122"/>
              </a:rPr>
              <a:t>Participating </a:t>
            </a:r>
            <a:r>
              <a:rPr lang="zh-CN" altLang="en-US">
                <a:latin typeface="微软雅黑" panose="020B0503020204020204" pitchFamily="34" charset="-122"/>
                <a:ea typeface="微软雅黑" panose="020B0503020204020204" pitchFamily="34" charset="-122"/>
              </a:rPr>
              <a:t>参与</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合作性：</a:t>
            </a:r>
            <a:endParaRPr lang="zh-CN" altLang="en-US">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低任务</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高关系</a:t>
            </a:r>
            <a:endParaRPr lang="zh-CN" altLang="en-US">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④</a:t>
            </a:r>
            <a:r>
              <a:rPr lang="en-US" altLang="zh-CN">
                <a:latin typeface="微软雅黑" panose="020B0503020204020204" pitchFamily="34" charset="-122"/>
                <a:ea typeface="微软雅黑" panose="020B0503020204020204" pitchFamily="34" charset="-122"/>
              </a:rPr>
              <a:t>Delegating </a:t>
            </a:r>
            <a:r>
              <a:rPr lang="zh-CN" altLang="en-US">
                <a:latin typeface="微软雅黑" panose="020B0503020204020204" pitchFamily="34" charset="-122"/>
                <a:ea typeface="微软雅黑" panose="020B0503020204020204" pitchFamily="34" charset="-122"/>
              </a:rPr>
              <a:t>委托</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授权型</a:t>
            </a:r>
            <a:r>
              <a:rPr lang="en-US" altLang="zh-CN">
                <a:latin typeface="微软雅黑" panose="020B0503020204020204" pitchFamily="34" charset="-122"/>
                <a:ea typeface="微软雅黑" panose="020B0503020204020204" pitchFamily="34" charset="-122"/>
              </a:rPr>
              <a:t>:</a:t>
            </a:r>
            <a:endParaRPr lang="en-US" altLang="zh-CN">
              <a:latin typeface="微软雅黑" panose="020B0503020204020204" pitchFamily="34" charset="-122"/>
              <a:ea typeface="微软雅黑" panose="020B0503020204020204" pitchFamily="34" charset="-122"/>
            </a:endParaRPr>
          </a:p>
          <a:p>
            <a:pPr>
              <a:lnSpc>
                <a:spcPct val="120000"/>
              </a:lnSpc>
            </a:pPr>
            <a:r>
              <a:rPr lang="zh-CN" altLang="en-US">
                <a:latin typeface="微软雅黑" panose="020B0503020204020204" pitchFamily="34" charset="-122"/>
                <a:ea typeface="微软雅黑" panose="020B0503020204020204" pitchFamily="34" charset="-122"/>
              </a:rPr>
              <a:t>低任务</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低关系</a:t>
            </a:r>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496" y="188640"/>
            <a:ext cx="8568952" cy="648072"/>
          </a:xfrm>
        </p:spPr>
        <p:txBody>
          <a:bodyPr/>
          <a:lstStyle/>
          <a:p>
            <a:r>
              <a:rPr lang="en-US" altLang="zh-CN" sz="2800" dirty="0">
                <a:latin typeface="+mn-lt"/>
                <a:ea typeface="+mn-ea"/>
                <a:cs typeface="+mn-ea"/>
              </a:rPr>
              <a:t>1. </a:t>
            </a:r>
            <a:r>
              <a:rPr lang="zh-CN" altLang="en-US" sz="2800" dirty="0">
                <a:latin typeface="+mn-lt"/>
                <a:ea typeface="+mn-ea"/>
                <a:cs typeface="+mn-ea"/>
              </a:rPr>
              <a:t>情境</a:t>
            </a:r>
            <a:r>
              <a:rPr lang="zh-CN" altLang="en-US" sz="2800" dirty="0">
                <a:latin typeface="+mn-lt"/>
                <a:ea typeface="+mn-ea"/>
                <a:cs typeface="+mn-ea"/>
                <a:sym typeface="+mn-ea"/>
              </a:rPr>
              <a:t>领导</a:t>
            </a:r>
            <a:r>
              <a:rPr lang="zh-CN" altLang="en-US" sz="2800" dirty="0">
                <a:latin typeface="+mn-lt"/>
                <a:ea typeface="+mn-ea"/>
                <a:cs typeface="+mn-ea"/>
              </a:rPr>
              <a:t>模型</a:t>
            </a:r>
            <a:endParaRPr kumimoji="1" lang="zh-CN" altLang="en-US" dirty="0"/>
          </a:p>
        </p:txBody>
      </p:sp>
      <p:sp>
        <p:nvSpPr>
          <p:cNvPr id="4" name="内容占位符 2"/>
          <p:cNvSpPr txBox="1"/>
          <p:nvPr/>
        </p:nvSpPr>
        <p:spPr>
          <a:xfrm>
            <a:off x="251658" y="1269003"/>
            <a:ext cx="8229600" cy="5145087"/>
          </a:xfrm>
          <a:prstGeom prst="rect">
            <a:avLst/>
          </a:prstGeom>
        </p:spPr>
        <p:txBody>
          <a:bodyPr/>
          <a:lst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rgbClr val="C00000"/>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dirty="0"/>
              <a:t>（</a:t>
            </a:r>
            <a:r>
              <a:rPr lang="en-US" altLang="zh-CN" sz="2400" dirty="0"/>
              <a:t>3</a:t>
            </a:r>
            <a:r>
              <a:rPr lang="zh-CN" altLang="en-US" sz="2400" dirty="0"/>
              <a:t>）领导风格与下属成熟度的匹配</a:t>
            </a:r>
            <a:endParaRPr lang="zh-CN" altLang="en-US" sz="2400" dirty="0"/>
          </a:p>
          <a:p>
            <a:pPr>
              <a:defRPr/>
            </a:pPr>
            <a:endParaRPr lang="zh-CN" altLang="en-US" sz="2400" dirty="0"/>
          </a:p>
        </p:txBody>
      </p:sp>
      <p:pic>
        <p:nvPicPr>
          <p:cNvPr id="103" name="图片 102"/>
          <p:cNvPicPr/>
          <p:nvPr/>
        </p:nvPicPr>
        <p:blipFill>
          <a:blip r:embed="rId1"/>
          <a:stretch>
            <a:fillRect/>
          </a:stretch>
        </p:blipFill>
        <p:spPr>
          <a:xfrm>
            <a:off x="2552700" y="2089150"/>
            <a:ext cx="3872865" cy="4451350"/>
          </a:xfrm>
          <a:prstGeom prst="rect">
            <a:avLst/>
          </a:prstGeom>
          <a:noFill/>
          <a:ln w="9525">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bwMode="auto">
          <a:xfrm>
            <a:off x="793" y="188640"/>
            <a:ext cx="8819679"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sym typeface="+mn-ea"/>
              </a:rPr>
              <a:t>2. </a:t>
            </a:r>
            <a:r>
              <a:rPr lang="zh-CN" altLang="en-US" sz="2800" dirty="0">
                <a:latin typeface="+mn-lt"/>
                <a:ea typeface="+mn-ea"/>
                <a:cs typeface="+mn-ea"/>
                <a:sym typeface="+mn-ea"/>
              </a:rPr>
              <a:t>领导—成员交换</a:t>
            </a:r>
            <a:r>
              <a:rPr lang="zh-CN" altLang="en-US" sz="2800" dirty="0" smtClean="0">
                <a:latin typeface="+mn-lt"/>
                <a:ea typeface="+mn-ea"/>
                <a:cs typeface="+mn-ea"/>
                <a:sym typeface="+mn-ea"/>
              </a:rPr>
              <a:t>理论（</a:t>
            </a:r>
            <a:r>
              <a:rPr lang="en-US" altLang="zh-CN" sz="2000" dirty="0" smtClean="0">
                <a:latin typeface="+mn-lt"/>
                <a:ea typeface="+mn-ea"/>
                <a:cs typeface="+mn-ea"/>
                <a:sym typeface="+mn-ea"/>
              </a:rPr>
              <a:t>Lead-member exchange, LMX</a:t>
            </a:r>
            <a:r>
              <a:rPr lang="zh-CN" altLang="en-US" sz="2800" dirty="0" smtClean="0">
                <a:latin typeface="+mn-lt"/>
                <a:ea typeface="+mn-ea"/>
                <a:cs typeface="+mn-ea"/>
                <a:sym typeface="+mn-ea"/>
              </a:rPr>
              <a:t>）</a:t>
            </a:r>
            <a:endParaRPr lang="zh-CN" altLang="en-US" sz="2800" dirty="0">
              <a:latin typeface="+mn-lt"/>
              <a:ea typeface="+mn-ea"/>
              <a:cs typeface="+mn-ea"/>
              <a:sym typeface="+mn-ea"/>
            </a:endParaRPr>
          </a:p>
        </p:txBody>
      </p:sp>
      <p:sp>
        <p:nvSpPr>
          <p:cNvPr id="37891" name="内容占位符 2"/>
          <p:cNvSpPr>
            <a:spLocks noGrp="1"/>
          </p:cNvSpPr>
          <p:nvPr>
            <p:ph idx="1"/>
          </p:nvPr>
        </p:nvSpPr>
        <p:spPr bwMode="auto">
          <a:xfrm>
            <a:off x="467544" y="1196752"/>
            <a:ext cx="8189913" cy="505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nSpc>
                <a:spcPct val="150000"/>
              </a:lnSpc>
              <a:buNone/>
            </a:pPr>
            <a:r>
              <a:rPr lang="zh-CN" altLang="en-US" b="1" dirty="0">
                <a:solidFill>
                  <a:schemeClr val="tx1">
                    <a:lumMod val="85000"/>
                    <a:lumOff val="15000"/>
                  </a:schemeClr>
                </a:solidFill>
                <a:sym typeface="+mn-ea"/>
              </a:rPr>
              <a:t>情境变量</a:t>
            </a:r>
            <a:r>
              <a:rPr lang="zh-CN" altLang="en-US" sz="2000" b="1" dirty="0" smtClean="0">
                <a:solidFill>
                  <a:srgbClr val="D34726"/>
                </a:solidFill>
                <a:sym typeface="+mn-ea"/>
              </a:rPr>
              <a:t>：</a:t>
            </a:r>
            <a:r>
              <a:rPr lang="zh-CN" altLang="en-US" sz="2000" b="1" dirty="0">
                <a:solidFill>
                  <a:srgbClr val="C00000"/>
                </a:solidFill>
                <a:sym typeface="+mn-ea"/>
              </a:rPr>
              <a:t>领导和下属的关系。</a:t>
            </a:r>
            <a:r>
              <a:rPr lang="zh-CN" altLang="en-US" sz="2000" b="1" dirty="0">
                <a:sym typeface="+mn-ea"/>
              </a:rPr>
              <a:t>根据关系的不同，领导者将下属分为</a:t>
            </a:r>
            <a:r>
              <a:rPr lang="zh-CN" altLang="en-US" sz="2000" b="1" dirty="0">
                <a:solidFill>
                  <a:srgbClr val="C00000"/>
                </a:solidFill>
                <a:sym typeface="+mn-ea"/>
              </a:rPr>
              <a:t>圈内</a:t>
            </a:r>
            <a:r>
              <a:rPr lang="zh-CN" altLang="en-US" sz="2000" b="1" dirty="0" smtClean="0">
                <a:solidFill>
                  <a:srgbClr val="C00000"/>
                </a:solidFill>
                <a:sym typeface="+mn-ea"/>
              </a:rPr>
              <a:t>人</a:t>
            </a:r>
            <a:r>
              <a:rPr lang="en-US" altLang="zh-CN" sz="2000" b="1" dirty="0" smtClean="0">
                <a:solidFill>
                  <a:srgbClr val="C00000"/>
                </a:solidFill>
                <a:sym typeface="+mn-ea"/>
              </a:rPr>
              <a:t>(in-group members)</a:t>
            </a:r>
            <a:r>
              <a:rPr lang="zh-CN" altLang="en-US" sz="2000" b="1" dirty="0" smtClean="0">
                <a:solidFill>
                  <a:srgbClr val="C00000"/>
                </a:solidFill>
                <a:sym typeface="+mn-ea"/>
              </a:rPr>
              <a:t>和</a:t>
            </a:r>
            <a:r>
              <a:rPr lang="zh-CN" altLang="en-US" sz="2000" b="1" dirty="0">
                <a:solidFill>
                  <a:srgbClr val="C00000"/>
                </a:solidFill>
                <a:sym typeface="+mn-ea"/>
              </a:rPr>
              <a:t>圈</a:t>
            </a:r>
            <a:r>
              <a:rPr lang="zh-CN" altLang="en-US" sz="2000" b="1" dirty="0" smtClean="0">
                <a:solidFill>
                  <a:srgbClr val="C00000"/>
                </a:solidFill>
                <a:sym typeface="+mn-ea"/>
              </a:rPr>
              <a:t>外人</a:t>
            </a:r>
            <a:r>
              <a:rPr lang="en-US" altLang="zh-CN" sz="2000" b="1" dirty="0" smtClean="0">
                <a:solidFill>
                  <a:srgbClr val="C00000"/>
                </a:solidFill>
                <a:sym typeface="+mn-ea"/>
              </a:rPr>
              <a:t>(out-group members)</a:t>
            </a:r>
            <a:r>
              <a:rPr lang="zh-CN" altLang="en-US" sz="2000" b="1" dirty="0" smtClean="0">
                <a:sym typeface="+mn-ea"/>
              </a:rPr>
              <a:t>。</a:t>
            </a:r>
            <a:endParaRPr lang="en-US" altLang="zh-CN" sz="2000" b="1" dirty="0">
              <a:sym typeface="+mn-ea"/>
            </a:endParaRPr>
          </a:p>
          <a:p>
            <a:pPr marL="146050" indent="-230505">
              <a:lnSpc>
                <a:spcPct val="150000"/>
              </a:lnSpc>
            </a:pPr>
            <a:endParaRPr lang="zh-CN" altLang="en-US" sz="2000" dirty="0">
              <a:sym typeface="+mn-ea"/>
            </a:endParaRPr>
          </a:p>
          <a:p>
            <a:pPr marL="146050" indent="-230505">
              <a:lnSpc>
                <a:spcPct val="150000"/>
              </a:lnSpc>
            </a:pPr>
            <a:endParaRPr lang="zh-CN" altLang="en-US" sz="2000" dirty="0">
              <a:sym typeface="+mn-ea"/>
            </a:endParaRPr>
          </a:p>
        </p:txBody>
      </p:sp>
      <p:graphicFrame>
        <p:nvGraphicFramePr>
          <p:cNvPr id="3" name="表格 2"/>
          <p:cNvGraphicFramePr>
            <a:graphicFrameLocks noGrp="1"/>
          </p:cNvGraphicFramePr>
          <p:nvPr/>
        </p:nvGraphicFramePr>
        <p:xfrm>
          <a:off x="827584" y="2492896"/>
          <a:ext cx="7704856" cy="2592288"/>
        </p:xfrm>
        <a:graphic>
          <a:graphicData uri="http://schemas.openxmlformats.org/drawingml/2006/table">
            <a:tbl>
              <a:tblPr firstRow="1" bandRow="1">
                <a:tableStyleId>{9DCAF9ED-07DC-4A11-8D7F-57B35C25682E}</a:tableStyleId>
              </a:tblPr>
              <a:tblGrid>
                <a:gridCol w="1440160"/>
                <a:gridCol w="3400945"/>
                <a:gridCol w="2863751"/>
              </a:tblGrid>
              <a:tr h="450585">
                <a:tc>
                  <a:txBody>
                    <a:bodyPr/>
                    <a:lstStyle/>
                    <a:p>
                      <a:endParaRPr lang="zh-CN" altLang="en-US" dirty="0"/>
                    </a:p>
                  </a:txBody>
                  <a:tcPr/>
                </a:tc>
                <a:tc>
                  <a:txBody>
                    <a:bodyPr/>
                    <a:lstStyle/>
                    <a:p>
                      <a:r>
                        <a:rPr lang="zh-CN" altLang="en-US" dirty="0" smtClean="0"/>
                        <a:t>圈内人</a:t>
                      </a:r>
                      <a:endParaRPr lang="zh-CN" altLang="en-US" dirty="0"/>
                    </a:p>
                  </a:txBody>
                  <a:tcPr/>
                </a:tc>
                <a:tc>
                  <a:txBody>
                    <a:bodyPr/>
                    <a:lstStyle/>
                    <a:p>
                      <a:r>
                        <a:rPr lang="zh-CN" altLang="en-US" dirty="0" smtClean="0"/>
                        <a:t>圈外人</a:t>
                      </a:r>
                      <a:endParaRPr lang="zh-CN" altLang="en-US" dirty="0"/>
                    </a:p>
                  </a:txBody>
                  <a:tcPr/>
                </a:tc>
              </a:tr>
              <a:tr h="450585">
                <a:tc>
                  <a:txBody>
                    <a:bodyPr/>
                    <a:lstStyle/>
                    <a:p>
                      <a:r>
                        <a:rPr lang="zh-CN" altLang="en-US" dirty="0" smtClean="0"/>
                        <a:t>与领导的关系质量</a:t>
                      </a:r>
                      <a:endParaRPr lang="zh-CN" altLang="en-US" dirty="0"/>
                    </a:p>
                  </a:txBody>
                  <a:tcPr/>
                </a:tc>
                <a:tc>
                  <a:txBody>
                    <a:bodyPr/>
                    <a:lstStyle/>
                    <a:p>
                      <a:r>
                        <a:rPr lang="zh-CN" altLang="en-US" dirty="0" smtClean="0"/>
                        <a:t>更密切</a:t>
                      </a:r>
                      <a:endParaRPr lang="zh-CN" altLang="en-US" dirty="0"/>
                    </a:p>
                  </a:txBody>
                  <a:tcPr/>
                </a:tc>
                <a:tc>
                  <a:txBody>
                    <a:bodyPr/>
                    <a:lstStyle/>
                    <a:p>
                      <a:r>
                        <a:rPr lang="zh-CN" altLang="en-US" dirty="0" smtClean="0"/>
                        <a:t>更松散</a:t>
                      </a:r>
                      <a:endParaRPr lang="zh-CN" altLang="en-US" dirty="0"/>
                    </a:p>
                  </a:txBody>
                  <a:tcPr/>
                </a:tc>
              </a:tr>
              <a:tr h="421503">
                <a:tc>
                  <a:txBody>
                    <a:bodyPr/>
                    <a:lstStyle/>
                    <a:p>
                      <a:r>
                        <a:rPr lang="zh-CN" altLang="en-US" dirty="0" smtClean="0"/>
                        <a:t>获得的支持</a:t>
                      </a:r>
                      <a:endParaRPr lang="zh-CN" altLang="en-US" dirty="0"/>
                    </a:p>
                  </a:txBody>
                  <a:tcPr/>
                </a:tc>
                <a:tc>
                  <a:txBody>
                    <a:bodyPr/>
                    <a:lstStyle/>
                    <a:p>
                      <a:r>
                        <a:rPr lang="zh-CN" altLang="en-US" dirty="0" smtClean="0"/>
                        <a:t>更多关注、信任、资源和支持</a:t>
                      </a:r>
                      <a:endParaRPr lang="zh-CN" altLang="en-US" dirty="0"/>
                    </a:p>
                  </a:txBody>
                  <a:tcPr/>
                </a:tc>
                <a:tc>
                  <a:txBody>
                    <a:bodyPr/>
                    <a:lstStyle/>
                    <a:p>
                      <a:r>
                        <a:rPr lang="zh-CN" altLang="en-US" dirty="0" smtClean="0"/>
                        <a:t>较少的资源、信息和支持</a:t>
                      </a:r>
                      <a:endParaRPr lang="zh-CN" altLang="en-US" dirty="0"/>
                    </a:p>
                  </a:txBody>
                  <a:tcPr/>
                </a:tc>
              </a:tr>
              <a:tr h="432048">
                <a:tc>
                  <a:txBody>
                    <a:bodyPr/>
                    <a:lstStyle/>
                    <a:p>
                      <a:r>
                        <a:rPr lang="zh-CN" altLang="en-US" dirty="0" smtClean="0"/>
                        <a:t>沟通质量</a:t>
                      </a:r>
                      <a:endParaRPr lang="zh-CN" altLang="en-US" dirty="0"/>
                    </a:p>
                  </a:txBody>
                  <a:tcPr/>
                </a:tc>
                <a:tc>
                  <a:txBody>
                    <a:bodyPr/>
                    <a:lstStyle/>
                    <a:p>
                      <a:r>
                        <a:rPr lang="zh-CN" altLang="en-US" dirty="0" smtClean="0"/>
                        <a:t>更开放更有效</a:t>
                      </a:r>
                      <a:endParaRPr lang="zh-CN" altLang="en-US" dirty="0"/>
                    </a:p>
                  </a:txBody>
                  <a:tcPr/>
                </a:tc>
                <a:tc>
                  <a:txBody>
                    <a:bodyPr/>
                    <a:lstStyle/>
                    <a:p>
                      <a:r>
                        <a:rPr lang="zh-CN" altLang="en-US" dirty="0" smtClean="0"/>
                        <a:t>缺乏有效沟通</a:t>
                      </a:r>
                      <a:endParaRPr lang="zh-CN" altLang="en-US" dirty="0"/>
                    </a:p>
                  </a:txBody>
                  <a:tcPr/>
                </a:tc>
              </a:tr>
              <a:tr h="648072">
                <a:tc>
                  <a:txBody>
                    <a:bodyPr/>
                    <a:lstStyle/>
                    <a:p>
                      <a:r>
                        <a:rPr lang="zh-CN" altLang="en-US" dirty="0" smtClean="0"/>
                        <a:t>结果</a:t>
                      </a:r>
                      <a:endParaRPr lang="zh-CN" altLang="en-US" dirty="0"/>
                    </a:p>
                  </a:txBody>
                  <a:tcPr/>
                </a:tc>
                <a:tc>
                  <a:txBody>
                    <a:bodyPr/>
                    <a:lstStyle/>
                    <a:p>
                      <a:r>
                        <a:rPr lang="zh-CN" altLang="en-US" dirty="0" smtClean="0"/>
                        <a:t>高工作积极性、高满意度、高绩效</a:t>
                      </a:r>
                      <a:endParaRPr lang="zh-CN" altLang="en-US" dirty="0"/>
                    </a:p>
                  </a:txBody>
                  <a:tcPr/>
                </a:tc>
                <a:tc>
                  <a:txBody>
                    <a:bodyPr/>
                    <a:lstStyle/>
                    <a:p>
                      <a:r>
                        <a:rPr lang="zh-CN" altLang="en-US" dirty="0" smtClean="0"/>
                        <a:t>低积极性、低满意度、低绩效、组织承诺低</a:t>
                      </a:r>
                      <a:endParaRPr lang="zh-CN" altLang="en-US" dirty="0"/>
                    </a:p>
                  </a:txBody>
                  <a:tcPr/>
                </a:tc>
              </a:tr>
            </a:tbl>
          </a:graphicData>
        </a:graphic>
      </p:graphicFrame>
      <p:sp>
        <p:nvSpPr>
          <p:cNvPr id="4" name="文本框 3"/>
          <p:cNvSpPr txBox="1"/>
          <p:nvPr/>
        </p:nvSpPr>
        <p:spPr>
          <a:xfrm>
            <a:off x="467544" y="5373216"/>
            <a:ext cx="8261921" cy="1200329"/>
          </a:xfrm>
          <a:prstGeom prst="rect">
            <a:avLst/>
          </a:prstGeom>
          <a:solidFill>
            <a:schemeClr val="bg1"/>
          </a:solidFill>
          <a:ln>
            <a:solidFill>
              <a:schemeClr val="bg1"/>
            </a:solidFill>
          </a:ln>
        </p:spPr>
        <p:txBody>
          <a:bodyPr wrap="square" rtlCol="0">
            <a:spAutoFit/>
          </a:bodyPr>
          <a:lstStyle/>
          <a:p>
            <a:pPr marL="342900" indent="-342900">
              <a:buFont typeface="+mj-ea"/>
              <a:buAutoNum type="circleNumDbPlain"/>
            </a:pPr>
            <a:r>
              <a:rPr lang="zh-CN" altLang="en-US" dirty="0" smtClean="0">
                <a:latin typeface="方正粗黑宋简体" panose="02000000000000000000" pitchFamily="2" charset="-122"/>
                <a:ea typeface="方正粗黑宋简体" panose="02000000000000000000" pitchFamily="2" charset="-122"/>
              </a:rPr>
              <a:t>圈内人与领导关系密切，获得更多关注、信任、资源，作为回报，以忠诚和超越角色的努力回报领导者。</a:t>
            </a:r>
            <a:endParaRPr lang="en-US" altLang="zh-CN" dirty="0" smtClean="0">
              <a:latin typeface="方正粗黑宋简体" panose="02000000000000000000" pitchFamily="2" charset="-122"/>
              <a:ea typeface="方正粗黑宋简体" panose="02000000000000000000" pitchFamily="2" charset="-122"/>
            </a:endParaRPr>
          </a:p>
          <a:p>
            <a:pPr marL="342900" indent="-342900">
              <a:buFont typeface="+mj-ea"/>
              <a:buAutoNum type="circleNumDbPlain"/>
            </a:pPr>
            <a:r>
              <a:rPr lang="en-US" altLang="zh-CN" dirty="0" smtClean="0">
                <a:latin typeface="方正粗黑宋简体" panose="02000000000000000000" pitchFamily="2" charset="-122"/>
                <a:ea typeface="方正粗黑宋简体" panose="02000000000000000000" pitchFamily="2" charset="-122"/>
              </a:rPr>
              <a:t>LMX</a:t>
            </a:r>
            <a:r>
              <a:rPr lang="zh-CN" altLang="en-US" dirty="0" smtClean="0">
                <a:latin typeface="方正粗黑宋简体" panose="02000000000000000000" pitchFamily="2" charset="-122"/>
                <a:ea typeface="方正粗黑宋简体" panose="02000000000000000000" pitchFamily="2" charset="-122"/>
              </a:rPr>
              <a:t>理论强调：发展成熟、高质量的的领导</a:t>
            </a:r>
            <a:r>
              <a:rPr lang="en-US" altLang="zh-CN" dirty="0" smtClean="0">
                <a:latin typeface="方正粗黑宋简体" panose="02000000000000000000" pitchFamily="2" charset="-122"/>
                <a:ea typeface="方正粗黑宋简体" panose="02000000000000000000" pitchFamily="2" charset="-122"/>
              </a:rPr>
              <a:t>-</a:t>
            </a:r>
            <a:r>
              <a:rPr lang="zh-CN" altLang="en-US" dirty="0" smtClean="0">
                <a:latin typeface="方正粗黑宋简体" panose="02000000000000000000" pitchFamily="2" charset="-122"/>
                <a:ea typeface="方正粗黑宋简体" panose="02000000000000000000" pitchFamily="2" charset="-122"/>
              </a:rPr>
              <a:t>成员关系，产生有效的领导过程。</a:t>
            </a:r>
            <a:endParaRPr lang="zh-CN" altLang="en-US" dirty="0">
              <a:latin typeface="方正粗黑宋简体" panose="02000000000000000000" pitchFamily="2" charset="-122"/>
              <a:ea typeface="方正粗黑宋简体" panose="02000000000000000000"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p:cNvSpPr>
          <p:nvPr>
            <p:ph type="title"/>
          </p:nvPr>
        </p:nvSpPr>
        <p:spPr bwMode="auto">
          <a:xfrm>
            <a:off x="755576" y="165893"/>
            <a:ext cx="60563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zh-CN" sz="2400" dirty="0">
                <a:latin typeface="黑体" panose="02010609060101010101" pitchFamily="49" charset="-122"/>
                <a:ea typeface="黑体" panose="02010609060101010101" pitchFamily="49" charset="-122"/>
                <a:sym typeface="+mn-ea"/>
              </a:rPr>
              <a:t>领导—成员交换关系调查样卷</a:t>
            </a:r>
            <a:endParaRPr lang="zh-CN" altLang="zh-CN" sz="2400" dirty="0">
              <a:latin typeface="黑体" panose="02010609060101010101" pitchFamily="49" charset="-122"/>
              <a:ea typeface="黑体" panose="02010609060101010101" pitchFamily="49" charset="-122"/>
              <a:sym typeface="+mn-ea"/>
            </a:endParaRPr>
          </a:p>
        </p:txBody>
      </p:sp>
      <p:graphicFrame>
        <p:nvGraphicFramePr>
          <p:cNvPr id="6" name="表格 5"/>
          <p:cNvGraphicFramePr>
            <a:graphicFrameLocks noGrp="1"/>
          </p:cNvGraphicFramePr>
          <p:nvPr/>
        </p:nvGraphicFramePr>
        <p:xfrm>
          <a:off x="904875" y="1333500"/>
          <a:ext cx="7637463" cy="5094288"/>
        </p:xfrm>
        <a:graphic>
          <a:graphicData uri="http://schemas.openxmlformats.org/drawingml/2006/table">
            <a:tbl>
              <a:tblPr/>
              <a:tblGrid>
                <a:gridCol w="7637463"/>
              </a:tblGrid>
              <a:tr h="952500">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just" defTabSz="914400" rtl="0" eaLnBrk="1" fontAlgn="base" latinLnBrk="0" hangingPunct="1">
                        <a:lnSpc>
                          <a:spcPts val="2500"/>
                        </a:lnSpc>
                        <a:spcBef>
                          <a:spcPct val="0"/>
                        </a:spcBef>
                        <a:spcAft>
                          <a:spcPct val="0"/>
                        </a:spcAft>
                        <a:buClrTx/>
                        <a:buSzTx/>
                        <a:buFont typeface="+mj-ea"/>
                        <a:buAutoNum type="circleNumDbPlain"/>
                      </a:pPr>
                      <a:r>
                        <a:rPr kumimoji="0" lang="zh-CN"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你</a:t>
                      </a: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认为你的监管者在有关你的</a:t>
                      </a:r>
                      <a:r>
                        <a:rPr kumimoji="0" lang="zh-CN" altLang="zh-CN" sz="1600" b="0"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cs typeface="微软雅黑" panose="020B0503020204020204" pitchFamily="34" charset="-122"/>
                        </a:rPr>
                        <a:t>工作改进设想</a:t>
                      </a: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上有多大的</a:t>
                      </a:r>
                      <a:r>
                        <a:rPr kumimoji="0" lang="zh-CN" altLang="zh-CN" sz="1800" b="0" i="0" u="none" strike="noStrike" kern="1200" cap="none" normalizeH="0" baseline="0" dirty="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弹性</a:t>
                      </a: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914400" rtl="0" eaLnBrk="1" fontAlgn="base" latinLnBrk="0" hangingPunct="1">
                        <a:lnSpc>
                          <a:spcPts val="25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4=监管者对改变非常热心；3=监管者对改变不冷不热；2=监管者认为没有太大必要进行改变；1=监管者认为不需要改变</a:t>
                      </a:r>
                      <a:endPar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46254" marR="46254"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952500">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just" defTabSz="914400" rtl="0" eaLnBrk="1" fontAlgn="base" latinLnBrk="0" hangingPunct="1">
                        <a:lnSpc>
                          <a:spcPts val="2500"/>
                        </a:lnSpc>
                        <a:spcBef>
                          <a:spcPct val="0"/>
                        </a:spcBef>
                        <a:spcAft>
                          <a:spcPct val="0"/>
                        </a:spcAft>
                        <a:buClrTx/>
                        <a:buSzTx/>
                        <a:buFont typeface="+mj-ea"/>
                        <a:buAutoNum type="circleNumDbPlain" startAt="2"/>
                      </a:pPr>
                      <a:r>
                        <a:rPr kumimoji="0" lang="zh-CN" altLang="zh-CN" sz="1600" b="0" i="0" u="none" strike="noStrike" kern="1200"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不论</a:t>
                      </a:r>
                      <a:r>
                        <a:rPr kumimoji="0" lang="zh-CN" altLang="zh-CN" sz="1600" b="0" i="0" u="none" strike="noStrike" kern="1200"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你的监管者在他的岗位上有多大的正式组织的权威，你认为他在你的工作中倾向运用他的权力</a:t>
                      </a:r>
                      <a:r>
                        <a:rPr kumimoji="0" lang="zh-CN" altLang="zh-CN" sz="1800" b="0" i="0" u="none" strike="noStrike" kern="1200" cap="none" normalizeH="0" baseline="0" dirty="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帮助</a:t>
                      </a:r>
                      <a:r>
                        <a:rPr kumimoji="0" lang="zh-CN" altLang="zh-CN" sz="1600" b="0" i="0" u="none" strike="noStrike" kern="1200"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你解决问题的概率有多大？</a:t>
                      </a:r>
                      <a:endParaRPr kumimoji="0" lang="zh-CN" altLang="zh-CN" sz="1600" b="0" i="0" u="none" strike="noStrike" kern="1200"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914400" rtl="0" eaLnBrk="1" fontAlgn="base" latinLnBrk="0" hangingPunct="1">
                        <a:lnSpc>
                          <a:spcPts val="25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4=他肯定会；3=他有可能；2=可能会也可能不会；1=不会</a:t>
                      </a:r>
                      <a:endPar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46254" marR="46254"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CDCDDE"/>
                    </a:solidFill>
                  </a:tcPr>
                </a:tc>
              </a:tr>
              <a:tr h="952500">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just" defTabSz="914400" rtl="0" eaLnBrk="1" fontAlgn="base" latinLnBrk="0" hangingPunct="1">
                        <a:lnSpc>
                          <a:spcPts val="2500"/>
                        </a:lnSpc>
                        <a:spcBef>
                          <a:spcPct val="0"/>
                        </a:spcBef>
                        <a:spcAft>
                          <a:spcPct val="0"/>
                        </a:spcAft>
                        <a:buClrTx/>
                        <a:buSzTx/>
                        <a:buFont typeface="+mj-ea"/>
                        <a:buAutoNum type="circleNumDbPlain" startAt="3"/>
                      </a:pPr>
                      <a:r>
                        <a:rPr kumimoji="0" lang="zh-CN"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在</a:t>
                      </a: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你需要的时候，在多大程度上你能够依靠他为你担保，而且他愿意为此</a:t>
                      </a:r>
                      <a:r>
                        <a:rPr kumimoji="0" lang="zh-CN" altLang="zh-CN" sz="1800" b="0" i="0" u="none" strike="noStrike" kern="1200" cap="none" normalizeH="0" baseline="0" dirty="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承担风险</a:t>
                      </a: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914400" rtl="0" eaLnBrk="1" fontAlgn="base" latinLnBrk="0" hangingPunct="1">
                        <a:lnSpc>
                          <a:spcPts val="2500"/>
                        </a:lnSpc>
                        <a:spcBef>
                          <a:spcPct val="0"/>
                        </a:spcBef>
                        <a:spcAft>
                          <a:spcPct val="0"/>
                        </a:spcAft>
                        <a:buClrTx/>
                        <a:buSzTx/>
                        <a:buFontTx/>
                        <a:buNone/>
                      </a:pPr>
                      <a:r>
                        <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4=总是；3=通常；2=很少；1=从不</a:t>
                      </a:r>
                      <a:endParaRPr kumimoji="0" lang="zh-CN" altLang="zh-CN"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46254" marR="46254"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74612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just" defTabSz="914400" rtl="0" eaLnBrk="1" fontAlgn="base" latinLnBrk="0" hangingPunct="1">
                        <a:lnSpc>
                          <a:spcPts val="2500"/>
                        </a:lnSpc>
                        <a:spcBef>
                          <a:spcPct val="0"/>
                        </a:spcBef>
                        <a:spcAft>
                          <a:spcPct val="0"/>
                        </a:spcAft>
                        <a:buClrTx/>
                        <a:buSzTx/>
                        <a:buFont typeface="+mj-ea"/>
                        <a:buAutoNum type="circleNumDbPlain" startAt="4"/>
                      </a:pPr>
                      <a:r>
                        <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你是否经常向你的监管者提出有关你的工作的</a:t>
                      </a:r>
                      <a:r>
                        <a:rPr kumimoji="0" lang="zh-CN" altLang="en-US" sz="1800" b="0" i="0" u="none" strike="noStrike" kern="1200" cap="none" normalizeH="0" baseline="0" dirty="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建议</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914400" rtl="0" eaLnBrk="1" fontAlgn="base" latinLnBrk="0" hangingPunct="1">
                        <a:lnSpc>
                          <a:spcPts val="2500"/>
                        </a:lnSpc>
                        <a:spcBef>
                          <a:spcPct val="0"/>
                        </a:spcBef>
                        <a:spcAft>
                          <a:spcPct val="0"/>
                        </a:spcAft>
                        <a:buClrTx/>
                        <a:buSzTx/>
                        <a:buFontTx/>
                        <a:buNone/>
                      </a:pP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4=总是；3=通常；2=很少；1=从不</a:t>
                      </a:r>
                      <a:endPar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46254" marR="46254"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CDCDDE"/>
                    </a:solidFill>
                  </a:tcPr>
                </a:tc>
              </a:tr>
              <a:tr h="7445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just" defTabSz="914400" rtl="0" eaLnBrk="1" fontAlgn="base" latinLnBrk="0" hangingPunct="1">
                        <a:lnSpc>
                          <a:spcPts val="2500"/>
                        </a:lnSpc>
                        <a:spcBef>
                          <a:spcPct val="0"/>
                        </a:spcBef>
                        <a:spcAft>
                          <a:spcPct val="0"/>
                        </a:spcAft>
                        <a:buClrTx/>
                        <a:buSzTx/>
                        <a:buFont typeface="+mj-ea"/>
                        <a:buAutoNum type="circleNumDbPlain" startAt="5"/>
                      </a:pPr>
                      <a:r>
                        <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你怎么描述你与你的监管者之间的</a:t>
                      </a:r>
                      <a:r>
                        <a:rPr kumimoji="0" lang="zh-CN" altLang="en-US" sz="1800" b="0" i="0" u="none" strike="noStrike" kern="1200" cap="none" normalizeH="0" baseline="0" dirty="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工作关系</a:t>
                      </a: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914400" rtl="0" eaLnBrk="1" fontAlgn="base" latinLnBrk="0" hangingPunct="1">
                        <a:lnSpc>
                          <a:spcPts val="2500"/>
                        </a:lnSpc>
                        <a:spcBef>
                          <a:spcPct val="0"/>
                        </a:spcBef>
                        <a:spcAft>
                          <a:spcPct val="0"/>
                        </a:spcAft>
                        <a:buClrTx/>
                        <a:buSzTx/>
                        <a:buFontTx/>
                        <a:buNone/>
                      </a:pP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4=非常好；3=比平均好；2=平均；1=比平均差</a:t>
                      </a:r>
                      <a:endPar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46254" marR="46254"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r>
              <a:tr h="74612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ts val="2500"/>
                        </a:lnSpc>
                        <a:spcBef>
                          <a:spcPct val="0"/>
                        </a:spcBef>
                        <a:spcAft>
                          <a:spcPct val="0"/>
                        </a:spcAft>
                        <a:buClrTx/>
                        <a:buSzTx/>
                        <a:buFontTx/>
                        <a:buNone/>
                      </a:pPr>
                      <a:r>
                        <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rPr>
                        <a:t>每一个参与者都有5个项目，得分结果为5～20分。</a:t>
                      </a:r>
                      <a:endParaRPr kumimoji="0" lang="zh-CN" altLang="en-US" sz="16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46254" marR="46254"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FFF00"/>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algn="just"/>
            <a:r>
              <a:rPr lang="zh-CN" altLang="en-US" sz="2400" dirty="0">
                <a:latin typeface="黑体" panose="02010609060101010101" pitchFamily="49" charset="-122"/>
                <a:ea typeface="黑体" panose="02010609060101010101" pitchFamily="49" charset="-122"/>
              </a:rPr>
              <a:t>领导</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成员之间的</a:t>
            </a:r>
            <a:r>
              <a:rPr lang="zh-CN" altLang="en-US" sz="2400" dirty="0" smtClean="0">
                <a:latin typeface="黑体" panose="02010609060101010101" pitchFamily="49" charset="-122"/>
                <a:ea typeface="黑体" panose="02010609060101010101" pitchFamily="49" charset="-122"/>
              </a:rPr>
              <a:t>关系测量的四</a:t>
            </a:r>
            <a:r>
              <a:rPr lang="zh-CN" altLang="en-US" sz="2400" dirty="0">
                <a:latin typeface="黑体" panose="02010609060101010101" pitchFamily="49" charset="-122"/>
                <a:ea typeface="黑体" panose="02010609060101010101" pitchFamily="49" charset="-122"/>
              </a:rPr>
              <a:t>个维度：</a:t>
            </a:r>
            <a:r>
              <a:rPr lang="zh-CN" altLang="en-US" sz="2400" dirty="0">
                <a:solidFill>
                  <a:srgbClr val="C00000"/>
                </a:solidFill>
                <a:latin typeface="黑体" panose="02010609060101010101" pitchFamily="49" charset="-122"/>
                <a:ea typeface="黑体" panose="02010609060101010101" pitchFamily="49" charset="-122"/>
              </a:rPr>
              <a:t>贡献，情感，忠诚，职业尊重。</a:t>
            </a:r>
            <a:endParaRPr lang="zh-CN" altLang="en-US" sz="2400" dirty="0">
              <a:solidFill>
                <a:srgbClr val="C00000"/>
              </a:solidFill>
              <a:latin typeface="黑体" panose="02010609060101010101" pitchFamily="49" charset="-122"/>
              <a:ea typeface="黑体" panose="02010609060101010101" pitchFamily="49" charset="-122"/>
            </a:endParaRPr>
          </a:p>
          <a:p>
            <a:r>
              <a:rPr lang="zh-CN" altLang="en-US" sz="2400" dirty="0">
                <a:latin typeface="黑体" panose="02010609060101010101" pitchFamily="49" charset="-122"/>
                <a:ea typeface="黑体" panose="02010609060101010101" pitchFamily="49" charset="-122"/>
              </a:rPr>
              <a:t>领导</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成员之间的关系建立的三个阶段</a:t>
            </a:r>
            <a:r>
              <a:rPr lang="zh-CN" altLang="en-US" sz="2400" dirty="0" smtClean="0">
                <a:latin typeface="黑体" panose="02010609060101010101" pitchFamily="49" charset="-122"/>
                <a:ea typeface="黑体" panose="02010609060101010101" pitchFamily="49" charset="-122"/>
              </a:rPr>
              <a:t>：</a:t>
            </a:r>
            <a:endParaRPr lang="zh-CN" altLang="en-US" sz="2400" dirty="0">
              <a:latin typeface="黑体" panose="02010609060101010101" pitchFamily="49" charset="-122"/>
              <a:ea typeface="黑体" panose="02010609060101010101" pitchFamily="49" charset="-122"/>
            </a:endParaRPr>
          </a:p>
        </p:txBody>
      </p:sp>
      <p:sp>
        <p:nvSpPr>
          <p:cNvPr id="4" name="圆角矩形 3"/>
          <p:cNvSpPr/>
          <p:nvPr/>
        </p:nvSpPr>
        <p:spPr>
          <a:xfrm>
            <a:off x="226609" y="3140968"/>
            <a:ext cx="2435225" cy="2408237"/>
          </a:xfrm>
          <a:prstGeom prst="roundRect">
            <a:avLst/>
          </a:prstGeom>
          <a:solidFill>
            <a:srgbClr val="FFFF00"/>
          </a:solidFill>
          <a:ln w="28575" cmpd="sng">
            <a:solidFill>
              <a:srgbClr val="D34726">
                <a:alpha val="91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5000"/>
              </a:lnSpc>
              <a:defRPr/>
            </a:pPr>
            <a:r>
              <a:rPr lang="zh-CN" altLang="en-US" b="1" dirty="0">
                <a:solidFill>
                  <a:schemeClr val="tx1"/>
                </a:solidFill>
                <a:latin typeface="微软雅黑" panose="020B0503020204020204" pitchFamily="34" charset="-122"/>
                <a:ea typeface="微软雅黑" panose="020B0503020204020204" pitchFamily="34" charset="-122"/>
                <a:sym typeface="+mn-ea"/>
              </a:rPr>
              <a:t>角色发现：</a:t>
            </a:r>
            <a:endParaRPr lang="zh-CN" altLang="en-US" dirty="0">
              <a:solidFill>
                <a:schemeClr val="tx1"/>
              </a:solidFill>
              <a:latin typeface="微软雅黑" panose="020B0503020204020204" pitchFamily="34" charset="-122"/>
              <a:ea typeface="微软雅黑" panose="020B0503020204020204" pitchFamily="34" charset="-122"/>
              <a:sym typeface="+mn-ea"/>
            </a:endParaRPr>
          </a:p>
          <a:p>
            <a:pPr algn="just">
              <a:lnSpc>
                <a:spcPct val="125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sym typeface="+mn-ea"/>
              </a:rPr>
              <a:t>领导者需要去发现下属的相关技能和动机，下属也在试探领导者能够提供的资源，基本确定关系。</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5" name="圆角矩形 4"/>
          <p:cNvSpPr/>
          <p:nvPr/>
        </p:nvSpPr>
        <p:spPr>
          <a:xfrm>
            <a:off x="3190472" y="3140968"/>
            <a:ext cx="2435225" cy="2408237"/>
          </a:xfrm>
          <a:prstGeom prst="roundRect">
            <a:avLst/>
          </a:prstGeom>
          <a:solidFill>
            <a:srgbClr val="FFC000"/>
          </a:solidFill>
          <a:ln w="28575" cmpd="sng">
            <a:solidFill>
              <a:srgbClr val="D34726"/>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5000"/>
              </a:lnSpc>
              <a:spcBef>
                <a:spcPts val="0"/>
              </a:spcBef>
              <a:spcAft>
                <a:spcPts val="0"/>
              </a:spcAft>
              <a:defRPr/>
            </a:pPr>
            <a:r>
              <a:rPr lang="zh-CN" altLang="en-US" b="1" dirty="0">
                <a:solidFill>
                  <a:schemeClr val="tx1"/>
                </a:solidFill>
                <a:latin typeface="微软雅黑" panose="020B0503020204020204" pitchFamily="34" charset="-122"/>
                <a:ea typeface="微软雅黑" panose="020B0503020204020204" pitchFamily="34" charset="-122"/>
                <a:sym typeface="+mn-ea"/>
              </a:rPr>
              <a:t>角色开发：</a:t>
            </a:r>
            <a:endParaRPr lang="zh-CN" altLang="en-US" dirty="0">
              <a:solidFill>
                <a:schemeClr val="tx1"/>
              </a:solidFill>
              <a:latin typeface="微软雅黑" panose="020B0503020204020204" pitchFamily="34" charset="-122"/>
              <a:ea typeface="微软雅黑" panose="020B0503020204020204" pitchFamily="34" charset="-122"/>
              <a:sym typeface="+mn-ea"/>
            </a:endParaRPr>
          </a:p>
          <a:p>
            <a:pPr algn="ctr">
              <a:lnSpc>
                <a:spcPct val="125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sym typeface="+mn-ea"/>
              </a:rPr>
              <a:t>领导者和下属通过一起工作最终形成合理的交换关系。</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6" name="圆角矩形 5"/>
          <p:cNvSpPr/>
          <p:nvPr/>
        </p:nvSpPr>
        <p:spPr>
          <a:xfrm>
            <a:off x="6219422" y="3140968"/>
            <a:ext cx="2435225" cy="2408237"/>
          </a:xfrm>
          <a:prstGeom prst="roundRect">
            <a:avLst/>
          </a:prstGeom>
          <a:solidFill>
            <a:schemeClr val="accent6">
              <a:lumMod val="20000"/>
              <a:lumOff val="80000"/>
            </a:schemeClr>
          </a:solidFill>
          <a:ln w="28575" cmpd="sng">
            <a:solidFill>
              <a:srgbClr val="D34726"/>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5000"/>
              </a:lnSpc>
              <a:spcBef>
                <a:spcPts val="0"/>
              </a:spcBef>
              <a:spcAft>
                <a:spcPts val="0"/>
              </a:spcAft>
              <a:defRPr/>
            </a:pPr>
            <a:r>
              <a:rPr lang="zh-CN" altLang="en-US" b="1" dirty="0">
                <a:solidFill>
                  <a:schemeClr val="tx1"/>
                </a:solidFill>
                <a:latin typeface="微软雅黑" panose="020B0503020204020204" pitchFamily="34" charset="-122"/>
                <a:ea typeface="微软雅黑" panose="020B0503020204020204" pitchFamily="34" charset="-122"/>
                <a:sym typeface="+mn-ea"/>
              </a:rPr>
              <a:t>角色实现：</a:t>
            </a:r>
            <a:endParaRPr lang="zh-CN" altLang="en-US" b="1" dirty="0">
              <a:solidFill>
                <a:schemeClr val="tx1"/>
              </a:solidFill>
              <a:latin typeface="微软雅黑" panose="020B0503020204020204" pitchFamily="34" charset="-122"/>
              <a:ea typeface="微软雅黑" panose="020B0503020204020204" pitchFamily="34" charset="-122"/>
              <a:sym typeface="+mn-ea"/>
            </a:endParaRPr>
          </a:p>
          <a:p>
            <a:pPr algn="just">
              <a:lnSpc>
                <a:spcPct val="125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sym typeface="+mn-ea"/>
              </a:rPr>
              <a:t>通过协商或默契细化交换关系的安排，产生</a:t>
            </a:r>
            <a:r>
              <a:rPr lang="zh-CN" altLang="en-US" dirty="0" smtClean="0">
                <a:solidFill>
                  <a:schemeClr val="tx1"/>
                </a:solidFill>
                <a:latin typeface="微软雅黑" panose="020B0503020204020204" pitchFamily="34" charset="-122"/>
                <a:ea typeface="微软雅黑" panose="020B0503020204020204" pitchFamily="34" charset="-122"/>
                <a:sym typeface="+mn-ea"/>
              </a:rPr>
              <a:t>成熟、高质量</a:t>
            </a:r>
            <a:r>
              <a:rPr lang="zh-CN" altLang="en-US" dirty="0">
                <a:solidFill>
                  <a:schemeClr val="tx1"/>
                </a:solidFill>
                <a:latin typeface="微软雅黑" panose="020B0503020204020204" pitchFamily="34" charset="-122"/>
                <a:ea typeface="微软雅黑" panose="020B0503020204020204" pitchFamily="34" charset="-122"/>
                <a:sym typeface="+mn-ea"/>
              </a:rPr>
              <a:t>的关系。</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cxnSp>
        <p:nvCxnSpPr>
          <p:cNvPr id="7" name="直接箭头连接符 11"/>
          <p:cNvCxnSpPr>
            <a:stCxn id="4" idx="3"/>
            <a:endCxn id="5" idx="1"/>
          </p:cNvCxnSpPr>
          <p:nvPr/>
        </p:nvCxnSpPr>
        <p:spPr>
          <a:xfrm>
            <a:off x="2661834" y="4345880"/>
            <a:ext cx="528638" cy="0"/>
          </a:xfrm>
          <a:prstGeom prst="straightConnector1">
            <a:avLst/>
          </a:prstGeom>
          <a:ln w="28575" cmpd="sng">
            <a:solidFill>
              <a:srgbClr val="D34726"/>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12"/>
          <p:cNvCxnSpPr>
            <a:stCxn id="5" idx="3"/>
            <a:endCxn id="6" idx="1"/>
          </p:cNvCxnSpPr>
          <p:nvPr/>
        </p:nvCxnSpPr>
        <p:spPr>
          <a:xfrm>
            <a:off x="5625697" y="4345880"/>
            <a:ext cx="593725" cy="0"/>
          </a:xfrm>
          <a:prstGeom prst="straightConnector1">
            <a:avLst/>
          </a:prstGeom>
          <a:ln w="28575" cmpd="sng">
            <a:solidFill>
              <a:srgbClr val="D34726"/>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标题 1"/>
          <p:cNvSpPr>
            <a:spLocks noGrp="1"/>
          </p:cNvSpPr>
          <p:nvPr>
            <p:ph type="title"/>
          </p:nvPr>
        </p:nvSpPr>
        <p:spPr bwMode="auto">
          <a:xfrm>
            <a:off x="0"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sym typeface="+mn-ea"/>
              </a:rPr>
              <a:t>3. </a:t>
            </a:r>
            <a:r>
              <a:rPr lang="zh-CN" altLang="en-US" sz="2800" dirty="0">
                <a:latin typeface="+mn-lt"/>
                <a:ea typeface="+mn-ea"/>
                <a:cs typeface="+mn-ea"/>
                <a:sym typeface="+mn-ea"/>
              </a:rPr>
              <a:t>领导者角色理论</a:t>
            </a:r>
            <a:r>
              <a:rPr lang="en-US" altLang="zh-CN" sz="2800" dirty="0">
                <a:latin typeface="+mn-lt"/>
                <a:ea typeface="+mn-ea"/>
                <a:cs typeface="+mn-ea"/>
                <a:sym typeface="+mn-ea"/>
              </a:rPr>
              <a:t>——</a:t>
            </a:r>
            <a:r>
              <a:rPr lang="en-US" altLang="zh-CN" sz="2800" dirty="0" err="1">
                <a:latin typeface="+mn-lt"/>
                <a:ea typeface="+mn-ea"/>
                <a:cs typeface="+mn-ea"/>
                <a:sym typeface="+mn-ea"/>
              </a:rPr>
              <a:t>亨利·明茨伯格</a:t>
            </a:r>
            <a:endParaRPr lang="en-US" altLang="zh-CN" sz="2800" dirty="0">
              <a:latin typeface="+mn-lt"/>
              <a:ea typeface="+mn-ea"/>
              <a:cs typeface="+mn-ea"/>
              <a:sym typeface="+mn-ea"/>
            </a:endParaRPr>
          </a:p>
        </p:txBody>
      </p:sp>
      <p:pic>
        <p:nvPicPr>
          <p:cNvPr id="3" name="图片 2"/>
          <p:cNvPicPr>
            <a:picLocks noChangeAspect="1"/>
          </p:cNvPicPr>
          <p:nvPr/>
        </p:nvPicPr>
        <p:blipFill>
          <a:blip r:embed="rId1"/>
          <a:stretch>
            <a:fillRect/>
          </a:stretch>
        </p:blipFill>
        <p:spPr>
          <a:xfrm>
            <a:off x="5292090" y="1844675"/>
            <a:ext cx="2540000" cy="3498850"/>
          </a:xfrm>
          <a:prstGeom prst="rect">
            <a:avLst/>
          </a:prstGeom>
        </p:spPr>
      </p:pic>
      <p:sp>
        <p:nvSpPr>
          <p:cNvPr id="4" name="文本框 3"/>
          <p:cNvSpPr txBox="1"/>
          <p:nvPr/>
        </p:nvSpPr>
        <p:spPr>
          <a:xfrm>
            <a:off x="4276090" y="5589270"/>
            <a:ext cx="4572000" cy="922020"/>
          </a:xfrm>
          <a:prstGeom prst="rect">
            <a:avLst/>
          </a:prstGeom>
          <a:noFill/>
        </p:spPr>
        <p:txBody>
          <a:bodyPr wrap="square" rtlCol="0" anchor="t">
            <a:spAutoFit/>
          </a:bodyPr>
          <a:p>
            <a:r>
              <a:rPr lang="zh-CN" altLang="en-US"/>
              <a:t>亨利·明茨伯格（Henry Mintzberg），1939年出生于加拿大多伦多，管理学家，经理角色学派的代表人物。</a:t>
            </a:r>
            <a:endParaRPr lang="zh-CN" altLang="en-US"/>
          </a:p>
        </p:txBody>
      </p:sp>
      <p:sp>
        <p:nvSpPr>
          <p:cNvPr id="6" name="文本框 5"/>
          <p:cNvSpPr txBox="1"/>
          <p:nvPr/>
        </p:nvSpPr>
        <p:spPr>
          <a:xfrm>
            <a:off x="251460" y="1412875"/>
            <a:ext cx="4679315" cy="2208530"/>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p>
            <a:pPr algn="just"/>
            <a:r>
              <a:rPr lang="zh-CN" altLang="en-US" sz="1600"/>
              <a:t>一共出版了十六本书和一百四十多篇文章，其中最具影响力的包括《管理工作的本质》(1973)，《组织的结构》(1979)，《组织内外的权力斗争》(1983)，《明茨伯格谈管理:人们的奇妙组织世界》(1989)，《战略过程》(1991)，《战略规划兴亡录》(1994)，《战略历程》(1998)，《管理者而非MBA》中译本(2004)、《明茨伯格管理进行时》中译本、《战略历程：穿越战略管理旷野的指南》中译本。</a:t>
            </a:r>
            <a:endParaRPr lang="zh-CN" altLang="en-US" sz="1600"/>
          </a:p>
        </p:txBody>
      </p:sp>
      <p:pic>
        <p:nvPicPr>
          <p:cNvPr id="100" name="图片 99"/>
          <p:cNvPicPr/>
          <p:nvPr>
            <p:custDataLst>
              <p:tags r:id="rId2"/>
            </p:custDataLst>
          </p:nvPr>
        </p:nvPicPr>
        <p:blipFill>
          <a:blip r:embed="rId3"/>
          <a:stretch>
            <a:fillRect/>
          </a:stretch>
        </p:blipFill>
        <p:spPr>
          <a:xfrm>
            <a:off x="1259840" y="3716655"/>
            <a:ext cx="2159635" cy="2909570"/>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标题 1"/>
          <p:cNvSpPr>
            <a:spLocks noGrp="1"/>
          </p:cNvSpPr>
          <p:nvPr>
            <p:ph type="title"/>
          </p:nvPr>
        </p:nvSpPr>
        <p:spPr bwMode="auto">
          <a:xfrm>
            <a:off x="0"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sym typeface="+mn-ea"/>
              </a:rPr>
              <a:t>3. </a:t>
            </a:r>
            <a:r>
              <a:rPr lang="zh-CN" altLang="en-US" sz="2800" dirty="0">
                <a:latin typeface="+mn-lt"/>
                <a:ea typeface="+mn-ea"/>
                <a:cs typeface="+mn-ea"/>
                <a:sym typeface="+mn-ea"/>
              </a:rPr>
              <a:t>领导者角色理论</a:t>
            </a:r>
            <a:r>
              <a:rPr lang="en-US" altLang="zh-CN" sz="2800" dirty="0">
                <a:latin typeface="+mn-lt"/>
                <a:ea typeface="+mn-ea"/>
                <a:cs typeface="+mn-ea"/>
                <a:sym typeface="+mn-ea"/>
              </a:rPr>
              <a:t>——</a:t>
            </a:r>
            <a:r>
              <a:rPr lang="en-US" altLang="zh-CN" sz="2800" dirty="0" err="1">
                <a:latin typeface="+mn-lt"/>
                <a:ea typeface="+mn-ea"/>
                <a:cs typeface="+mn-ea"/>
                <a:sym typeface="+mn-ea"/>
              </a:rPr>
              <a:t>亨利·明茨伯格</a:t>
            </a:r>
            <a:endParaRPr lang="en-US" altLang="zh-CN" sz="2800" dirty="0">
              <a:latin typeface="+mn-lt"/>
              <a:ea typeface="+mn-ea"/>
              <a:cs typeface="+mn-ea"/>
              <a:sym typeface="+mn-ea"/>
            </a:endParaRPr>
          </a:p>
        </p:txBody>
      </p:sp>
      <p:sp>
        <p:nvSpPr>
          <p:cNvPr id="44035" name="内容占位符 2"/>
          <p:cNvSpPr>
            <a:spLocks noGrp="1"/>
          </p:cNvSpPr>
          <p:nvPr>
            <p:ph idx="1"/>
          </p:nvPr>
        </p:nvSpPr>
        <p:spPr bwMode="auto">
          <a:xfrm>
            <a:off x="628650" y="1465263"/>
            <a:ext cx="8189913" cy="505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nSpc>
                <a:spcPct val="150000"/>
              </a:lnSpc>
              <a:buNone/>
            </a:pPr>
            <a:r>
              <a:rPr lang="zh-CN" altLang="en-US" sz="2400" dirty="0" smtClean="0">
                <a:solidFill>
                  <a:srgbClr val="D34726"/>
                </a:solidFill>
                <a:latin typeface="微软雅黑" panose="020B0503020204020204" pitchFamily="34" charset="-122"/>
                <a:ea typeface="微软雅黑" panose="020B0503020204020204" pitchFamily="34" charset="-122"/>
                <a:sym typeface="+mn-ea"/>
              </a:rPr>
              <a:t>基本观点：</a:t>
            </a:r>
            <a:r>
              <a:rPr lang="zh-CN" altLang="en-US" sz="1900" u="sng" dirty="0">
                <a:latin typeface="黑体" panose="02010609060101010101" pitchFamily="49" charset="-122"/>
                <a:ea typeface="黑体" panose="02010609060101010101" pitchFamily="49" charset="-122"/>
                <a:sym typeface="+mn-ea"/>
              </a:rPr>
              <a:t>领导者在组织中扮演着“经理角色”</a:t>
            </a:r>
            <a:r>
              <a:rPr lang="zh-CN" altLang="en-US" sz="1900" u="sng" dirty="0" smtClean="0">
                <a:latin typeface="黑体" panose="02010609060101010101" pitchFamily="49" charset="-122"/>
                <a:ea typeface="黑体" panose="02010609060101010101" pitchFamily="49" charset="-122"/>
                <a:sym typeface="+mn-ea"/>
              </a:rPr>
              <a:t>，由于管理</a:t>
            </a:r>
            <a:r>
              <a:rPr lang="zh-CN" altLang="en-US" sz="1900" u="sng" dirty="0">
                <a:latin typeface="黑体" panose="02010609060101010101" pitchFamily="49" charset="-122"/>
                <a:ea typeface="黑体" panose="02010609060101010101" pitchFamily="49" charset="-122"/>
                <a:sym typeface="+mn-ea"/>
              </a:rPr>
              <a:t>工作多样而富有挑战，管理者需要在不同的角色间进行转换</a:t>
            </a:r>
            <a:r>
              <a:rPr lang="zh-CN" altLang="en-US" sz="1900" dirty="0">
                <a:sym typeface="+mn-ea"/>
              </a:rPr>
              <a:t>。</a:t>
            </a:r>
            <a:endParaRPr lang="zh-CN" altLang="en-US" sz="1900" dirty="0">
              <a:sym typeface="+mn-ea"/>
            </a:endParaRPr>
          </a:p>
          <a:p>
            <a:pPr marL="857250" lvl="1" indent="-457200" fontAlgn="auto">
              <a:lnSpc>
                <a:spcPct val="150000"/>
              </a:lnSpc>
              <a:buFont typeface="+mj-ea"/>
              <a:buAutoNum type="circleNumDbPlain"/>
              <a:defRPr/>
            </a:pPr>
            <a:r>
              <a:rPr lang="zh-CN" altLang="en-US"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“经理角色”分为三种类型、10</a:t>
            </a:r>
            <a:r>
              <a:rPr lang="zh-CN" altLang="en-US"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种</a:t>
            </a:r>
            <a:r>
              <a:rPr lang="zh-CN" altLang="en-US"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角色。</a:t>
            </a:r>
            <a:endParaRPr lang="zh-CN" altLang="en-US"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400050" lvl="1" indent="0" fontAlgn="auto">
              <a:lnSpc>
                <a:spcPct val="150000"/>
              </a:lnSpc>
              <a:buFont typeface="+mj-ea"/>
              <a:buNone/>
              <a:defRPr/>
            </a:pPr>
            <a:r>
              <a:rPr lang="zh-CN" altLang="en-US" sz="2000" b="1" dirty="0" smtClean="0">
                <a:solidFill>
                  <a:schemeClr val="tx1"/>
                </a:solidFill>
                <a:latin typeface="微软雅黑" panose="020B0503020204020204" pitchFamily="34" charset="-122"/>
                <a:ea typeface="微软雅黑" panose="020B0503020204020204" pitchFamily="34" charset="-122"/>
                <a:sym typeface="+mn-ea"/>
              </a:rPr>
              <a:t>人际关系类角色：</a:t>
            </a:r>
            <a:r>
              <a:rPr lang="zh-CN" altLang="en-US" sz="2000" b="1" dirty="0" smtClean="0">
                <a:solidFill>
                  <a:schemeClr val="tx1"/>
                </a:solidFill>
                <a:latin typeface="华文楷体" panose="02010600040101010101" pitchFamily="2" charset="-122"/>
                <a:ea typeface="华文楷体" panose="02010600040101010101" pitchFamily="2" charset="-122"/>
                <a:sym typeface="+mn-ea"/>
              </a:rPr>
              <a:t>挂名首脑、领导者、联络官</a:t>
            </a:r>
            <a:endParaRPr lang="zh-CN" altLang="en-US" sz="2000" b="1" dirty="0" smtClean="0">
              <a:solidFill>
                <a:schemeClr val="tx1"/>
              </a:solidFill>
              <a:latin typeface="华文楷体" panose="02010600040101010101" pitchFamily="2" charset="-122"/>
              <a:ea typeface="华文楷体" panose="02010600040101010101" pitchFamily="2" charset="-122"/>
              <a:sym typeface="+mn-ea"/>
            </a:endParaRPr>
          </a:p>
          <a:p>
            <a:pPr marL="400050" lvl="1" indent="0" fontAlgn="auto">
              <a:lnSpc>
                <a:spcPct val="150000"/>
              </a:lnSpc>
              <a:buFont typeface="+mj-ea"/>
              <a:buNone/>
              <a:defRPr/>
            </a:pPr>
            <a:r>
              <a:rPr lang="zh-CN" altLang="en-US" sz="2000" b="1" dirty="0" smtClean="0">
                <a:solidFill>
                  <a:schemeClr val="tx1"/>
                </a:solidFill>
                <a:latin typeface="微软雅黑" panose="020B0503020204020204" pitchFamily="34" charset="-122"/>
                <a:ea typeface="微软雅黑" panose="020B0503020204020204" pitchFamily="34" charset="-122"/>
                <a:sym typeface="+mn-ea"/>
              </a:rPr>
              <a:t>信息传递类角色</a:t>
            </a:r>
            <a:r>
              <a:rPr lang="zh-CN" altLang="en-US" sz="2000" b="1" dirty="0" smtClean="0">
                <a:solidFill>
                  <a:schemeClr val="tx1"/>
                </a:solidFill>
                <a:latin typeface="华文楷体" panose="02010600040101010101" pitchFamily="2" charset="-122"/>
                <a:ea typeface="华文楷体" panose="02010600040101010101" pitchFamily="2" charset="-122"/>
                <a:sym typeface="+mn-ea"/>
              </a:rPr>
              <a:t>：监听者、传播者、发言人</a:t>
            </a:r>
            <a:endParaRPr lang="zh-CN" altLang="en-US" sz="2000" b="1" dirty="0" smtClean="0">
              <a:solidFill>
                <a:schemeClr val="tx1"/>
              </a:solidFill>
              <a:latin typeface="华文楷体" panose="02010600040101010101" pitchFamily="2" charset="-122"/>
              <a:ea typeface="华文楷体" panose="02010600040101010101" pitchFamily="2" charset="-122"/>
              <a:sym typeface="+mn-ea"/>
            </a:endParaRPr>
          </a:p>
          <a:p>
            <a:pPr marL="400050" lvl="1" indent="0" fontAlgn="auto">
              <a:lnSpc>
                <a:spcPct val="150000"/>
              </a:lnSpc>
              <a:buFont typeface="+mj-ea"/>
              <a:buNone/>
              <a:defRPr/>
            </a:pPr>
            <a:r>
              <a:rPr lang="zh-CN" altLang="en-US" sz="2000" b="1" dirty="0" smtClean="0">
                <a:solidFill>
                  <a:schemeClr val="tx1"/>
                </a:solidFill>
                <a:latin typeface="微软雅黑" panose="020B0503020204020204" pitchFamily="34" charset="-122"/>
                <a:ea typeface="微软雅黑" panose="020B0503020204020204" pitchFamily="34" charset="-122"/>
                <a:sym typeface="+mn-ea"/>
              </a:rPr>
              <a:t>决策制定类角色</a:t>
            </a:r>
            <a:r>
              <a:rPr lang="zh-CN" altLang="en-US" sz="2000" b="1" dirty="0" smtClean="0">
                <a:solidFill>
                  <a:schemeClr val="tx1"/>
                </a:solidFill>
                <a:latin typeface="华文楷体" panose="02010600040101010101" pitchFamily="2" charset="-122"/>
                <a:ea typeface="华文楷体" panose="02010600040101010101" pitchFamily="2" charset="-122"/>
                <a:sym typeface="+mn-ea"/>
              </a:rPr>
              <a:t>：企业家、混乱驾驭者、资源分配者和谈判者</a:t>
            </a:r>
            <a:r>
              <a:rPr lang="zh-CN" altLang="en-US" sz="2000" dirty="0" smtClean="0">
                <a:solidFill>
                  <a:schemeClr val="tx1"/>
                </a:solidFill>
                <a:latin typeface="华文楷体" panose="02010600040101010101" pitchFamily="2" charset="-122"/>
                <a:ea typeface="华文楷体" panose="02010600040101010101" pitchFamily="2" charset="-122"/>
                <a:sym typeface="+mn-ea"/>
              </a:rPr>
              <a:t>。</a:t>
            </a:r>
            <a:endParaRPr lang="zh-CN" altLang="en-US" sz="2000" b="1" dirty="0" smtClean="0">
              <a:solidFill>
                <a:schemeClr val="tx1"/>
              </a:solidFill>
              <a:latin typeface="华文楷体" panose="02010600040101010101" pitchFamily="2" charset="-122"/>
              <a:ea typeface="华文楷体" panose="02010600040101010101" pitchFamily="2" charset="-122"/>
              <a:sym typeface="+mn-ea"/>
            </a:endParaRPr>
          </a:p>
          <a:p>
            <a:pPr marL="857250" lvl="1" indent="-457200" fontAlgn="auto">
              <a:lnSpc>
                <a:spcPct val="150000"/>
              </a:lnSpc>
              <a:buFont typeface="+mj-ea"/>
              <a:buAutoNum type="circleNumDbPlain"/>
              <a:defRPr/>
            </a:pPr>
            <a:endParaRPr lang="zh-CN" altLang="en-US" sz="2000" b="1" dirty="0" smtClean="0">
              <a:solidFill>
                <a:schemeClr val="tx1"/>
              </a:solidFill>
              <a:latin typeface="华文楷体" panose="02010600040101010101" pitchFamily="2" charset="-122"/>
              <a:ea typeface="华文楷体" panose="02010600040101010101" pitchFamily="2" charset="-122"/>
              <a:cs typeface="微软雅黑" panose="020B0503020204020204" pitchFamily="34" charset="-122"/>
              <a:sym typeface="+mn-ea"/>
            </a:endParaRPr>
          </a:p>
          <a:p>
            <a:pPr marL="146050" indent="-230505">
              <a:lnSpc>
                <a:spcPct val="150000"/>
              </a:lnSpc>
            </a:pPr>
            <a:endParaRPr lang="zh-CN" altLang="en-US" sz="2000" dirty="0">
              <a:sym typeface="+mn-ea"/>
            </a:endParaRPr>
          </a:p>
          <a:p>
            <a:pPr marL="146050" indent="-230505">
              <a:lnSpc>
                <a:spcPct val="150000"/>
              </a:lnSpc>
            </a:pPr>
            <a:endParaRPr lang="zh-CN" altLang="en-US" sz="2000" dirty="0">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标题 1"/>
          <p:cNvSpPr>
            <a:spLocks noGrp="1"/>
          </p:cNvSpPr>
          <p:nvPr>
            <p:ph type="title"/>
          </p:nvPr>
        </p:nvSpPr>
        <p:spPr bwMode="auto">
          <a:xfrm>
            <a:off x="0"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800" dirty="0">
                <a:latin typeface="+mn-lt"/>
                <a:ea typeface="+mn-ea"/>
                <a:cs typeface="+mn-ea"/>
                <a:sym typeface="+mn-ea"/>
              </a:rPr>
              <a:t>3. </a:t>
            </a:r>
            <a:r>
              <a:rPr lang="zh-CN" altLang="en-US" sz="2800" dirty="0">
                <a:latin typeface="+mn-lt"/>
                <a:ea typeface="+mn-ea"/>
                <a:cs typeface="+mn-ea"/>
                <a:sym typeface="+mn-ea"/>
              </a:rPr>
              <a:t>领导者角色理论</a:t>
            </a:r>
            <a:r>
              <a:rPr lang="en-US" altLang="zh-CN" sz="2800" dirty="0">
                <a:latin typeface="+mn-lt"/>
                <a:ea typeface="+mn-ea"/>
                <a:cs typeface="+mn-ea"/>
                <a:sym typeface="+mn-ea"/>
              </a:rPr>
              <a:t>——</a:t>
            </a:r>
            <a:r>
              <a:rPr lang="en-US" altLang="zh-CN" sz="2800" dirty="0" err="1">
                <a:latin typeface="+mn-lt"/>
                <a:ea typeface="+mn-ea"/>
                <a:cs typeface="+mn-ea"/>
                <a:sym typeface="+mn-ea"/>
              </a:rPr>
              <a:t>亨利·明茨伯格</a:t>
            </a:r>
            <a:endParaRPr lang="en-US" altLang="zh-CN" sz="2800" dirty="0">
              <a:latin typeface="+mn-lt"/>
              <a:ea typeface="+mn-ea"/>
              <a:cs typeface="+mn-ea"/>
              <a:sym typeface="+mn-ea"/>
            </a:endParaRPr>
          </a:p>
        </p:txBody>
      </p:sp>
      <p:sp>
        <p:nvSpPr>
          <p:cNvPr id="44035" name="内容占位符 2"/>
          <p:cNvSpPr>
            <a:spLocks noGrp="1"/>
          </p:cNvSpPr>
          <p:nvPr>
            <p:ph idx="1"/>
          </p:nvPr>
        </p:nvSpPr>
        <p:spPr bwMode="auto">
          <a:xfrm>
            <a:off x="628650" y="1465580"/>
            <a:ext cx="7978775" cy="505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nSpc>
                <a:spcPct val="150000"/>
              </a:lnSpc>
              <a:buNone/>
            </a:pPr>
            <a:r>
              <a:rPr lang="zh-CN" altLang="en-US" sz="2400" dirty="0" smtClean="0">
                <a:solidFill>
                  <a:srgbClr val="D34726"/>
                </a:solidFill>
                <a:latin typeface="微软雅黑" panose="020B0503020204020204" pitchFamily="34" charset="-122"/>
                <a:ea typeface="微软雅黑" panose="020B0503020204020204" pitchFamily="34" charset="-122"/>
                <a:sym typeface="+mn-ea"/>
              </a:rPr>
              <a:t>基本观点：</a:t>
            </a:r>
            <a:r>
              <a:rPr lang="zh-CN" altLang="en-US" sz="1900" u="sng" dirty="0">
                <a:latin typeface="黑体" panose="02010609060101010101" pitchFamily="49" charset="-122"/>
                <a:ea typeface="黑体" panose="02010609060101010101" pitchFamily="49" charset="-122"/>
                <a:sym typeface="+mn-ea"/>
              </a:rPr>
              <a:t>领导者在组织中扮演着“经理角色”</a:t>
            </a:r>
            <a:r>
              <a:rPr lang="zh-CN" altLang="en-US" sz="1900" u="sng" dirty="0" smtClean="0">
                <a:latin typeface="黑体" panose="02010609060101010101" pitchFamily="49" charset="-122"/>
                <a:ea typeface="黑体" panose="02010609060101010101" pitchFamily="49" charset="-122"/>
                <a:sym typeface="+mn-ea"/>
              </a:rPr>
              <a:t>，由于管理</a:t>
            </a:r>
            <a:r>
              <a:rPr lang="zh-CN" altLang="en-US" sz="1900" u="sng" dirty="0">
                <a:latin typeface="黑体" panose="02010609060101010101" pitchFamily="49" charset="-122"/>
                <a:ea typeface="黑体" panose="02010609060101010101" pitchFamily="49" charset="-122"/>
                <a:sym typeface="+mn-ea"/>
              </a:rPr>
              <a:t>工作多样而富有挑战，管理者需要在不同的角色间进行转换</a:t>
            </a:r>
            <a:r>
              <a:rPr lang="zh-CN" altLang="en-US" sz="1900" dirty="0">
                <a:sym typeface="+mn-ea"/>
              </a:rPr>
              <a:t>。</a:t>
            </a:r>
            <a:endParaRPr lang="zh-CN" altLang="en-US" sz="1900" dirty="0">
              <a:sym typeface="+mn-ea"/>
            </a:endParaRPr>
          </a:p>
          <a:p>
            <a:pPr marL="400050" lvl="1" indent="0" fontAlgn="auto">
              <a:lnSpc>
                <a:spcPct val="150000"/>
              </a:lnSpc>
              <a:buFont typeface="+mj-ea"/>
              <a:buNone/>
              <a:defRPr/>
            </a:pPr>
            <a:r>
              <a:rPr lang="zh-CN" altLang="en-US"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②“经理角色”的三种类型</a:t>
            </a:r>
            <a:r>
              <a:rPr lang="en-US" altLang="zh-CN"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b="1" u="sng" dirty="0" smtClean="0">
                <a:solidFill>
                  <a:schemeClr val="tx1"/>
                </a:solidFill>
                <a:latin typeface="华文楷体" panose="02010600040101010101" pitchFamily="2" charset="-122"/>
                <a:ea typeface="华文楷体" panose="02010600040101010101" pitchFamily="2" charset="-122"/>
                <a:sym typeface="+mn-ea"/>
              </a:rPr>
              <a:t>人际关系类、信息传递类、决策制定类</a:t>
            </a:r>
            <a:r>
              <a:rPr lang="zh-CN" altLang="en-US" sz="2000" dirty="0" smtClean="0">
                <a:solidFill>
                  <a:schemeClr val="tx1"/>
                </a:solidFill>
                <a:latin typeface="华文楷体" panose="02010600040101010101" pitchFamily="2" charset="-122"/>
                <a:ea typeface="华文楷体" panose="02010600040101010101" pitchFamily="2" charset="-122"/>
                <a:sym typeface="+mn-ea"/>
              </a:rPr>
              <a:t>。</a:t>
            </a:r>
            <a:r>
              <a:rPr lang="zh-CN" altLang="en-US" sz="2000" b="1" dirty="0" smtClean="0">
                <a:solidFill>
                  <a:srgbClr val="FF0000"/>
                </a:solidFill>
                <a:latin typeface="华文楷体" panose="02010600040101010101" pitchFamily="2" charset="-122"/>
                <a:ea typeface="华文楷体" panose="02010600040101010101" pitchFamily="2" charset="-122"/>
                <a:sym typeface="+mn-ea"/>
              </a:rPr>
              <a:t>管理者的权威</a:t>
            </a:r>
            <a:r>
              <a:rPr lang="zh-CN" altLang="en-US" sz="2000" b="1" dirty="0">
                <a:solidFill>
                  <a:srgbClr val="FF0000"/>
                </a:solidFill>
                <a:latin typeface="华文楷体" panose="02010600040101010101" pitchFamily="2" charset="-122"/>
                <a:ea typeface="华文楷体" panose="02010600040101010101" pitchFamily="2" charset="-122"/>
                <a:sym typeface="+mn-ea"/>
              </a:rPr>
              <a:t>和地位产生人际关系方面的角色</a:t>
            </a:r>
            <a:r>
              <a:rPr lang="zh-CN" altLang="en-US" sz="2000" b="1" dirty="0" smtClean="0">
                <a:solidFill>
                  <a:srgbClr val="FF0000"/>
                </a:solidFill>
                <a:latin typeface="华文楷体" panose="02010600040101010101" pitchFamily="2" charset="-122"/>
                <a:ea typeface="华文楷体" panose="02010600040101010101" pitchFamily="2" charset="-122"/>
                <a:sym typeface="+mn-ea"/>
              </a:rPr>
              <a:t>，这保证管理者在信息传递方面具有极大优势，而</a:t>
            </a:r>
            <a:r>
              <a:rPr lang="zh-CN" altLang="en-US" sz="2000" b="1" dirty="0">
                <a:solidFill>
                  <a:srgbClr val="FF0000"/>
                </a:solidFill>
                <a:latin typeface="华文楷体" panose="02010600040101010101" pitchFamily="2" charset="-122"/>
                <a:ea typeface="华文楷体" panose="02010600040101010101" pitchFamily="2" charset="-122"/>
                <a:sym typeface="+mn-ea"/>
              </a:rPr>
              <a:t>这</a:t>
            </a:r>
            <a:r>
              <a:rPr lang="zh-CN" altLang="en-US" sz="2000" b="1" dirty="0" smtClean="0">
                <a:solidFill>
                  <a:srgbClr val="FF0000"/>
                </a:solidFill>
                <a:latin typeface="华文楷体" panose="02010600040101010101" pitchFamily="2" charset="-122"/>
                <a:ea typeface="华文楷体" panose="02010600040101010101" pitchFamily="2" charset="-122"/>
                <a:sym typeface="+mn-ea"/>
              </a:rPr>
              <a:t>又保证有效的决策</a:t>
            </a:r>
            <a:r>
              <a:rPr lang="zh-CN" altLang="en-US" sz="2000" dirty="0" smtClean="0">
                <a:solidFill>
                  <a:srgbClr val="FF0000"/>
                </a:solidFill>
                <a:latin typeface="华文楷体" panose="02010600040101010101" pitchFamily="2" charset="-122"/>
                <a:ea typeface="华文楷体" panose="02010600040101010101" pitchFamily="2" charset="-122"/>
                <a:sym typeface="+mn-ea"/>
              </a:rPr>
              <a:t>。</a:t>
            </a:r>
            <a:r>
              <a:rPr lang="zh-CN" altLang="en-US" sz="2000" dirty="0">
                <a:solidFill>
                  <a:schemeClr val="tx1"/>
                </a:solidFill>
                <a:latin typeface="华文楷体" panose="02010600040101010101" pitchFamily="2" charset="-122"/>
                <a:ea typeface="华文楷体" panose="02010600040101010101" pitchFamily="2" charset="-122"/>
                <a:sym typeface="+mn-ea"/>
              </a:rPr>
              <a:t>任何一种角色的缺失都可能使得其他角色无法完整实现。</a:t>
            </a:r>
            <a:endParaRPr lang="zh-CN" altLang="en-US" sz="2000" dirty="0">
              <a:solidFill>
                <a:schemeClr val="tx1"/>
              </a:solidFill>
              <a:latin typeface="华文楷体" panose="02010600040101010101" pitchFamily="2" charset="-122"/>
              <a:ea typeface="华文楷体" panose="02010600040101010101" pitchFamily="2" charset="-122"/>
              <a:sym typeface="+mn-ea"/>
            </a:endParaRPr>
          </a:p>
          <a:p>
            <a:pPr marL="400050" lvl="1" indent="0" fontAlgn="auto">
              <a:lnSpc>
                <a:spcPct val="150000"/>
              </a:lnSpc>
              <a:buFont typeface="+mj-ea"/>
              <a:buNone/>
              <a:defRPr/>
            </a:pPr>
            <a:r>
              <a:rPr lang="zh-CN" altLang="en-US"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③</a:t>
            </a:r>
            <a:r>
              <a:rPr lang="zh-CN" altLang="en-US" sz="2000"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领导者</a:t>
            </a:r>
            <a:r>
              <a:rPr lang="zh-CN" altLang="en-US"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这一角色是10种角色中</a:t>
            </a:r>
            <a:r>
              <a:rPr lang="zh-CN" altLang="en-US" sz="2000"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最显著</a:t>
            </a:r>
            <a:r>
              <a:rPr lang="zh-CN" altLang="en-US" sz="20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的一种角色</a:t>
            </a:r>
            <a:r>
              <a:rPr lang="zh-CN" altLang="en-US" sz="2000" dirty="0">
                <a:solidFill>
                  <a:schemeClr val="tx1"/>
                </a:solidFill>
                <a:latin typeface="华文楷体" panose="02010600040101010101" pitchFamily="2" charset="-122"/>
                <a:ea typeface="华文楷体" panose="02010600040101010101" pitchFamily="2" charset="-122"/>
                <a:sym typeface="+mn-ea"/>
              </a:rPr>
              <a:t>，也是管理者权力最明显的表现。</a:t>
            </a:r>
            <a:endParaRPr lang="zh-CN" altLang="en-US" sz="2000" dirty="0">
              <a:solidFill>
                <a:schemeClr val="tx1"/>
              </a:solidFill>
              <a:latin typeface="华文楷体" panose="02010600040101010101" pitchFamily="2" charset="-122"/>
              <a:ea typeface="华文楷体" panose="02010600040101010101" pitchFamily="2" charset="-122"/>
              <a:sym typeface="+mn-ea"/>
            </a:endParaRPr>
          </a:p>
          <a:p>
            <a:pPr marL="146050" indent="-230505">
              <a:lnSpc>
                <a:spcPct val="150000"/>
              </a:lnSpc>
            </a:pPr>
            <a:endParaRPr lang="zh-CN" altLang="en-US" sz="2000" dirty="0">
              <a:sym typeface="+mn-ea"/>
            </a:endParaRPr>
          </a:p>
          <a:p>
            <a:pPr marL="146050" indent="-230505">
              <a:lnSpc>
                <a:spcPct val="150000"/>
              </a:lnSpc>
            </a:pPr>
            <a:endParaRPr lang="zh-CN" altLang="en-US" sz="2000" dirty="0">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bwMode="auto">
          <a:xfrm>
            <a:off x="0"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2400" dirty="0">
                <a:latin typeface="黑体" panose="02010609060101010101" pitchFamily="49" charset="-122"/>
                <a:ea typeface="黑体" panose="02010609060101010101" pitchFamily="49" charset="-122"/>
                <a:sym typeface="+mn-ea"/>
              </a:rPr>
              <a:t>3. </a:t>
            </a:r>
            <a:r>
              <a:rPr lang="zh-CN" altLang="en-US" sz="2400" dirty="0">
                <a:latin typeface="黑体" panose="02010609060101010101" pitchFamily="49" charset="-122"/>
                <a:ea typeface="黑体" panose="02010609060101010101" pitchFamily="49" charset="-122"/>
                <a:sym typeface="+mn-ea"/>
              </a:rPr>
              <a:t>领导者角色理论</a:t>
            </a:r>
            <a:r>
              <a:rPr lang="en-US" altLang="zh-CN" sz="2400" dirty="0">
                <a:latin typeface="黑体" panose="02010609060101010101" pitchFamily="49" charset="-122"/>
                <a:ea typeface="黑体" panose="02010609060101010101" pitchFamily="49" charset="-122"/>
                <a:sym typeface="+mn-ea"/>
              </a:rPr>
              <a:t>——</a:t>
            </a:r>
            <a:r>
              <a:rPr lang="en-US" altLang="zh-CN" sz="2400" dirty="0" err="1">
                <a:latin typeface="黑体" panose="02010609060101010101" pitchFamily="49" charset="-122"/>
                <a:ea typeface="黑体" panose="02010609060101010101" pitchFamily="49" charset="-122"/>
                <a:sym typeface="+mn-ea"/>
              </a:rPr>
              <a:t>亨利·明茨伯格</a:t>
            </a:r>
            <a:endParaRPr lang="en-US" altLang="zh-CN" sz="2400" dirty="0">
              <a:latin typeface="黑体" panose="02010609060101010101" pitchFamily="49" charset="-122"/>
              <a:ea typeface="黑体" panose="02010609060101010101" pitchFamily="49" charset="-122"/>
              <a:sym typeface="+mn-ea"/>
            </a:endParaRPr>
          </a:p>
        </p:txBody>
      </p:sp>
      <p:graphicFrame>
        <p:nvGraphicFramePr>
          <p:cNvPr id="6" name="表格 5"/>
          <p:cNvGraphicFramePr>
            <a:graphicFrameLocks noGrp="1"/>
          </p:cNvGraphicFramePr>
          <p:nvPr>
            <p:custDataLst>
              <p:tags r:id="rId1"/>
            </p:custDataLst>
          </p:nvPr>
        </p:nvGraphicFramePr>
        <p:xfrm>
          <a:off x="179705" y="1268730"/>
          <a:ext cx="7200900" cy="2287270"/>
        </p:xfrm>
        <a:graphic>
          <a:graphicData uri="http://schemas.openxmlformats.org/drawingml/2006/table">
            <a:tbl>
              <a:tblPr firstRow="1" firstCol="1" bandRow="1">
                <a:tableStyleId>{21E4AEA4-8DFA-4A89-87EB-49C32662AFE0}</a:tableStyleId>
              </a:tblPr>
              <a:tblGrid>
                <a:gridCol w="1071245"/>
                <a:gridCol w="3670935"/>
                <a:gridCol w="2458720"/>
              </a:tblGrid>
              <a:tr h="306070">
                <a:tc>
                  <a:txBody>
                    <a:bodyPr/>
                    <a:lstStyle/>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角色</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c>
                  <a:txBody>
                    <a:bodyPr/>
                    <a:lstStyle/>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描述</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c>
                  <a:txBody>
                    <a:bodyPr/>
                    <a:lstStyle/>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特征活动</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r>
              <a:tr h="533400">
                <a:tc>
                  <a:txBody>
                    <a:bodyPr/>
                    <a:lstStyle/>
                    <a:p>
                      <a:pPr indent="0" algn="ctr" fontAlgn="auto">
                        <a:lnSpc>
                          <a:spcPct val="125000"/>
                        </a:lnSpc>
                        <a:buNone/>
                      </a:pPr>
                      <a:r>
                        <a:rPr lang="en-US" sz="1600" b="0" dirty="0" err="1">
                          <a:latin typeface="微软雅黑" panose="020B0503020204020204" pitchFamily="34" charset="-122"/>
                          <a:ea typeface="微软雅黑" panose="020B0503020204020204" pitchFamily="34" charset="-122"/>
                          <a:cs typeface="Times New Roman" panose="02020603050405020304" charset="0"/>
                        </a:rPr>
                        <a:t>挂名首脑</a:t>
                      </a:r>
                      <a:endParaRPr lang="en-US" altLang="en-US" sz="1600" b="0" dirty="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solidFill>
                      <a:srgbClr val="D34726"/>
                    </a:solidFill>
                  </a:tcP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象征性的首脑；</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履行一定的礼仪职能；</a:t>
                      </a:r>
                      <a:r>
                        <a:rPr lang="en-US" sz="1400" b="0" dirty="0" err="1">
                          <a:latin typeface="微软雅黑" panose="020B0503020204020204" pitchFamily="34" charset="-122"/>
                          <a:ea typeface="微软雅黑" panose="020B0503020204020204" pitchFamily="34" charset="-122"/>
                          <a:cs typeface="Times New Roman" panose="02020603050405020304" charset="0"/>
                        </a:rPr>
                        <a:t>担任许多法律性或社会性的程式</a:t>
                      </a:r>
                      <a:r>
                        <a:rPr lang="en-US" sz="1400" b="0" dirty="0" err="1">
                          <a:latin typeface="微软雅黑" panose="020B0503020204020204" pitchFamily="34" charset="-122"/>
                          <a:ea typeface="微软雅黑" panose="020B0503020204020204" pitchFamily="34" charset="-122"/>
                          <a:cs typeface="宋体" panose="02010600030101010101" pitchFamily="2" charset="-122"/>
                        </a:rPr>
                        <a:t>化</a:t>
                      </a:r>
                      <a:r>
                        <a:rPr lang="en-US" sz="1400" b="0" dirty="0" err="1">
                          <a:latin typeface="微软雅黑" panose="020B0503020204020204" pitchFamily="34" charset="-122"/>
                          <a:ea typeface="微软雅黑" panose="020B0503020204020204" pitchFamily="34" charset="-122"/>
                          <a:cs typeface="Times New Roman" panose="02020603050405020304" charset="0"/>
                        </a:rPr>
                        <a:t>职务</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签署法律文件，</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出席重要活动，</a:t>
                      </a:r>
                      <a:r>
                        <a:rPr lang="en-US" sz="1400" b="0" dirty="0" err="1">
                          <a:latin typeface="微软雅黑" panose="020B0503020204020204" pitchFamily="34" charset="-122"/>
                          <a:ea typeface="微软雅黑" panose="020B0503020204020204" pitchFamily="34" charset="-122"/>
                          <a:cs typeface="Times New Roman" panose="02020603050405020304" charset="0"/>
                        </a:rPr>
                        <a:t>接待来访人员</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，参加员工</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见面会</a:t>
                      </a:r>
                      <a:endParaRPr lang="zh-CN" altLang="en-US" sz="1400" b="0" dirty="0" err="1">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tc>
              </a:tr>
              <a:tr h="561975">
                <a:tc>
                  <a:txBody>
                    <a:bodyPr/>
                    <a:lstStyle/>
                    <a:p>
                      <a:pPr indent="0" algn="ctr" fontAlgn="auto">
                        <a:lnSpc>
                          <a:spcPct val="125000"/>
                        </a:lnSpc>
                        <a:buNone/>
                      </a:pPr>
                      <a:r>
                        <a:rPr lang="en-US" sz="1600" b="0">
                          <a:latin typeface="微软雅黑" panose="020B0503020204020204" pitchFamily="34" charset="-122"/>
                          <a:ea typeface="微软雅黑" panose="020B0503020204020204" pitchFamily="34" charset="-122"/>
                          <a:cs typeface="Times New Roman" panose="02020603050405020304" charset="0"/>
                        </a:rPr>
                        <a:t>领导者</a:t>
                      </a:r>
                      <a:endParaRPr lang="en-US" altLang="en-US" sz="1600" b="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solidFill>
                      <a:srgbClr val="D34726"/>
                    </a:solidFill>
                  </a:tcPr>
                </a:tc>
                <a:tc>
                  <a:txBody>
                    <a:bodyPr/>
                    <a:lstStyle/>
                    <a:p>
                      <a:pPr indent="0" algn="l" fontAlgn="auto">
                        <a:lnSpc>
                          <a:spcPct val="125000"/>
                        </a:lnSpc>
                        <a:buNone/>
                      </a:pP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下属</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的带头人，精神引领者，</a:t>
                      </a:r>
                      <a:r>
                        <a:rPr lang="en-US" sz="1400" b="0" dirty="0" err="1">
                          <a:latin typeface="微软雅黑" panose="020B0503020204020204" pitchFamily="34" charset="-122"/>
                          <a:ea typeface="微软雅黑" panose="020B0503020204020204" pitchFamily="34" charset="-122"/>
                          <a:cs typeface="Times New Roman" panose="02020603050405020304" charset="0"/>
                        </a:rPr>
                        <a:t>负责对下属激励和鼓励；负责用人、训练和交际</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针对下属的所有管理活动</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tc>
              </a:tr>
              <a:tr h="885825">
                <a:tc>
                  <a:txBody>
                    <a:bodyPr/>
                    <a:lstStyle/>
                    <a:p>
                      <a:pPr indent="0" algn="ctr" fontAlgn="auto">
                        <a:lnSpc>
                          <a:spcPct val="125000"/>
                        </a:lnSpc>
                        <a:buNone/>
                      </a:pPr>
                      <a:r>
                        <a:rPr lang="en-US" sz="1600" b="0" dirty="0" err="1">
                          <a:latin typeface="微软雅黑" panose="020B0503020204020204" pitchFamily="34" charset="-122"/>
                          <a:ea typeface="微软雅黑" panose="020B0503020204020204" pitchFamily="34" charset="-122"/>
                          <a:cs typeface="Times New Roman" panose="02020603050405020304" charset="0"/>
                        </a:rPr>
                        <a:t>联络者</a:t>
                      </a:r>
                      <a:endParaRPr lang="en-US" altLang="en-US" sz="1600" b="0" dirty="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solidFill>
                      <a:srgbClr val="D34726"/>
                    </a:solidFill>
                  </a:tcPr>
                </a:tc>
                <a:tc>
                  <a:txBody>
                    <a:bodyPr/>
                    <a:lstStyle/>
                    <a:p>
                      <a:pPr indent="0" algn="l" fontAlgn="auto">
                        <a:lnSpc>
                          <a:spcPct val="125000"/>
                        </a:lnSpc>
                        <a:buNone/>
                      </a:pP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发起和</a:t>
                      </a:r>
                      <a:r>
                        <a:rPr lang="en-US" sz="1400" b="0" dirty="0" err="1">
                          <a:latin typeface="微软雅黑" panose="020B0503020204020204" pitchFamily="34" charset="-122"/>
                          <a:ea typeface="微软雅黑" panose="020B0503020204020204" pitchFamily="34" charset="-122"/>
                          <a:cs typeface="Times New Roman" panose="02020603050405020304" charset="0"/>
                        </a:rPr>
                        <a:t>维持与外界的</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联系及关系维护，提供各种信息和必要的支持</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给来函作复；外部董事会的工作；涉及组织以外的人的其他工作</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92" marR="68592" marT="0" marB="0" anchor="ctr"/>
                </a:tc>
              </a:tr>
            </a:tbl>
          </a:graphicData>
        </a:graphic>
      </p:graphicFrame>
      <p:sp>
        <p:nvSpPr>
          <p:cNvPr id="3" name="右大括号 2"/>
          <p:cNvSpPr/>
          <p:nvPr/>
        </p:nvSpPr>
        <p:spPr>
          <a:xfrm>
            <a:off x="7380312" y="1844824"/>
            <a:ext cx="360040" cy="1584176"/>
          </a:xfrm>
          <a:prstGeom prst="rightBrace">
            <a:avLst/>
          </a:prstGeom>
          <a:ln w="28575">
            <a:solidFill>
              <a:srgbClr val="DE733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5" name="圆角矩形 4"/>
          <p:cNvSpPr/>
          <p:nvPr/>
        </p:nvSpPr>
        <p:spPr>
          <a:xfrm>
            <a:off x="7783262" y="2276872"/>
            <a:ext cx="1181226" cy="720080"/>
          </a:xfrm>
          <a:prstGeom prst="roundRect">
            <a:avLst/>
          </a:prstGeom>
          <a:solidFill>
            <a:srgbClr val="DE73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人际关系</a:t>
            </a:r>
            <a:endParaRPr kumimoji="1" lang="zh-CN" altLang="en-US" b="1" dirty="0"/>
          </a:p>
        </p:txBody>
      </p:sp>
      <p:pic>
        <p:nvPicPr>
          <p:cNvPr id="2" name="图片 1"/>
          <p:cNvPicPr>
            <a:picLocks noChangeAspect="1"/>
          </p:cNvPicPr>
          <p:nvPr/>
        </p:nvPicPr>
        <p:blipFill>
          <a:blip r:embed="rId2"/>
          <a:stretch>
            <a:fillRect/>
          </a:stretch>
        </p:blipFill>
        <p:spPr>
          <a:xfrm>
            <a:off x="2700020" y="4092575"/>
            <a:ext cx="3181350" cy="2152015"/>
          </a:xfrm>
          <a:prstGeom prst="rect">
            <a:avLst/>
          </a:prstGeom>
        </p:spPr>
      </p:pic>
      <p:pic>
        <p:nvPicPr>
          <p:cNvPr id="4" name="图片 3"/>
          <p:cNvPicPr>
            <a:picLocks noChangeAspect="1"/>
          </p:cNvPicPr>
          <p:nvPr/>
        </p:nvPicPr>
        <p:blipFill>
          <a:blip r:embed="rId3"/>
          <a:stretch>
            <a:fillRect/>
          </a:stretch>
        </p:blipFill>
        <p:spPr>
          <a:xfrm>
            <a:off x="179705" y="4092575"/>
            <a:ext cx="2335530" cy="2335530"/>
          </a:xfrm>
          <a:prstGeom prst="rect">
            <a:avLst/>
          </a:prstGeom>
        </p:spPr>
      </p:pic>
      <p:sp>
        <p:nvSpPr>
          <p:cNvPr id="7" name="文本框 6"/>
          <p:cNvSpPr txBox="1"/>
          <p:nvPr/>
        </p:nvSpPr>
        <p:spPr>
          <a:xfrm>
            <a:off x="6372225" y="4149090"/>
            <a:ext cx="2523490" cy="232791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a:lnSpc>
                <a:spcPct val="130000"/>
              </a:lnSpc>
            </a:pPr>
            <a:r>
              <a:rPr lang="zh-CN" altLang="en-US" sz="1400"/>
              <a:t>①CEO们用12%的时间与人进行各种礼节性的工作。17%的来信是感谢信和与他们的身份有关的各种请求。</a:t>
            </a:r>
            <a:endParaRPr lang="zh-CN" altLang="en-US" sz="1400"/>
          </a:p>
          <a:p>
            <a:pPr>
              <a:lnSpc>
                <a:spcPct val="130000"/>
              </a:lnSpc>
            </a:pPr>
            <a:r>
              <a:rPr lang="zh-CN" altLang="en-US" sz="1400"/>
              <a:t>②管理者与下属的联络时间、组织外部人士的联络、与上级的接触时间，分别占</a:t>
            </a:r>
            <a:r>
              <a:rPr lang="en-US" altLang="zh-CN" sz="1400"/>
              <a:t>45%-45%-10%.</a:t>
            </a:r>
            <a:endParaRPr lang="en-US" altLang="zh-CN" sz="1400"/>
          </a:p>
        </p:txBody>
      </p:sp>
      <p:sp>
        <p:nvSpPr>
          <p:cNvPr id="8" name="文本框 7"/>
          <p:cNvSpPr txBox="1"/>
          <p:nvPr/>
        </p:nvSpPr>
        <p:spPr>
          <a:xfrm>
            <a:off x="7569200" y="1484630"/>
            <a:ext cx="1810385" cy="368300"/>
          </a:xfrm>
          <a:prstGeom prst="rect">
            <a:avLst/>
          </a:prstGeom>
          <a:noFill/>
        </p:spPr>
        <p:txBody>
          <a:bodyPr wrap="square" rtlCol="0">
            <a:spAutoFit/>
          </a:bodyPr>
          <a:p>
            <a:r>
              <a:rPr lang="zh-CN" altLang="en-US"/>
              <a:t>校长接待日？</a:t>
            </a:r>
            <a:r>
              <a:rPr lang="en-US" altLang="zh-CN"/>
              <a:t> </a:t>
            </a:r>
            <a:endParaRPr lang="zh-CN"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graphicFrame>
        <p:nvGraphicFramePr>
          <p:cNvPr id="6" name="表格 5"/>
          <p:cNvGraphicFramePr>
            <a:graphicFrameLocks noGrp="1"/>
          </p:cNvGraphicFramePr>
          <p:nvPr>
            <p:custDataLst>
              <p:tags r:id="rId1"/>
            </p:custDataLst>
          </p:nvPr>
        </p:nvGraphicFramePr>
        <p:xfrm>
          <a:off x="467167" y="1484660"/>
          <a:ext cx="7200900" cy="2854960"/>
        </p:xfrm>
        <a:graphic>
          <a:graphicData uri="http://schemas.openxmlformats.org/drawingml/2006/table">
            <a:tbl>
              <a:tblPr firstRow="1" firstCol="1" bandRow="1">
                <a:tableStyleId>{21E4AEA4-8DFA-4A89-87EB-49C32662AFE0}</a:tableStyleId>
              </a:tblPr>
              <a:tblGrid>
                <a:gridCol w="1071245"/>
                <a:gridCol w="3670935"/>
                <a:gridCol w="2458620"/>
              </a:tblGrid>
              <a:tr h="998855">
                <a:tc>
                  <a:txBody>
                    <a:bodyPr/>
                    <a:p>
                      <a:pPr indent="0" algn="ctr" fontAlgn="auto">
                        <a:lnSpc>
                          <a:spcPct val="125000"/>
                        </a:lnSpc>
                        <a:buNone/>
                      </a:pPr>
                      <a:r>
                        <a:rPr lang="en-US" sz="1600" b="0" dirty="0" err="1">
                          <a:latin typeface="微软雅黑" panose="020B0503020204020204" pitchFamily="34" charset="-122"/>
                          <a:ea typeface="微软雅黑" panose="020B0503020204020204" pitchFamily="34" charset="-122"/>
                          <a:cs typeface="Times New Roman" panose="02020603050405020304" charset="0"/>
                        </a:rPr>
                        <a:t>监听者</a:t>
                      </a:r>
                      <a:endParaRPr lang="en-US" altLang="en-US" sz="16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solidFill>
                      <a:srgbClr val="D34726"/>
                    </a:solidFill>
                  </a:tcPr>
                </a:tc>
                <a:tc>
                  <a:txBody>
                    <a:bodyPr/>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宋体" panose="02010600030101010101" pitchFamily="2" charset="-122"/>
                        </a:rPr>
                        <a:t>收</a:t>
                      </a:r>
                      <a:r>
                        <a:rPr lang="en-US" sz="1400" b="0" dirty="0" err="1">
                          <a:latin typeface="微软雅黑" panose="020B0503020204020204" pitchFamily="34" charset="-122"/>
                          <a:ea typeface="微软雅黑" panose="020B0503020204020204" pitchFamily="34" charset="-122"/>
                          <a:cs typeface="Times New Roman" panose="02020603050405020304" charset="0"/>
                        </a:rPr>
                        <a:t>集</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和</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汇集组织内外</a:t>
                      </a:r>
                      <a:r>
                        <a:rPr lang="en-US" sz="1400" b="0" dirty="0" err="1">
                          <a:latin typeface="微软雅黑" panose="020B0503020204020204" pitchFamily="34" charset="-122"/>
                          <a:ea typeface="微软雅黑" panose="020B0503020204020204" pitchFamily="34" charset="-122"/>
                          <a:cs typeface="Times New Roman" panose="02020603050405020304" charset="0"/>
                        </a:rPr>
                        <a:t>信息，以便对组织和环境有彻底的了解；成为组织内部信息和外部信息的神经中枢</a:t>
                      </a:r>
                      <a:endParaRPr lang="en-US" altLang="en-US" sz="1400" b="0" dirty="0">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tc>
                <a:tc>
                  <a:txBody>
                    <a:bodyPr/>
                    <a:p>
                      <a:pPr indent="0" algn="l" fontAlgn="auto">
                        <a:lnSpc>
                          <a:spcPct val="125000"/>
                        </a:lnSpc>
                        <a:buNone/>
                      </a:pPr>
                      <a:r>
                        <a:rPr lang="zh-CN" altLang="en-US" sz="1400" b="0" dirty="0" err="1">
                          <a:latin typeface="微软雅黑" panose="020B0503020204020204" pitchFamily="34" charset="-122"/>
                          <a:ea typeface="微软雅黑" panose="020B0503020204020204" pitchFamily="34" charset="-122"/>
                          <a:cs typeface="宋体" panose="02010600030101010101" pitchFamily="2" charset="-122"/>
                        </a:rPr>
                        <a:t>听取汇报、</a:t>
                      </a:r>
                      <a:r>
                        <a:rPr lang="en-US" sz="1400" b="0" dirty="0" err="1">
                          <a:latin typeface="微软雅黑" panose="020B0503020204020204" pitchFamily="34" charset="-122"/>
                          <a:ea typeface="微软雅黑" panose="020B0503020204020204" pitchFamily="34" charset="-122"/>
                          <a:cs typeface="宋体" panose="02010600030101010101" pitchFamily="2" charset="-122"/>
                        </a:rPr>
                        <a:t>现场</a:t>
                      </a:r>
                      <a:r>
                        <a:rPr lang="en-US" sz="1400" b="0" dirty="0" err="1">
                          <a:latin typeface="微软雅黑" panose="020B0503020204020204" pitchFamily="34" charset="-122"/>
                          <a:ea typeface="微软雅黑" panose="020B0503020204020204" pitchFamily="34" charset="-122"/>
                          <a:cs typeface="Times New Roman" panose="02020603050405020304" charset="0"/>
                        </a:rPr>
                        <a:t>视察</a:t>
                      </a:r>
                      <a:r>
                        <a:rPr lang="zh-CN" altLang="en-US" sz="1400" b="0" dirty="0">
                          <a:latin typeface="微软雅黑" panose="020B0503020204020204" pitchFamily="34" charset="-122"/>
                          <a:ea typeface="微软雅黑" panose="020B0503020204020204" pitchFamily="34" charset="-122"/>
                          <a:cs typeface="Times New Roman" panose="02020603050405020304" charset="0"/>
                        </a:rPr>
                        <a:t>、阅读各类报告、行业分析文章、</a:t>
                      </a:r>
                      <a:r>
                        <a:rPr lang="zh-CN" altLang="en-US" sz="1400" b="0" dirty="0">
                          <a:latin typeface="微软雅黑" panose="020B0503020204020204" pitchFamily="34" charset="-122"/>
                          <a:ea typeface="微软雅黑" panose="020B0503020204020204" pitchFamily="34" charset="-122"/>
                          <a:cs typeface="Times New Roman" panose="02020603050405020304" charset="0"/>
                        </a:rPr>
                        <a:t>小道消息</a:t>
                      </a:r>
                      <a:endParaRPr lang="zh-CN"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r>
              <a:tr h="1056005">
                <a:tc>
                  <a:txBody>
                    <a:bodyPr/>
                    <a:p>
                      <a:pPr indent="0" algn="ctr" fontAlgn="auto">
                        <a:lnSpc>
                          <a:spcPct val="125000"/>
                        </a:lnSpc>
                        <a:buNone/>
                      </a:pPr>
                      <a:r>
                        <a:rPr lang="en-US" sz="1600" b="0">
                          <a:latin typeface="微软雅黑" panose="020B0503020204020204" pitchFamily="34" charset="-122"/>
                          <a:ea typeface="微软雅黑" panose="020B0503020204020204" pitchFamily="34" charset="-122"/>
                          <a:cs typeface="Times New Roman" panose="02020603050405020304" charset="0"/>
                        </a:rPr>
                        <a:t>传播者</a:t>
                      </a:r>
                      <a:endParaRPr lang="en-US" altLang="en-US" sz="1600" b="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solidFill>
                      <a:srgbClr val="D34726"/>
                    </a:solidFill>
                  </a:tcPr>
                </a:tc>
                <a:tc>
                  <a:txBody>
                    <a:bodyPr/>
                    <a:p>
                      <a:pPr indent="0" algn="l" fontAlgn="auto">
                        <a:lnSpc>
                          <a:spcPct val="125000"/>
                        </a:lnSpc>
                        <a:buNone/>
                      </a:pPr>
                      <a:r>
                        <a:rPr lang="en-US" sz="1400" b="0" dirty="0">
                          <a:latin typeface="微软雅黑" panose="020B0503020204020204" pitchFamily="34" charset="-122"/>
                          <a:ea typeface="微软雅黑" panose="020B0503020204020204" pitchFamily="34" charset="-122"/>
                          <a:cs typeface="Times New Roman" panose="02020603050405020304" charset="0"/>
                        </a:rPr>
                        <a:t>把</a:t>
                      </a:r>
                      <a:r>
                        <a:rPr lang="zh-CN" altLang="en-US" sz="1400" b="0" dirty="0">
                          <a:latin typeface="微软雅黑" panose="020B0503020204020204" pitchFamily="34" charset="-122"/>
                          <a:ea typeface="微软雅黑" panose="020B0503020204020204" pitchFamily="34" charset="-122"/>
                          <a:cs typeface="Times New Roman" panose="02020603050405020304" charset="0"/>
                        </a:rPr>
                        <a:t>组织内外</a:t>
                      </a:r>
                      <a:r>
                        <a:rPr lang="en-US" sz="1400" b="0" dirty="0">
                          <a:latin typeface="微软雅黑" panose="020B0503020204020204" pitchFamily="34" charset="-122"/>
                          <a:ea typeface="微软雅黑" panose="020B0503020204020204" pitchFamily="34" charset="-122"/>
                          <a:cs typeface="Times New Roman" panose="02020603050405020304" charset="0"/>
                        </a:rPr>
                        <a:t>信息传播给组织的成员；有些是有关事实的信息，有些涉及对组织有影响的不同价值观点</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c>
                  <a:txBody>
                    <a:bodyPr/>
                    <a:p>
                      <a:pPr indent="0" algn="l" fontAlgn="auto">
                        <a:lnSpc>
                          <a:spcPct val="125000"/>
                        </a:lnSpc>
                        <a:buNone/>
                      </a:pP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开会、邮件、私下</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沟通</a:t>
                      </a:r>
                      <a:endParaRPr lang="zh-CN" altLang="en-US" sz="1400" b="0" dirty="0" err="1">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r>
              <a:tr h="743359">
                <a:tc>
                  <a:txBody>
                    <a:bodyPr/>
                    <a:p>
                      <a:pPr indent="0" algn="ctr" fontAlgn="auto">
                        <a:lnSpc>
                          <a:spcPct val="125000"/>
                        </a:lnSpc>
                        <a:buNone/>
                      </a:pPr>
                      <a:r>
                        <a:rPr lang="en-US" sz="1600" b="0">
                          <a:latin typeface="微软雅黑" panose="020B0503020204020204" pitchFamily="34" charset="-122"/>
                          <a:ea typeface="微软雅黑" panose="020B0503020204020204" pitchFamily="34" charset="-122"/>
                          <a:cs typeface="Times New Roman" panose="02020603050405020304" charset="0"/>
                        </a:rPr>
                        <a:t>发言人</a:t>
                      </a:r>
                      <a:endParaRPr lang="en-US" altLang="en-US" sz="1600" b="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solidFill>
                      <a:srgbClr val="D34726"/>
                    </a:solidFill>
                  </a:tcPr>
                </a:tc>
                <a:tc>
                  <a:txBody>
                    <a:bodyPr/>
                    <a:p>
                      <a:pPr indent="0" algn="l" fontAlgn="auto">
                        <a:lnSpc>
                          <a:spcPct val="125000"/>
                        </a:lnSpc>
                        <a:buNone/>
                      </a:pPr>
                      <a:r>
                        <a:rPr lang="en-US" sz="1400" b="0">
                          <a:latin typeface="微软雅黑" panose="020B0503020204020204" pitchFamily="34" charset="-122"/>
                          <a:ea typeface="微软雅黑" panose="020B0503020204020204" pitchFamily="34" charset="-122"/>
                          <a:cs typeface="Times New Roman" panose="02020603050405020304" charset="0"/>
                        </a:rPr>
                        <a:t>把组织的计划、政策、行动、结果等信息传递给组织以外的人；</a:t>
                      </a:r>
                      <a:r>
                        <a:rPr lang="zh-CN" altLang="en-US" sz="1400" b="0">
                          <a:latin typeface="微软雅黑" panose="020B0503020204020204" pitchFamily="34" charset="-122"/>
                          <a:ea typeface="微软雅黑" panose="020B0503020204020204" pitchFamily="34" charset="-122"/>
                          <a:cs typeface="Times New Roman" panose="02020603050405020304" charset="0"/>
                        </a:rPr>
                        <a:t>作为行业专家和负责人，面对外部的咨询发表专业</a:t>
                      </a:r>
                      <a:r>
                        <a:rPr lang="zh-CN" altLang="en-US" sz="1400" b="0">
                          <a:latin typeface="微软雅黑" panose="020B0503020204020204" pitchFamily="34" charset="-122"/>
                          <a:ea typeface="微软雅黑" panose="020B0503020204020204" pitchFamily="34" charset="-122"/>
                          <a:cs typeface="Times New Roman" panose="02020603050405020304" charset="0"/>
                        </a:rPr>
                        <a:t>解释。</a:t>
                      </a:r>
                      <a:endParaRPr lang="zh-CN" altLang="en-US" sz="1400" b="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c>
                  <a:txBody>
                    <a:bodyPr/>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召开董事会，</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采访、访谈等正式</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场合</a:t>
                      </a:r>
                      <a:endParaRPr lang="zh-CN" altLang="en-US" sz="1400" b="0" dirty="0" err="1">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r>
            </a:tbl>
          </a:graphicData>
        </a:graphic>
      </p:graphicFrame>
      <p:sp>
        <p:nvSpPr>
          <p:cNvPr id="9" name="右大括号 8"/>
          <p:cNvSpPr/>
          <p:nvPr/>
        </p:nvSpPr>
        <p:spPr>
          <a:xfrm>
            <a:off x="7668087" y="1916672"/>
            <a:ext cx="360040" cy="2064738"/>
          </a:xfrm>
          <a:prstGeom prst="rightBrace">
            <a:avLst/>
          </a:prstGeom>
          <a:ln w="28575">
            <a:solidFill>
              <a:srgbClr val="DE7337"/>
            </a:solidFill>
          </a:ln>
        </p:spPr>
        <p:style>
          <a:lnRef idx="1">
            <a:schemeClr val="accent1"/>
          </a:lnRef>
          <a:fillRef idx="0">
            <a:schemeClr val="accent1"/>
          </a:fillRef>
          <a:effectRef idx="0">
            <a:schemeClr val="accent1"/>
          </a:effectRef>
          <a:fontRef idx="minor">
            <a:schemeClr val="tx1"/>
          </a:fontRef>
        </p:style>
        <p:txBody>
          <a:bodyPr rtlCol="0" anchor="ctr"/>
          <a:p>
            <a:pPr algn="ctr"/>
            <a:endParaRPr kumimoji="1" lang="zh-CN" altLang="en-US"/>
          </a:p>
        </p:txBody>
      </p:sp>
      <p:sp>
        <p:nvSpPr>
          <p:cNvPr id="12" name="圆角矩形 11"/>
          <p:cNvSpPr/>
          <p:nvPr/>
        </p:nvSpPr>
        <p:spPr>
          <a:xfrm>
            <a:off x="7956772" y="2636626"/>
            <a:ext cx="1111221" cy="720080"/>
          </a:xfrm>
          <a:prstGeom prst="roundRect">
            <a:avLst/>
          </a:prstGeom>
          <a:solidFill>
            <a:srgbClr val="DE7337"/>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b="1" dirty="0"/>
              <a:t>信息传递</a:t>
            </a:r>
            <a:endParaRPr kumimoji="1" lang="zh-CN" altLang="en-US" b="1" dirty="0"/>
          </a:p>
        </p:txBody>
      </p:sp>
      <p:graphicFrame>
        <p:nvGraphicFramePr>
          <p:cNvPr id="4" name="表格 3"/>
          <p:cNvGraphicFramePr>
            <a:graphicFrameLocks noGrp="1"/>
          </p:cNvGraphicFramePr>
          <p:nvPr/>
        </p:nvGraphicFramePr>
        <p:xfrm>
          <a:off x="466532" y="1268760"/>
          <a:ext cx="7200900" cy="348615"/>
        </p:xfrm>
        <a:graphic>
          <a:graphicData uri="http://schemas.openxmlformats.org/drawingml/2006/table">
            <a:tbl>
              <a:tblPr firstRow="1" firstCol="1" bandRow="1">
                <a:tableStyleId>{21E4AEA4-8DFA-4A89-87EB-49C32662AFE0}</a:tableStyleId>
              </a:tblPr>
              <a:tblGrid>
                <a:gridCol w="1071245"/>
                <a:gridCol w="3670935"/>
                <a:gridCol w="2458620"/>
              </a:tblGrid>
              <a:tr h="348486">
                <a:tc>
                  <a:txBody>
                    <a:bodyPr/>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角色</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c>
                  <a:txBody>
                    <a:bodyPr/>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描述</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c>
                  <a:txBody>
                    <a:bodyPr/>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特征活动</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62" marR="46262" marT="0" marB="0" anchor="ctr">
                    <a:solidFill>
                      <a:srgbClr val="D34726"/>
                    </a:solidFill>
                  </a:tcPr>
                </a:tc>
              </a:tr>
            </a:tbl>
          </a:graphicData>
        </a:graphic>
      </p:graphicFrame>
      <p:sp>
        <p:nvSpPr>
          <p:cNvPr id="5" name="文本框 4"/>
          <p:cNvSpPr txBox="1"/>
          <p:nvPr/>
        </p:nvSpPr>
        <p:spPr>
          <a:xfrm>
            <a:off x="323850" y="4725035"/>
            <a:ext cx="3048000" cy="9220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p>
            <a:r>
              <a:rPr lang="en-US" altLang="zh-CN"/>
              <a:t>CEO</a:t>
            </a:r>
            <a:r>
              <a:rPr lang="zh-CN" altLang="en-US"/>
              <a:t>们将</a:t>
            </a:r>
            <a:r>
              <a:rPr lang="en-US" altLang="zh-CN"/>
              <a:t>40%</a:t>
            </a:r>
            <a:r>
              <a:rPr lang="zh-CN" altLang="en-US"/>
              <a:t>的互动时间用于传播信息，收到的邮件中</a:t>
            </a:r>
            <a:r>
              <a:rPr lang="en-US" altLang="zh-CN"/>
              <a:t>70%</a:t>
            </a:r>
            <a:r>
              <a:rPr lang="zh-CN" altLang="en-US"/>
              <a:t>都是存粹的</a:t>
            </a:r>
            <a:r>
              <a:rPr lang="zh-CN" altLang="en-US"/>
              <a:t>信息。</a:t>
            </a:r>
            <a:endParaRPr lang="zh-CN" altLang="en-US"/>
          </a:p>
        </p:txBody>
      </p:sp>
      <p:pic>
        <p:nvPicPr>
          <p:cNvPr id="7" name="图片 6"/>
          <p:cNvPicPr>
            <a:picLocks noChangeAspect="1"/>
          </p:cNvPicPr>
          <p:nvPr/>
        </p:nvPicPr>
        <p:blipFill>
          <a:blip r:embed="rId2"/>
          <a:stretch>
            <a:fillRect/>
          </a:stretch>
        </p:blipFill>
        <p:spPr>
          <a:xfrm>
            <a:off x="3491865" y="4519295"/>
            <a:ext cx="2748280" cy="1934845"/>
          </a:xfrm>
          <a:prstGeom prst="rect">
            <a:avLst/>
          </a:prstGeom>
        </p:spPr>
      </p:pic>
      <p:pic>
        <p:nvPicPr>
          <p:cNvPr id="8" name="内容占位符 7"/>
          <p:cNvPicPr>
            <a:picLocks noChangeAspect="1"/>
          </p:cNvPicPr>
          <p:nvPr>
            <p:ph idx="1"/>
          </p:nvPr>
        </p:nvPicPr>
        <p:blipFill>
          <a:blip r:embed="rId3"/>
          <a:stretch>
            <a:fillRect/>
          </a:stretch>
        </p:blipFill>
        <p:spPr>
          <a:xfrm>
            <a:off x="6443980" y="4580890"/>
            <a:ext cx="2476500" cy="181102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custDataLst>
              <p:tags r:id="rId1"/>
            </p:custDataLst>
          </p:nvPr>
        </p:nvGraphicFramePr>
        <p:xfrm>
          <a:off x="252095" y="980440"/>
          <a:ext cx="6911975" cy="3411855"/>
        </p:xfrm>
        <a:graphic>
          <a:graphicData uri="http://schemas.openxmlformats.org/drawingml/2006/table">
            <a:tbl>
              <a:tblPr firstRow="1" firstCol="1" bandRow="1">
                <a:tableStyleId>{21E4AEA4-8DFA-4A89-87EB-49C32662AFE0}</a:tableStyleId>
              </a:tblPr>
              <a:tblGrid>
                <a:gridCol w="1257935"/>
                <a:gridCol w="2986405"/>
                <a:gridCol w="2667635"/>
              </a:tblGrid>
              <a:tr h="346604">
                <a:tc>
                  <a:txBody>
                    <a:bodyPr/>
                    <a:lstStyle/>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角色</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solidFill>
                      <a:srgbClr val="D34726"/>
                    </a:solidFill>
                  </a:tcPr>
                </a:tc>
                <a:tc>
                  <a:txBody>
                    <a:bodyPr/>
                    <a:lstStyle/>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描述</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solidFill>
                      <a:srgbClr val="D34726"/>
                    </a:solidFill>
                  </a:tcPr>
                </a:tc>
                <a:tc>
                  <a:txBody>
                    <a:bodyPr/>
                    <a:lstStyle/>
                    <a:p>
                      <a:pPr algn="ctr" fontAlgn="auto">
                        <a:lnSpc>
                          <a:spcPct val="125000"/>
                        </a:lnSpc>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特征活动</a:t>
                      </a:r>
                      <a:endParaRPr lang="zh-CN" sz="1600" kern="100" dirty="0">
                        <a:effectLst/>
                        <a:latin typeface="微软雅黑" panose="020B0503020204020204" pitchFamily="34" charset="-122"/>
                        <a:ea typeface="微软雅黑" panose="020B0503020204020204" pitchFamily="34" charset="-122"/>
                        <a:cs typeface="宋体" panose="02010600030101010101" pitchFamily="2" charset="-122"/>
                      </a:endParaRPr>
                    </a:p>
                  </a:txBody>
                  <a:tcPr marL="46254" marR="46254" marT="0" marB="0" anchor="ctr">
                    <a:solidFill>
                      <a:srgbClr val="D34726"/>
                    </a:solidFill>
                  </a:tcPr>
                </a:tc>
              </a:tr>
              <a:tr h="878840">
                <a:tc>
                  <a:txBody>
                    <a:bodyPr/>
                    <a:lstStyle/>
                    <a:p>
                      <a:pPr indent="0" algn="ctr" fontAlgn="auto">
                        <a:lnSpc>
                          <a:spcPct val="125000"/>
                        </a:lnSpc>
                        <a:buNone/>
                      </a:pPr>
                      <a:r>
                        <a:rPr lang="en-US" sz="1600" b="0" dirty="0" err="1">
                          <a:latin typeface="微软雅黑" panose="020B0503020204020204" pitchFamily="34" charset="-122"/>
                          <a:ea typeface="微软雅黑" panose="020B0503020204020204" pitchFamily="34" charset="-122"/>
                          <a:cs typeface="Times New Roman" panose="02020603050405020304" charset="0"/>
                        </a:rPr>
                        <a:t>企业家</a:t>
                      </a:r>
                      <a:endParaRPr lang="en-US" altLang="en-US" sz="16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solidFill>
                      <a:srgbClr val="D34726"/>
                    </a:solidFill>
                  </a:tcPr>
                </a:tc>
                <a:tc>
                  <a:txBody>
                    <a:bodyPr/>
                    <a:lstStyle/>
                    <a:p>
                      <a:pPr indent="0" algn="l" fontAlgn="auto">
                        <a:lnSpc>
                          <a:spcPct val="125000"/>
                        </a:lnSpc>
                        <a:buNone/>
                      </a:pP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寻求组织外部的机会</a:t>
                      </a:r>
                      <a:r>
                        <a:rPr lang="en-US" sz="1400" b="0" dirty="0" err="1">
                          <a:latin typeface="微软雅黑" panose="020B0503020204020204" pitchFamily="34" charset="-122"/>
                          <a:ea typeface="微软雅黑" panose="020B0503020204020204" pitchFamily="34" charset="-122"/>
                          <a:cs typeface="Times New Roman" panose="02020603050405020304" charset="0"/>
                        </a:rPr>
                        <a:t>，</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发现组织内部需要改革的地方，制定战略推动改革，确保组织可持续</a:t>
                      </a: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发展</a:t>
                      </a:r>
                      <a:endParaRPr lang="zh-CN" altLang="en-US" sz="1400" b="0" dirty="0" err="1">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涉及发起和设计改进性方案的战略和检查会议</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r>
              <a:tr h="824865">
                <a:tc>
                  <a:txBody>
                    <a:bodyPr/>
                    <a:lstStyle/>
                    <a:p>
                      <a:pPr indent="0" algn="ctr" fontAlgn="auto">
                        <a:lnSpc>
                          <a:spcPct val="125000"/>
                        </a:lnSpc>
                        <a:buNone/>
                      </a:pPr>
                      <a:r>
                        <a:rPr lang="en-US" sz="1600" b="0" dirty="0" err="1">
                          <a:latin typeface="微软雅黑" panose="020B0503020204020204" pitchFamily="34" charset="-122"/>
                          <a:ea typeface="微软雅黑" panose="020B0503020204020204" pitchFamily="34" charset="-122"/>
                          <a:cs typeface="Times New Roman" panose="02020603050405020304" charset="0"/>
                        </a:rPr>
                        <a:t>故障排除者</a:t>
                      </a:r>
                      <a:endParaRPr lang="en-US" altLang="en-US" sz="16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solidFill>
                      <a:srgbClr val="D34726"/>
                    </a:solidFill>
                  </a:tcP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在组织面临重大的、未</a:t>
                      </a:r>
                      <a:r>
                        <a:rPr lang="en-US" sz="1400" b="0" dirty="0" err="1">
                          <a:latin typeface="微软雅黑" panose="020B0503020204020204" pitchFamily="34" charset="-122"/>
                          <a:ea typeface="微软雅黑" panose="020B0503020204020204" pitchFamily="34" charset="-122"/>
                          <a:cs typeface="宋体" panose="02010600030101010101" pitchFamily="2" charset="-122"/>
                        </a:rPr>
                        <a:t>曾</a:t>
                      </a:r>
                      <a:r>
                        <a:rPr lang="en-US" sz="1400" b="0" dirty="0" err="1">
                          <a:latin typeface="微软雅黑" panose="020B0503020204020204" pitchFamily="34" charset="-122"/>
                          <a:ea typeface="微软雅黑" panose="020B0503020204020204" pitchFamily="34" charset="-122"/>
                          <a:cs typeface="Times New Roman" panose="02020603050405020304" charset="0"/>
                        </a:rPr>
                        <a:t>预料的故障时，负责采取补救行动</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涉及故障和危机的战略会议和检查会议</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r>
              <a:tr h="814070">
                <a:tc>
                  <a:txBody>
                    <a:bodyPr/>
                    <a:lstStyle/>
                    <a:p>
                      <a:pPr indent="0" algn="ctr" fontAlgn="auto">
                        <a:lnSpc>
                          <a:spcPct val="125000"/>
                        </a:lnSpc>
                        <a:buNone/>
                      </a:pPr>
                      <a:r>
                        <a:rPr lang="en-US" sz="1600" b="0" dirty="0" err="1">
                          <a:latin typeface="微软雅黑" panose="020B0503020204020204" pitchFamily="34" charset="-122"/>
                          <a:ea typeface="微软雅黑" panose="020B0503020204020204" pitchFamily="34" charset="-122"/>
                          <a:cs typeface="Times New Roman" panose="02020603050405020304" charset="0"/>
                        </a:rPr>
                        <a:t>资源分配者</a:t>
                      </a:r>
                      <a:endParaRPr lang="en-US" altLang="en-US" sz="16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solidFill>
                      <a:srgbClr val="D34726"/>
                    </a:solidFill>
                  </a:tcPr>
                </a:tc>
                <a:tc>
                  <a:txBody>
                    <a:bodyPr/>
                    <a:lstStyle/>
                    <a:p>
                      <a:pPr indent="0" algn="l" fontAlgn="auto">
                        <a:lnSpc>
                          <a:spcPct val="125000"/>
                        </a:lnSpc>
                        <a:buNone/>
                      </a:pPr>
                      <a:r>
                        <a:rPr lang="en-US" sz="1400" b="0">
                          <a:latin typeface="微软雅黑" panose="020B0503020204020204" pitchFamily="34" charset="-122"/>
                          <a:ea typeface="微软雅黑" panose="020B0503020204020204" pitchFamily="34" charset="-122"/>
                          <a:cs typeface="微软雅黑" panose="020B0503020204020204" pitchFamily="34" charset="-122"/>
                        </a:rPr>
                        <a:t>负责对组织的所有资源进行分配——事实上做出或批准所有的重大组织决定</a:t>
                      </a:r>
                      <a:endParaRPr lang="en-US" altLang="en-US" sz="14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chor="ctr"/>
                </a:tc>
                <a:tc>
                  <a:txBody>
                    <a:bodyPr/>
                    <a:lstStyle/>
                    <a:p>
                      <a:pPr indent="0" algn="l" fontAlgn="auto">
                        <a:lnSpc>
                          <a:spcPct val="125000"/>
                        </a:lnSpc>
                        <a:buNone/>
                      </a:pPr>
                      <a:r>
                        <a:rPr lang="zh-CN" altLang="en-US" sz="1400" b="0" dirty="0" err="1">
                          <a:latin typeface="微软雅黑" panose="020B0503020204020204" pitchFamily="34" charset="-122"/>
                          <a:ea typeface="微软雅黑" panose="020B0503020204020204" pitchFamily="34" charset="-122"/>
                          <a:cs typeface="Times New Roman" panose="02020603050405020304" charset="0"/>
                        </a:rPr>
                        <a:t>各类预算、人事任命、项目审批，定期各类报告、总结和报表的审阅。</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r>
              <a:tr h="547370">
                <a:tc>
                  <a:txBody>
                    <a:bodyPr/>
                    <a:lstStyle/>
                    <a:p>
                      <a:pPr indent="0" algn="ctr" fontAlgn="auto">
                        <a:lnSpc>
                          <a:spcPct val="125000"/>
                        </a:lnSpc>
                        <a:buNone/>
                      </a:pPr>
                      <a:r>
                        <a:rPr lang="en-US" sz="1600" b="0" dirty="0" err="1">
                          <a:latin typeface="微软雅黑" panose="020B0503020204020204" pitchFamily="34" charset="-122"/>
                          <a:ea typeface="微软雅黑" panose="020B0503020204020204" pitchFamily="34" charset="-122"/>
                          <a:cs typeface="Times New Roman" panose="02020603050405020304" charset="0"/>
                        </a:rPr>
                        <a:t>谈判者</a:t>
                      </a:r>
                      <a:endParaRPr lang="en-US" altLang="en-US" sz="16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solidFill>
                      <a:srgbClr val="D34726"/>
                    </a:solidFill>
                  </a:tcPr>
                </a:tc>
                <a:tc>
                  <a:txBody>
                    <a:bodyPr/>
                    <a:lstStyle/>
                    <a:p>
                      <a:pPr indent="0" algn="l" fontAlgn="auto">
                        <a:lnSpc>
                          <a:spcPct val="125000"/>
                        </a:lnSpc>
                        <a:buNone/>
                      </a:pPr>
                      <a:r>
                        <a:rPr lang="en-US" sz="1400" b="0">
                          <a:latin typeface="微软雅黑" panose="020B0503020204020204" pitchFamily="34" charset="-122"/>
                          <a:ea typeface="微软雅黑" panose="020B0503020204020204" pitchFamily="34" charset="-122"/>
                          <a:cs typeface="Times New Roman" panose="02020603050405020304" charset="0"/>
                        </a:rPr>
                        <a:t>在重大的谈判中负责代表组织</a:t>
                      </a:r>
                      <a:endParaRPr lang="en-US" altLang="en-US" sz="1400" b="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c>
                  <a:txBody>
                    <a:bodyPr/>
                    <a:lstStyle/>
                    <a:p>
                      <a:pPr indent="0" algn="l" fontAlgn="auto">
                        <a:lnSpc>
                          <a:spcPct val="125000"/>
                        </a:lnSpc>
                        <a:buNone/>
                      </a:pPr>
                      <a:r>
                        <a:rPr lang="en-US" sz="1400" b="0" dirty="0" err="1">
                          <a:latin typeface="微软雅黑" panose="020B0503020204020204" pitchFamily="34" charset="-122"/>
                          <a:ea typeface="微软雅黑" panose="020B0503020204020204" pitchFamily="34" charset="-122"/>
                          <a:cs typeface="Times New Roman" panose="02020603050405020304" charset="0"/>
                        </a:rPr>
                        <a:t>谈判（如与工会的合同谈判，与金融机构的新股发行问题谈判</a:t>
                      </a:r>
                      <a:r>
                        <a:rPr lang="en-US" sz="1400" b="0" dirty="0">
                          <a:latin typeface="微软雅黑" panose="020B0503020204020204" pitchFamily="34" charset="-122"/>
                          <a:ea typeface="微软雅黑" panose="020B0503020204020204" pitchFamily="34" charset="-122"/>
                          <a:cs typeface="Times New Roman" panose="02020603050405020304" charset="0"/>
                        </a:rPr>
                        <a:t>）</a:t>
                      </a:r>
                      <a:endParaRPr lang="en-US" altLang="en-US" sz="1400" b="0" dirty="0">
                        <a:latin typeface="微软雅黑" panose="020B0503020204020204" pitchFamily="34" charset="-122"/>
                        <a:ea typeface="微软雅黑" panose="020B0503020204020204" pitchFamily="34" charset="-122"/>
                        <a:cs typeface="Times New Roman" panose="02020603050405020304" charset="0"/>
                      </a:endParaRPr>
                    </a:p>
                  </a:txBody>
                  <a:tcPr marL="68580" marR="68580" marT="0" marB="0" anchor="ctr"/>
                </a:tc>
              </a:tr>
            </a:tbl>
          </a:graphicData>
        </a:graphic>
      </p:graphicFrame>
      <p:sp>
        <p:nvSpPr>
          <p:cNvPr id="8" name="右大括号 7"/>
          <p:cNvSpPr/>
          <p:nvPr/>
        </p:nvSpPr>
        <p:spPr>
          <a:xfrm>
            <a:off x="7163911" y="955040"/>
            <a:ext cx="360040" cy="3436972"/>
          </a:xfrm>
          <a:prstGeom prst="rightBrace">
            <a:avLst/>
          </a:prstGeom>
          <a:ln w="28575">
            <a:solidFill>
              <a:srgbClr val="DE733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9" name="圆角矩形 8"/>
          <p:cNvSpPr/>
          <p:nvPr/>
        </p:nvSpPr>
        <p:spPr>
          <a:xfrm>
            <a:off x="7595689" y="2555421"/>
            <a:ext cx="1181226" cy="720080"/>
          </a:xfrm>
          <a:prstGeom prst="roundRect">
            <a:avLst/>
          </a:prstGeom>
          <a:solidFill>
            <a:srgbClr val="DE73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决策制定</a:t>
            </a:r>
            <a:endParaRPr kumimoji="1" lang="zh-CN" altLang="en-US" b="1" dirty="0"/>
          </a:p>
        </p:txBody>
      </p:sp>
      <p:pic>
        <p:nvPicPr>
          <p:cNvPr id="4" name="图片 3"/>
          <p:cNvPicPr>
            <a:picLocks noChangeAspect="1"/>
          </p:cNvPicPr>
          <p:nvPr/>
        </p:nvPicPr>
        <p:blipFill>
          <a:blip r:embed="rId2"/>
          <a:stretch>
            <a:fillRect/>
          </a:stretch>
        </p:blipFill>
        <p:spPr>
          <a:xfrm>
            <a:off x="252095" y="4580890"/>
            <a:ext cx="3027045" cy="1877060"/>
          </a:xfrm>
          <a:prstGeom prst="rect">
            <a:avLst/>
          </a:prstGeom>
        </p:spPr>
      </p:pic>
      <p:pic>
        <p:nvPicPr>
          <p:cNvPr id="2" name="图片 1"/>
          <p:cNvPicPr>
            <a:picLocks noChangeAspect="1"/>
          </p:cNvPicPr>
          <p:nvPr/>
        </p:nvPicPr>
        <p:blipFill>
          <a:blip r:embed="rId3"/>
          <a:stretch>
            <a:fillRect/>
          </a:stretch>
        </p:blipFill>
        <p:spPr>
          <a:xfrm>
            <a:off x="3347720" y="4725035"/>
            <a:ext cx="4532630" cy="18008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zh-CN" altLang="en-US" sz="2200">
                <a:latin typeface="微软雅黑" panose="020B0503020204020204" pitchFamily="34" charset="-122"/>
                <a:ea typeface="微软雅黑" panose="020B0503020204020204" pitchFamily="34" charset="-122"/>
              </a:rPr>
              <a:t>人际关系方面的角色：</a:t>
            </a:r>
            <a:r>
              <a:rPr lang="zh-CN" altLang="en-US" sz="2200">
                <a:latin typeface="华文楷体" panose="02010600040101010101" pitchFamily="2" charset="-122"/>
                <a:ea typeface="华文楷体" panose="02010600040101010101" pitchFamily="2" charset="-122"/>
              </a:rPr>
              <a:t>通过与下属和外部人士的人际交往和关系网络，管理者在组织中表现出</a:t>
            </a:r>
            <a:r>
              <a:rPr lang="zh-CN" altLang="en-US" sz="2200" b="1">
                <a:latin typeface="华文楷体" panose="02010600040101010101" pitchFamily="2" charset="-122"/>
                <a:ea typeface="华文楷体" panose="02010600040101010101" pitchFamily="2" charset="-122"/>
              </a:rPr>
              <a:t>神经中枢</a:t>
            </a:r>
            <a:r>
              <a:rPr lang="zh-CN" altLang="en-US" sz="2200">
                <a:latin typeface="华文楷体" panose="02010600040101010101" pitchFamily="2" charset="-122"/>
                <a:ea typeface="华文楷体" panose="02010600040101010101" pitchFamily="2" charset="-122"/>
              </a:rPr>
              <a:t>的地位。</a:t>
            </a:r>
            <a:endParaRPr lang="zh-CN" altLang="en-US" sz="2200">
              <a:latin typeface="华文楷体" panose="02010600040101010101" pitchFamily="2" charset="-122"/>
              <a:ea typeface="华文楷体" panose="02010600040101010101" pitchFamily="2" charset="-122"/>
            </a:endParaRPr>
          </a:p>
          <a:p>
            <a:pPr algn="l">
              <a:buClrTx/>
              <a:buSzTx/>
              <a:buFontTx/>
            </a:pPr>
            <a:r>
              <a:rPr lang="zh-CN" altLang="en-US" sz="2200">
                <a:latin typeface="微软雅黑" panose="020B0503020204020204" pitchFamily="34" charset="-122"/>
                <a:ea typeface="微软雅黑" panose="020B0503020204020204" pitchFamily="34" charset="-122"/>
              </a:rPr>
              <a:t>信息传播方面的角色：</a:t>
            </a:r>
            <a:r>
              <a:rPr lang="zh-CN" altLang="en-US" sz="2200">
                <a:latin typeface="华文楷体" panose="02010600040101010101" pitchFamily="2" charset="-122"/>
                <a:ea typeface="华文楷体" panose="02010600040101010101" pitchFamily="2" charset="-122"/>
              </a:rPr>
              <a:t>由于在组织内外关系网络中的重要地位，管理者虽说不能万事皆知，但他知道的信息要比任何下属都多。而作为信息中枢，将使得管理者在决策系统中发挥关键作用。</a:t>
            </a:r>
            <a:endParaRPr lang="zh-CN" altLang="en-US" sz="2200">
              <a:latin typeface="华文楷体" panose="02010600040101010101" pitchFamily="2" charset="-122"/>
              <a:ea typeface="华文楷体" panose="02010600040101010101" pitchFamily="2" charset="-122"/>
            </a:endParaRPr>
          </a:p>
          <a:p>
            <a:pPr algn="l">
              <a:buClrTx/>
              <a:buSzTx/>
              <a:buFontTx/>
            </a:pPr>
            <a:r>
              <a:rPr lang="zh-CN" altLang="en-US" sz="2200">
                <a:latin typeface="微软雅黑" panose="020B0503020204020204" pitchFamily="34" charset="-122"/>
                <a:ea typeface="微软雅黑" panose="020B0503020204020204" pitchFamily="34" charset="-122"/>
              </a:rPr>
              <a:t>决策方面的角色：</a:t>
            </a:r>
            <a:r>
              <a:rPr lang="zh-CN" altLang="en-US" sz="2200">
                <a:latin typeface="华文楷体" panose="02010600040101010101" pitchFamily="2" charset="-122"/>
                <a:ea typeface="华文楷体" panose="02010600040101010101" pitchFamily="2" charset="-122"/>
              </a:rPr>
              <a:t>作为形式上的权威，只有管理者才有权委托组织采取新的行动；作为组织的信息中枢，只有管理者才又足够最新的信息，帮助组织做出战略决策。</a:t>
            </a:r>
            <a:endParaRPr lang="zh-CN" altLang="en-US" sz="2200">
              <a:latin typeface="华文楷体" panose="02010600040101010101" pitchFamily="2" charset="-122"/>
              <a:ea typeface="华文楷体" panose="02010600040101010101" pitchFamily="2" charset="-122"/>
            </a:endParaRPr>
          </a:p>
          <a:p>
            <a:pPr algn="l">
              <a:buClrTx/>
              <a:buSzTx/>
              <a:buFontTx/>
            </a:pPr>
            <a:r>
              <a:rPr lang="zh-CN" altLang="en-US" sz="2200">
                <a:latin typeface="微软雅黑" panose="020B0503020204020204" pitchFamily="34" charset="-122"/>
                <a:ea typeface="微软雅黑" panose="020B0503020204020204" pitchFamily="34" charset="-122"/>
              </a:rPr>
              <a:t>在领导的角色框架中，每一个角色都是不可或缺的。</a:t>
            </a:r>
            <a:endParaRPr lang="zh-CN" altLang="en-US" sz="2200">
              <a:latin typeface="微软雅黑" panose="020B0503020204020204" pitchFamily="34" charset="-122"/>
              <a:ea typeface="微软雅黑" panose="020B0503020204020204" pitchFamily="34" charset="-122"/>
            </a:endParaRPr>
          </a:p>
          <a:p>
            <a:pPr algn="l">
              <a:buClrTx/>
              <a:buSzTx/>
              <a:buFontTx/>
            </a:pPr>
            <a:endParaRPr lang="zh-CN" altLang="en-US" sz="2200">
              <a:latin typeface="华文楷体" panose="02010600040101010101" pitchFamily="2" charset="-122"/>
              <a:ea typeface="华文楷体" panose="0201060004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标题 1"/>
          <p:cNvSpPr>
            <a:spLocks noGrp="1"/>
          </p:cNvSpPr>
          <p:nvPr>
            <p:ph type="title"/>
          </p:nvPr>
        </p:nvSpPr>
        <p:spPr bwMode="auto">
          <a:xfrm>
            <a:off x="179388" y="72107"/>
            <a:ext cx="7993062"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dirty="0">
                <a:latin typeface="+mn-lt"/>
                <a:ea typeface="+mn-ea"/>
                <a:cs typeface="+mn-ea"/>
              </a:rPr>
              <a:t>第四节 领导与情境</a:t>
            </a:r>
            <a:endParaRPr lang="zh-CN" altLang="en-US" dirty="0">
              <a:latin typeface="+mn-lt"/>
              <a:ea typeface="+mn-ea"/>
              <a:cs typeface="+mn-ea"/>
            </a:endParaRPr>
          </a:p>
        </p:txBody>
      </p:sp>
      <p:graphicFrame>
        <p:nvGraphicFramePr>
          <p:cNvPr id="9" name="图示 8"/>
          <p:cNvGraphicFramePr/>
          <p:nvPr/>
        </p:nvGraphicFramePr>
        <p:xfrm>
          <a:off x="683619" y="1427956"/>
          <a:ext cx="7704805" cy="452132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领导情景论的基本</a:t>
            </a:r>
            <a:r>
              <a:rPr lang="zh-CN" altLang="en-US"/>
              <a:t>思想</a:t>
            </a:r>
            <a:endParaRPr lang="zh-CN" altLang="en-US"/>
          </a:p>
        </p:txBody>
      </p:sp>
      <p:sp>
        <p:nvSpPr>
          <p:cNvPr id="3" name="内容占位符 2"/>
          <p:cNvSpPr>
            <a:spLocks noGrp="1"/>
          </p:cNvSpPr>
          <p:nvPr>
            <p:ph idx="1"/>
          </p:nvPr>
        </p:nvSpPr>
        <p:spPr/>
        <p:txBody>
          <a:bodyPr/>
          <a:lstStyle/>
          <a:p>
            <a:r>
              <a:rPr lang="zh-CN" altLang="en-US" dirty="0" smtClean="0"/>
              <a:t>领导情境论</a:t>
            </a:r>
            <a:r>
              <a:rPr lang="zh-CN" altLang="en-US" dirty="0"/>
              <a:t>：</a:t>
            </a:r>
            <a:r>
              <a:rPr lang="zh-CN" altLang="en-US" sz="2400" dirty="0">
                <a:latin typeface="黑体" panose="02010609060101010101" pitchFamily="49" charset="-122"/>
                <a:ea typeface="黑体" panose="02010609060101010101" pitchFamily="49" charset="-122"/>
              </a:rPr>
              <a:t>并不存在具有普遍适用的领导特性和领导行为，有效的领导者能</a:t>
            </a:r>
            <a:r>
              <a:rPr lang="zh-CN" altLang="en-US" sz="2400" dirty="0" smtClean="0">
                <a:latin typeface="黑体" panose="02010609060101010101" pitchFamily="49" charset="-122"/>
                <a:ea typeface="黑体" panose="02010609060101010101" pitchFamily="49" charset="-122"/>
              </a:rPr>
              <a:t>因当时</a:t>
            </a:r>
            <a:r>
              <a:rPr lang="zh-CN" altLang="en-US" sz="2400" dirty="0">
                <a:latin typeface="黑体" panose="02010609060101010101" pitchFamily="49" charset="-122"/>
                <a:ea typeface="黑体" panose="02010609060101010101" pitchFamily="49" charset="-122"/>
              </a:rPr>
              <a:t>所</a:t>
            </a:r>
            <a:r>
              <a:rPr lang="zh-CN" altLang="en-US" sz="2400" dirty="0" smtClean="0">
                <a:latin typeface="黑体" panose="02010609060101010101" pitchFamily="49" charset="-122"/>
                <a:ea typeface="黑体" panose="02010609060101010101" pitchFamily="49" charset="-122"/>
              </a:rPr>
              <a:t>处情境的</a:t>
            </a:r>
            <a:r>
              <a:rPr lang="zh-CN" altLang="en-US" sz="2400" dirty="0">
                <a:latin typeface="黑体" panose="02010609060101010101" pitchFamily="49" charset="-122"/>
                <a:ea typeface="黑体" panose="02010609060101010101" pitchFamily="49" charset="-122"/>
              </a:rPr>
              <a:t>不同而变化自己的领导行为和领导</a:t>
            </a:r>
            <a:r>
              <a:rPr lang="zh-CN" altLang="en-US" sz="2400" dirty="0" smtClean="0">
                <a:latin typeface="黑体" panose="02010609060101010101" pitchFamily="49" charset="-122"/>
                <a:ea typeface="黑体" panose="02010609060101010101" pitchFamily="49" charset="-122"/>
              </a:rPr>
              <a:t>方式。</a:t>
            </a:r>
            <a:endParaRPr lang="en-US" altLang="zh-CN" sz="2400" dirty="0" smtClean="0">
              <a:latin typeface="黑体" panose="02010609060101010101" pitchFamily="49" charset="-122"/>
              <a:ea typeface="黑体" panose="02010609060101010101" pitchFamily="49" charset="-122"/>
            </a:endParaRPr>
          </a:p>
          <a:p>
            <a:endParaRPr lang="en-US" altLang="zh-CN" sz="2400" dirty="0">
              <a:latin typeface="黑体" panose="02010609060101010101" pitchFamily="49" charset="-122"/>
              <a:ea typeface="黑体" panose="02010609060101010101" pitchFamily="49" charset="-122"/>
            </a:endParaRPr>
          </a:p>
          <a:p>
            <a:endParaRPr lang="zh-CN" altLang="en-US" sz="2400" dirty="0">
              <a:latin typeface="楷体" panose="02010609060101010101" pitchFamily="49" charset="-122"/>
              <a:ea typeface="楷体" panose="02010609060101010101" pitchFamily="49" charset="-122"/>
              <a:cs typeface="楷体" panose="02010609060101010101" pitchFamily="49" charset="-122"/>
            </a:endParaRPr>
          </a:p>
        </p:txBody>
      </p:sp>
      <p:sp>
        <p:nvSpPr>
          <p:cNvPr id="4" name="文本框 3"/>
          <p:cNvSpPr txBox="1"/>
          <p:nvPr/>
        </p:nvSpPr>
        <p:spPr>
          <a:xfrm>
            <a:off x="683260" y="2924810"/>
            <a:ext cx="7414260" cy="101473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r>
              <a:rPr lang="zh-CN" altLang="en-US" sz="2000" dirty="0" smtClean="0">
                <a:latin typeface="楷体" panose="02010609060101010101" pitchFamily="49" charset="-122"/>
                <a:ea typeface="楷体" panose="02010609060101010101" pitchFamily="49" charset="-122"/>
                <a:cs typeface="楷体" panose="02010609060101010101" pitchFamily="49" charset="-122"/>
                <a:sym typeface="+mn-ea"/>
              </a:rPr>
              <a:t>情境</a:t>
            </a:r>
            <a:r>
              <a:rPr lang="zh-CN" altLang="en-US" sz="1600" dirty="0" smtClean="0">
                <a:latin typeface="楷体" panose="02010609060101010101" pitchFamily="49" charset="-122"/>
                <a:ea typeface="楷体" panose="02010609060101010101" pitchFamily="49" charset="-122"/>
                <a:cs typeface="楷体" panose="02010609060101010101" pitchFamily="49" charset="-122"/>
                <a:sym typeface="+mn-ea"/>
              </a:rPr>
              <a:t>（</a:t>
            </a:r>
            <a:r>
              <a:rPr lang="en-US" altLang="zh-CN" sz="1600" dirty="0" err="1" smtClean="0">
                <a:latin typeface="楷体" panose="02010609060101010101" pitchFamily="49" charset="-122"/>
                <a:ea typeface="楷体" panose="02010609060101010101" pitchFamily="49" charset="-122"/>
                <a:cs typeface="楷体" panose="02010609060101010101" pitchFamily="49" charset="-122"/>
                <a:sym typeface="+mn-ea"/>
              </a:rPr>
              <a:t>situation,context,setting,circumstances,condition,scenario</a:t>
            </a:r>
            <a:r>
              <a:rPr lang="zh-CN" altLang="en-US" sz="1600" dirty="0" smtClean="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1800" dirty="0">
              <a:latin typeface="楷体" panose="02010609060101010101" pitchFamily="49" charset="-122"/>
              <a:ea typeface="楷体" panose="02010609060101010101" pitchFamily="49" charset="-122"/>
              <a:cs typeface="楷体" panose="02010609060101010101" pitchFamily="49" charset="-122"/>
            </a:endParaRPr>
          </a:p>
          <a:p>
            <a:r>
              <a:rPr lang="zh-CN" altLang="en-US" sz="2000" dirty="0">
                <a:latin typeface="楷体" panose="02010609060101010101" pitchFamily="49" charset="-122"/>
                <a:ea typeface="楷体" panose="02010609060101010101" pitchFamily="49" charset="-122"/>
                <a:cs typeface="楷体" panose="02010609060101010101" pitchFamily="49" charset="-122"/>
                <a:sym typeface="+mn-ea"/>
              </a:rPr>
              <a:t>在社会心理学中，情境指影响事物发生或对机体行为产生影响的环境条件。也指在一定时间内各种情况的相对的或结合的境况。</a:t>
            </a:r>
            <a:endParaRPr lang="zh-CN" altLang="en-US" sz="2000" dirty="0">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2054" y="1294943"/>
            <a:ext cx="8229600" cy="5145087"/>
          </a:xfrm>
        </p:spPr>
        <p:txBody>
          <a:bodyPr/>
          <a:lstStyle/>
          <a:p>
            <a:pPr>
              <a:buFont typeface="Wingdings" panose="05000000000000000000" pitchFamily="2" charset="2"/>
              <a:buChar char="n"/>
              <a:defRPr/>
            </a:pPr>
            <a:r>
              <a:rPr lang="zh-CN" altLang="en-US" sz="2400" dirty="0"/>
              <a:t>不存在一种“普遍适用”的领导方式或领导风格，</a:t>
            </a:r>
            <a:r>
              <a:rPr lang="zh-CN" altLang="en-US" sz="2400" dirty="0">
                <a:latin typeface="黑体" panose="02010609060101010101" pitchFamily="49" charset="-122"/>
                <a:ea typeface="黑体" panose="02010609060101010101" pitchFamily="49" charset="-122"/>
              </a:rPr>
              <a:t>领导工作强烈地受到领导者所处的客观环境的影响</a:t>
            </a:r>
            <a:endParaRPr lang="zh-CN" altLang="en-US" sz="2400" dirty="0">
              <a:latin typeface="黑体" panose="02010609060101010101" pitchFamily="49" charset="-122"/>
              <a:ea typeface="黑体" panose="02010609060101010101" pitchFamily="49" charset="-122"/>
            </a:endParaRPr>
          </a:p>
          <a:p>
            <a:pPr>
              <a:buFont typeface="Wingdings" panose="05000000000000000000" pitchFamily="2" charset="2"/>
              <a:buChar char="n"/>
              <a:defRPr/>
            </a:pPr>
            <a:r>
              <a:rPr lang="zh-CN" altLang="en-US" sz="2400" dirty="0">
                <a:latin typeface="黑体" panose="02010609060101010101" pitchFamily="49" charset="-122"/>
                <a:ea typeface="黑体" panose="02010609060101010101" pitchFamily="49" charset="-122"/>
              </a:rPr>
              <a:t>领导方式是领导者特征、追随者</a:t>
            </a:r>
            <a:r>
              <a:rPr lang="zh-CN" altLang="en-US" sz="2400" dirty="0" smtClean="0">
                <a:latin typeface="黑体" panose="02010609060101010101" pitchFamily="49" charset="-122"/>
                <a:ea typeface="黑体" panose="02010609060101010101" pitchFamily="49" charset="-122"/>
              </a:rPr>
              <a:t>特征和情境的</a:t>
            </a:r>
            <a:r>
              <a:rPr lang="zh-CN" altLang="en-US" sz="2400" dirty="0">
                <a:latin typeface="黑体" panose="02010609060101010101" pitchFamily="49" charset="-122"/>
                <a:ea typeface="黑体" panose="02010609060101010101" pitchFamily="49" charset="-122"/>
              </a:rPr>
              <a:t>函数：</a:t>
            </a:r>
            <a:endParaRPr lang="zh-CN" altLang="en-US" sz="2400" dirty="0">
              <a:latin typeface="黑体" panose="02010609060101010101" pitchFamily="49" charset="-122"/>
              <a:ea typeface="黑体" panose="02010609060101010101" pitchFamily="49" charset="-122"/>
            </a:endParaRPr>
          </a:p>
          <a:p>
            <a:pPr>
              <a:defRPr/>
            </a:pPr>
            <a:endParaRPr lang="zh-CN" altLang="en-US" sz="2000" dirty="0"/>
          </a:p>
          <a:p>
            <a:pPr marL="0" indent="0">
              <a:buNone/>
              <a:defRPr/>
            </a:pPr>
            <a:endParaRPr lang="en-US" altLang="zh-CN" sz="2000" dirty="0"/>
          </a:p>
          <a:p>
            <a:pPr marL="0" indent="0">
              <a:buNone/>
              <a:defRPr/>
            </a:pPr>
            <a:endParaRPr lang="en-US" altLang="zh-CN" sz="2000" dirty="0"/>
          </a:p>
          <a:p>
            <a:pPr>
              <a:defRPr/>
            </a:pPr>
            <a:endParaRPr lang="en-US" altLang="zh-CN" sz="2000" dirty="0" smtClean="0">
              <a:solidFill>
                <a:srgbClr val="DE7337"/>
              </a:solidFill>
              <a:sym typeface="+mn-ea"/>
            </a:endParaRPr>
          </a:p>
          <a:p>
            <a:pPr lvl="1" fontAlgn="auto">
              <a:spcAft>
                <a:spcPts val="0"/>
              </a:spcAft>
              <a:buFont typeface="Wingdings" panose="05000000000000000000" pitchFamily="2" charset="2"/>
              <a:buChar char="p"/>
              <a:defRPr/>
            </a:pPr>
            <a:endParaRPr lang="zh-CN" altLang="en-US" sz="2400" dirty="0" smtClean="0">
              <a:solidFill>
                <a:schemeClr val="tx1"/>
              </a:solidFill>
            </a:endParaRPr>
          </a:p>
          <a:p>
            <a:pPr lvl="1" fontAlgn="auto">
              <a:spcAft>
                <a:spcPts val="0"/>
              </a:spcAft>
              <a:buFont typeface="Wingdings" panose="05000000000000000000" pitchFamily="2" charset="2"/>
              <a:buChar char="p"/>
              <a:defRPr/>
            </a:pPr>
            <a:endParaRPr lang="zh-CN" altLang="en-US" sz="2400" dirty="0" smtClean="0">
              <a:solidFill>
                <a:schemeClr val="tx1"/>
              </a:solidFill>
            </a:endParaRPr>
          </a:p>
          <a:p>
            <a:pPr lvl="1" fontAlgn="auto">
              <a:spcAft>
                <a:spcPts val="0"/>
              </a:spcAft>
              <a:buFont typeface="Wingdings" panose="05000000000000000000" pitchFamily="2" charset="2"/>
              <a:buChar char="p"/>
              <a:defRPr/>
            </a:pPr>
            <a:r>
              <a:rPr lang="zh-CN" altLang="en-US" sz="2000" dirty="0" smtClean="0">
                <a:solidFill>
                  <a:schemeClr val="tx1"/>
                </a:solidFill>
              </a:rPr>
              <a:t>领导者风格分为：</a:t>
            </a:r>
            <a:r>
              <a:rPr lang="zh-CN" altLang="en-US" sz="2400" dirty="0" smtClean="0">
                <a:solidFill>
                  <a:schemeClr val="tx1"/>
                </a:solidFill>
                <a:latin typeface="黑体" panose="02010609060101010101" pitchFamily="49" charset="-122"/>
                <a:ea typeface="黑体" panose="02010609060101010101" pitchFamily="49" charset="-122"/>
              </a:rPr>
              <a:t>任务取向型和关系取向型。</a:t>
            </a:r>
            <a:endParaRPr lang="en-US" altLang="zh-CN" sz="2000" dirty="0" smtClean="0">
              <a:solidFill>
                <a:schemeClr val="tx1"/>
              </a:solidFill>
              <a:latin typeface="黑体" panose="02010609060101010101" pitchFamily="49" charset="-122"/>
              <a:ea typeface="黑体" panose="02010609060101010101" pitchFamily="49" charset="-122"/>
            </a:endParaRPr>
          </a:p>
          <a:p>
            <a:pPr lvl="1" fontAlgn="auto">
              <a:spcAft>
                <a:spcPts val="0"/>
              </a:spcAft>
              <a:buFont typeface="Wingdings" panose="05000000000000000000" pitchFamily="2" charset="2"/>
              <a:buChar char="p"/>
              <a:defRPr/>
            </a:pPr>
            <a:r>
              <a:rPr lang="zh-CN" altLang="en-US" sz="2000" dirty="0" smtClean="0">
                <a:solidFill>
                  <a:schemeClr val="tx1"/>
                </a:solidFill>
              </a:rPr>
              <a:t>费德勒的权变理论将情境具体化</a:t>
            </a:r>
            <a:r>
              <a:rPr lang="zh-CN" altLang="en-US" sz="2000" dirty="0">
                <a:solidFill>
                  <a:schemeClr val="tx1"/>
                </a:solidFill>
              </a:rPr>
              <a:t>为三个方面</a:t>
            </a:r>
            <a:r>
              <a:rPr lang="zh-CN" altLang="en-US" sz="2000" dirty="0" smtClean="0">
                <a:solidFill>
                  <a:schemeClr val="tx1"/>
                </a:solidFill>
              </a:rPr>
              <a:t>：</a:t>
            </a:r>
            <a:r>
              <a:rPr lang="zh-CN" altLang="en-US" sz="2400" dirty="0">
                <a:solidFill>
                  <a:schemeClr val="tx1"/>
                </a:solidFill>
                <a:latin typeface="黑体" panose="02010609060101010101" pitchFamily="49" charset="-122"/>
                <a:ea typeface="黑体" panose="02010609060101010101" pitchFamily="49" charset="-122"/>
              </a:rPr>
              <a:t>上下级</a:t>
            </a:r>
            <a:r>
              <a:rPr lang="zh-CN" altLang="en-US" sz="2400" dirty="0" smtClean="0">
                <a:solidFill>
                  <a:schemeClr val="tx1"/>
                </a:solidFill>
                <a:latin typeface="黑体" panose="02010609060101010101" pitchFamily="49" charset="-122"/>
                <a:ea typeface="黑体" panose="02010609060101010101" pitchFamily="49" charset="-122"/>
              </a:rPr>
              <a:t>关系、职位</a:t>
            </a:r>
            <a:r>
              <a:rPr lang="zh-CN" altLang="en-US" sz="2400" dirty="0">
                <a:solidFill>
                  <a:schemeClr val="tx1"/>
                </a:solidFill>
                <a:latin typeface="黑体" panose="02010609060101010101" pitchFamily="49" charset="-122"/>
                <a:ea typeface="黑体" panose="02010609060101010101" pitchFamily="49" charset="-122"/>
              </a:rPr>
              <a:t>权力、任务</a:t>
            </a:r>
            <a:r>
              <a:rPr lang="zh-CN" altLang="en-US" sz="2400" dirty="0" smtClean="0">
                <a:solidFill>
                  <a:schemeClr val="tx1"/>
                </a:solidFill>
                <a:latin typeface="黑体" panose="02010609060101010101" pitchFamily="49" charset="-122"/>
                <a:ea typeface="黑体" panose="02010609060101010101" pitchFamily="49" charset="-122"/>
              </a:rPr>
              <a:t>结构。</a:t>
            </a:r>
            <a:endParaRPr lang="en-US" altLang="zh-CN" sz="2000" dirty="0">
              <a:solidFill>
                <a:schemeClr val="tx1"/>
              </a:solidFill>
              <a:latin typeface="黑体" panose="02010609060101010101" pitchFamily="49" charset="-122"/>
              <a:ea typeface="黑体" panose="02010609060101010101" pitchFamily="49" charset="-122"/>
            </a:endParaRPr>
          </a:p>
          <a:p>
            <a:pPr marL="0" indent="0">
              <a:buNone/>
              <a:defRPr/>
            </a:pPr>
            <a:endParaRPr lang="en-US" altLang="zh-CN" sz="2000" dirty="0">
              <a:solidFill>
                <a:schemeClr val="tx1"/>
              </a:solidFill>
              <a:latin typeface="黑体" panose="02010609060101010101" pitchFamily="49" charset="-122"/>
              <a:ea typeface="黑体" panose="02010609060101010101" pitchFamily="49" charset="-122"/>
            </a:endParaRPr>
          </a:p>
        </p:txBody>
      </p:sp>
      <p:sp>
        <p:nvSpPr>
          <p:cNvPr id="10" name="标题 1"/>
          <p:cNvSpPr>
            <a:spLocks noGrp="1"/>
          </p:cNvSpPr>
          <p:nvPr>
            <p:ph type="title"/>
          </p:nvPr>
        </p:nvSpPr>
        <p:spPr bwMode="auto">
          <a:xfrm>
            <a:off x="-7593" y="137318"/>
            <a:ext cx="7993062"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rPr>
              <a:t>1</a:t>
            </a:r>
            <a:r>
              <a:rPr lang="zh-CN" altLang="en-US" sz="3200" dirty="0">
                <a:latin typeface="+mn-lt"/>
                <a:ea typeface="+mn-ea"/>
                <a:cs typeface="+mn-ea"/>
              </a:rPr>
              <a:t>、费德勒的权变领导理论</a:t>
            </a:r>
            <a:endParaRPr lang="zh-CN" altLang="en-US" sz="3200" dirty="0">
              <a:latin typeface="+mn-lt"/>
              <a:ea typeface="+mn-ea"/>
              <a:cs typeface="+mn-ea"/>
            </a:endParaRPr>
          </a:p>
        </p:txBody>
      </p:sp>
      <p:sp>
        <p:nvSpPr>
          <p:cNvPr id="24" name="TextBox 5"/>
          <p:cNvSpPr txBox="1"/>
          <p:nvPr/>
        </p:nvSpPr>
        <p:spPr>
          <a:xfrm>
            <a:off x="647636" y="2732323"/>
            <a:ext cx="7358063" cy="1691640"/>
          </a:xfrm>
          <a:prstGeom prst="rect">
            <a:avLst/>
          </a:prstGeom>
          <a:ln>
            <a:solidFill>
              <a:schemeClr val="bg1"/>
            </a:solidFill>
          </a:ln>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zh-CN" altLang="en-US" sz="3200" b="1" dirty="0">
                <a:solidFill>
                  <a:srgbClr val="FF0000"/>
                </a:solidFill>
                <a:latin typeface="+mn-ea"/>
              </a:rPr>
              <a:t>①</a:t>
            </a:r>
            <a:r>
              <a:rPr lang="en-US" altLang="zh-CN" sz="3200" b="1" dirty="0">
                <a:solidFill>
                  <a:srgbClr val="FF0000"/>
                </a:solidFill>
                <a:latin typeface="+mn-ea"/>
              </a:rPr>
              <a:t>  S=f</a:t>
            </a:r>
            <a:r>
              <a:rPr lang="zh-CN" altLang="en-US" sz="3200" b="1" dirty="0">
                <a:solidFill>
                  <a:srgbClr val="FF0000"/>
                </a:solidFill>
                <a:latin typeface="+mn-ea"/>
              </a:rPr>
              <a:t>（</a:t>
            </a:r>
            <a:r>
              <a:rPr lang="en-US" altLang="zh-CN" sz="3200" b="1" dirty="0">
                <a:solidFill>
                  <a:srgbClr val="FF0000"/>
                </a:solidFill>
                <a:latin typeface="+mn-ea"/>
              </a:rPr>
              <a:t>L</a:t>
            </a:r>
            <a:r>
              <a:rPr lang="zh-CN" altLang="en-US" sz="3200" b="1" dirty="0">
                <a:solidFill>
                  <a:srgbClr val="FF0000"/>
                </a:solidFill>
                <a:latin typeface="+mn-ea"/>
              </a:rPr>
              <a:t>，</a:t>
            </a:r>
            <a:r>
              <a:rPr lang="en-US" altLang="zh-CN" sz="3200" b="1" dirty="0">
                <a:solidFill>
                  <a:srgbClr val="FF0000"/>
                </a:solidFill>
                <a:latin typeface="+mn-ea"/>
              </a:rPr>
              <a:t>F</a:t>
            </a:r>
            <a:r>
              <a:rPr lang="zh-CN" altLang="en-US" sz="3200" b="1" dirty="0">
                <a:solidFill>
                  <a:srgbClr val="FF0000"/>
                </a:solidFill>
                <a:latin typeface="+mn-ea"/>
              </a:rPr>
              <a:t>，</a:t>
            </a:r>
            <a:r>
              <a:rPr lang="en-US" altLang="zh-CN" sz="3200" b="1" dirty="0">
                <a:solidFill>
                  <a:srgbClr val="FF0000"/>
                </a:solidFill>
                <a:latin typeface="+mn-ea"/>
              </a:rPr>
              <a:t>E</a:t>
            </a:r>
            <a:r>
              <a:rPr lang="zh-CN" altLang="en-US" sz="3200" b="1" dirty="0">
                <a:solidFill>
                  <a:srgbClr val="FF0000"/>
                </a:solidFill>
                <a:latin typeface="+mn-ea"/>
              </a:rPr>
              <a:t>）</a:t>
            </a:r>
            <a:endParaRPr lang="en-US" altLang="zh-CN" sz="3200" b="1" dirty="0">
              <a:solidFill>
                <a:srgbClr val="FF0000"/>
              </a:solidFill>
              <a:latin typeface="+mn-ea"/>
            </a:endParaRPr>
          </a:p>
          <a:p>
            <a:pPr fontAlgn="auto">
              <a:spcBef>
                <a:spcPts val="0"/>
              </a:spcBef>
              <a:spcAft>
                <a:spcPts val="0"/>
              </a:spcAft>
              <a:defRPr/>
            </a:pPr>
            <a:r>
              <a:rPr lang="en-US" altLang="en-US" sz="2000" b="1" dirty="0">
                <a:solidFill>
                  <a:srgbClr val="0070C0"/>
                </a:solidFill>
                <a:latin typeface="+mn-ea"/>
              </a:rPr>
              <a:t>   </a:t>
            </a:r>
            <a:r>
              <a:rPr lang="en-US" altLang="en-US" sz="2000" b="1" dirty="0">
                <a:solidFill>
                  <a:srgbClr val="00B050"/>
                </a:solidFill>
                <a:latin typeface="+mn-ea"/>
              </a:rPr>
              <a:t>S</a:t>
            </a:r>
            <a:r>
              <a:rPr lang="zh-CN" altLang="en-US" sz="2000" b="1" dirty="0">
                <a:solidFill>
                  <a:srgbClr val="00B050"/>
                </a:solidFill>
                <a:latin typeface="+mn-ea"/>
              </a:rPr>
              <a:t>－</a:t>
            </a:r>
            <a:r>
              <a:rPr lang="zh-CN" altLang="en-US" sz="2000" b="1" dirty="0" smtClean="0">
                <a:solidFill>
                  <a:srgbClr val="00B050"/>
                </a:solidFill>
                <a:latin typeface="+mn-ea"/>
              </a:rPr>
              <a:t>领导绩效，</a:t>
            </a:r>
            <a:r>
              <a:rPr lang="en-US" altLang="en-US" sz="2000" b="1" dirty="0">
                <a:solidFill>
                  <a:srgbClr val="00B050"/>
                </a:solidFill>
                <a:latin typeface="+mn-ea"/>
              </a:rPr>
              <a:t>L</a:t>
            </a:r>
            <a:r>
              <a:rPr lang="zh-CN" altLang="en-US" sz="2000" b="1" dirty="0">
                <a:solidFill>
                  <a:srgbClr val="00B050"/>
                </a:solidFill>
                <a:latin typeface="+mn-ea"/>
              </a:rPr>
              <a:t>－</a:t>
            </a:r>
            <a:r>
              <a:rPr lang="zh-CN" altLang="en-US" sz="2000" b="1" dirty="0" smtClean="0">
                <a:solidFill>
                  <a:srgbClr val="00B050"/>
                </a:solidFill>
                <a:latin typeface="+mn-ea"/>
              </a:rPr>
              <a:t>领导者特征（风格），</a:t>
            </a:r>
            <a:r>
              <a:rPr lang="en-US" altLang="en-US" sz="2000" b="1" dirty="0">
                <a:solidFill>
                  <a:schemeClr val="tx1"/>
                </a:solidFill>
                <a:latin typeface="+mn-ea"/>
              </a:rPr>
              <a:t>F</a:t>
            </a:r>
            <a:r>
              <a:rPr lang="zh-CN" altLang="en-US" sz="2000" b="1" dirty="0">
                <a:solidFill>
                  <a:schemeClr val="tx1"/>
                </a:solidFill>
                <a:latin typeface="+mn-ea"/>
              </a:rPr>
              <a:t>－追随者的特征</a:t>
            </a:r>
            <a:r>
              <a:rPr lang="zh-CN" altLang="en-US" sz="2000" b="1" dirty="0">
                <a:solidFill>
                  <a:srgbClr val="00B050"/>
                </a:solidFill>
                <a:latin typeface="+mn-ea"/>
              </a:rPr>
              <a:t>，</a:t>
            </a:r>
            <a:r>
              <a:rPr lang="en-US" altLang="en-US" sz="2000" b="1" dirty="0">
                <a:solidFill>
                  <a:srgbClr val="00B050"/>
                </a:solidFill>
                <a:latin typeface="+mn-ea"/>
              </a:rPr>
              <a:t>E</a:t>
            </a:r>
            <a:r>
              <a:rPr lang="zh-CN" altLang="en-US" sz="2000" b="1" dirty="0" smtClean="0">
                <a:solidFill>
                  <a:srgbClr val="00B050"/>
                </a:solidFill>
                <a:latin typeface="+mn-ea"/>
              </a:rPr>
              <a:t>－情境</a:t>
            </a:r>
            <a:endParaRPr lang="zh-CN" altLang="en-US" sz="2000" b="1" dirty="0" smtClean="0">
              <a:solidFill>
                <a:srgbClr val="00B050"/>
              </a:solidFill>
              <a:latin typeface="+mn-ea"/>
            </a:endParaRPr>
          </a:p>
          <a:p>
            <a:pPr fontAlgn="auto">
              <a:spcBef>
                <a:spcPts val="0"/>
              </a:spcBef>
              <a:spcAft>
                <a:spcPts val="0"/>
              </a:spcAft>
              <a:defRPr/>
            </a:pPr>
            <a:r>
              <a:rPr lang="en-US" altLang="zh-CN" sz="2000" b="1" dirty="0">
                <a:solidFill>
                  <a:srgbClr val="00B050"/>
                </a:solidFill>
                <a:latin typeface="+mn-ea"/>
              </a:rPr>
              <a:t>           </a:t>
            </a:r>
            <a:r>
              <a:rPr lang="en-US" altLang="zh-CN" sz="3200" b="1" dirty="0">
                <a:solidFill>
                  <a:srgbClr val="FF0000"/>
                </a:solidFill>
                <a:latin typeface="+mn-ea"/>
              </a:rPr>
              <a:t>  </a:t>
            </a:r>
            <a:r>
              <a:rPr lang="zh-CN" altLang="en-US" sz="3200" b="1" dirty="0">
                <a:solidFill>
                  <a:srgbClr val="FF0000"/>
                </a:solidFill>
                <a:latin typeface="+mn-ea"/>
              </a:rPr>
              <a:t>②</a:t>
            </a:r>
            <a:r>
              <a:rPr lang="en-US" altLang="zh-CN" sz="3200" b="1" dirty="0">
                <a:solidFill>
                  <a:srgbClr val="FF0000"/>
                </a:solidFill>
                <a:latin typeface="+mn-ea"/>
              </a:rPr>
              <a:t>  L=(F,E)</a:t>
            </a:r>
            <a:endParaRPr lang="en-US" altLang="zh-CN" sz="3200" b="1" dirty="0">
              <a:solidFill>
                <a:srgbClr val="FF0000"/>
              </a:solidFill>
              <a:latin typeface="+mn-ea"/>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102" name="图片 101"/>
          <p:cNvPicPr/>
          <p:nvPr/>
        </p:nvPicPr>
        <p:blipFill>
          <a:blip r:embed="rId1"/>
          <a:stretch>
            <a:fillRect/>
          </a:stretch>
        </p:blipFill>
        <p:spPr>
          <a:xfrm>
            <a:off x="3238500" y="1784350"/>
            <a:ext cx="2286000" cy="2908300"/>
          </a:xfrm>
          <a:prstGeom prst="rect">
            <a:avLst/>
          </a:prstGeom>
          <a:noFill/>
          <a:ln w="9525">
            <a:noFill/>
          </a:ln>
        </p:spPr>
      </p:pic>
      <p:sp>
        <p:nvSpPr>
          <p:cNvPr id="4" name="文本框 3"/>
          <p:cNvSpPr txBox="1"/>
          <p:nvPr/>
        </p:nvSpPr>
        <p:spPr>
          <a:xfrm>
            <a:off x="2372360" y="4940935"/>
            <a:ext cx="4899025" cy="922020"/>
          </a:xfrm>
          <a:prstGeom prst="rect">
            <a:avLst/>
          </a:prstGeom>
          <a:noFill/>
        </p:spPr>
        <p:txBody>
          <a:bodyPr wrap="square" rtlCol="0" anchor="t">
            <a:spAutoFit/>
          </a:bodyPr>
          <a:p>
            <a:r>
              <a:rPr lang="zh-CN" altLang="en-US"/>
              <a:t>弗雷德·费德勒(FredE.Fiedler,1922—)</a:t>
            </a:r>
            <a:r>
              <a:rPr lang="en-US" altLang="zh-CN"/>
              <a:t> </a:t>
            </a:r>
            <a:r>
              <a:rPr lang="zh-CN" altLang="en-US"/>
              <a:t>美国当代著名心理学家和管理专家，权变领导理论的创始人。</a:t>
            </a: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领导者风格与</a:t>
            </a:r>
            <a:r>
              <a:rPr lang="en-US" altLang="zh-CN" dirty="0" smtClean="0"/>
              <a:t>LPC</a:t>
            </a:r>
            <a:r>
              <a:rPr lang="zh-CN" altLang="en-US" dirty="0" smtClean="0"/>
              <a:t>问卷</a:t>
            </a:r>
            <a:endParaRPr lang="zh-CN" altLang="en-US" dirty="0" smtClean="0"/>
          </a:p>
        </p:txBody>
      </p:sp>
      <p:sp>
        <p:nvSpPr>
          <p:cNvPr id="3" name="内容占位符 2"/>
          <p:cNvSpPr>
            <a:spLocks noGrp="1"/>
          </p:cNvSpPr>
          <p:nvPr>
            <p:ph idx="1"/>
          </p:nvPr>
        </p:nvSpPr>
        <p:spPr>
          <a:xfrm>
            <a:off x="395536" y="1379909"/>
            <a:ext cx="8568952" cy="5145435"/>
          </a:xfrm>
        </p:spPr>
        <p:txBody>
          <a:bodyPr/>
          <a:lstStyle/>
          <a:p>
            <a:pPr>
              <a:buFont typeface="Wingdings" panose="05000000000000000000" pitchFamily="2" charset="2"/>
              <a:buChar char="n"/>
            </a:pPr>
            <a:r>
              <a:rPr lang="zh-CN" altLang="en-US" sz="2400" dirty="0">
                <a:latin typeface="华文楷体" panose="02010600040101010101" pitchFamily="2" charset="-122"/>
                <a:ea typeface="华文楷体" panose="02010600040101010101" pitchFamily="2" charset="-122"/>
              </a:rPr>
              <a:t>费德勒通过询问领导者对</a:t>
            </a:r>
            <a:r>
              <a:rPr lang="zh-CN" altLang="en-US" sz="2400" b="1" u="sng" dirty="0">
                <a:latin typeface="微软雅黑" panose="020B0503020204020204" pitchFamily="34" charset="-122"/>
                <a:ea typeface="微软雅黑" panose="020B0503020204020204" pitchFamily="34" charset="-122"/>
              </a:rPr>
              <a:t>最不与自己合作的同事</a:t>
            </a:r>
            <a:r>
              <a:rPr lang="zh-CN" altLang="en-US" sz="1800" dirty="0" smtClean="0">
                <a:latin typeface="华文楷体" panose="02010600040101010101" pitchFamily="2" charset="-122"/>
                <a:ea typeface="华文楷体" panose="02010600040101010101" pitchFamily="2" charset="-122"/>
              </a:rPr>
              <a:t>（</a:t>
            </a:r>
            <a:r>
              <a:rPr lang="en-US" altLang="zh-CN" sz="1800" dirty="0" smtClean="0">
                <a:latin typeface="华文楷体" panose="02010600040101010101" pitchFamily="2" charset="-122"/>
                <a:ea typeface="华文楷体" panose="02010600040101010101" pitchFamily="2" charset="-122"/>
              </a:rPr>
              <a:t>Lease preferred </a:t>
            </a:r>
            <a:r>
              <a:rPr lang="en-US" altLang="zh-CN" sz="1800" dirty="0" err="1" smtClean="0">
                <a:latin typeface="华文楷体" panose="02010600040101010101" pitchFamily="2" charset="-122"/>
                <a:ea typeface="华文楷体" panose="02010600040101010101" pitchFamily="2" charset="-122"/>
              </a:rPr>
              <a:t>coworker,</a:t>
            </a:r>
            <a:r>
              <a:rPr lang="en-US" altLang="zh-CN" sz="2000" dirty="0" err="1" smtClean="0">
                <a:latin typeface="华文楷体" panose="02010600040101010101" pitchFamily="2" charset="-122"/>
                <a:ea typeface="华文楷体" panose="02010600040101010101" pitchFamily="2" charset="-122"/>
              </a:rPr>
              <a:t>LPC</a:t>
            </a:r>
            <a:r>
              <a:rPr lang="zh-CN" altLang="en-US" sz="2400" dirty="0">
                <a:latin typeface="华文楷体" panose="02010600040101010101" pitchFamily="2" charset="-122"/>
                <a:ea typeface="华文楷体" panose="02010600040101010101" pitchFamily="2" charset="-122"/>
              </a:rPr>
              <a:t>）评价来测定领导者的领导</a:t>
            </a:r>
            <a:r>
              <a:rPr lang="zh-CN" altLang="en-US" sz="2400" dirty="0" smtClean="0">
                <a:latin typeface="华文楷体" panose="02010600040101010101" pitchFamily="2" charset="-122"/>
                <a:ea typeface="华文楷体" panose="02010600040101010101" pitchFamily="2" charset="-122"/>
              </a:rPr>
              <a:t>方式。</a:t>
            </a:r>
            <a:endParaRPr lang="en-US" altLang="zh-CN" sz="2400" dirty="0" smtClean="0">
              <a:latin typeface="华文楷体" panose="02010600040101010101" pitchFamily="2" charset="-122"/>
              <a:ea typeface="华文楷体" panose="02010600040101010101" pitchFamily="2" charset="-122"/>
            </a:endParaRPr>
          </a:p>
          <a:p>
            <a:pPr>
              <a:buFont typeface="Wingdings" panose="05000000000000000000" pitchFamily="2" charset="2"/>
              <a:buChar char="n"/>
            </a:pPr>
            <a:r>
              <a:rPr lang="en-US" altLang="zh-CN" sz="2400" dirty="0" smtClean="0">
                <a:latin typeface="华文楷体" panose="02010600040101010101" pitchFamily="2" charset="-122"/>
                <a:ea typeface="华文楷体" panose="02010600040101010101" pitchFamily="2" charset="-122"/>
              </a:rPr>
              <a:t>LPC</a:t>
            </a:r>
            <a:r>
              <a:rPr lang="zh-CN" altLang="en-US" sz="2400" dirty="0" smtClean="0">
                <a:latin typeface="华文楷体" panose="02010600040101010101" pitchFamily="2" charset="-122"/>
                <a:ea typeface="华文楷体" panose="02010600040101010101" pitchFamily="2" charset="-122"/>
              </a:rPr>
              <a:t>问卷包括一组</a:t>
            </a:r>
            <a:r>
              <a:rPr lang="zh-CN" altLang="en-US" sz="2400" b="1" u="sng" dirty="0" smtClean="0">
                <a:latin typeface="华文楷体" panose="02010600040101010101" pitchFamily="2" charset="-122"/>
                <a:ea typeface="华文楷体" panose="02010600040101010101" pitchFamily="2" charset="-122"/>
              </a:rPr>
              <a:t>双极</a:t>
            </a:r>
            <a:r>
              <a:rPr lang="en-US" altLang="zh-CN" sz="2400" b="1" u="sng" dirty="0" smtClean="0">
                <a:latin typeface="华文楷体" panose="02010600040101010101" pitchFamily="2" charset="-122"/>
                <a:ea typeface="华文楷体" panose="02010600040101010101" pitchFamily="2" charset="-122"/>
              </a:rPr>
              <a:t>8</a:t>
            </a:r>
            <a:r>
              <a:rPr lang="zh-CN" altLang="en-US" sz="2400" b="1" u="sng" dirty="0" smtClean="0">
                <a:latin typeface="华文楷体" panose="02010600040101010101" pitchFamily="2" charset="-122"/>
                <a:ea typeface="华文楷体" panose="02010600040101010101" pitchFamily="2" charset="-122"/>
              </a:rPr>
              <a:t>点式量表</a:t>
            </a:r>
            <a:r>
              <a:rPr lang="zh-CN" altLang="en-US" sz="2400" dirty="0" smtClean="0">
                <a:latin typeface="华文楷体" panose="02010600040101010101" pitchFamily="2" charset="-122"/>
                <a:ea typeface="华文楷体" panose="02010600040101010101" pitchFamily="2" charset="-122"/>
              </a:rPr>
              <a:t>来描述最不喜欢同事。</a:t>
            </a:r>
            <a:endParaRPr lang="en-US" altLang="zh-CN" sz="2400" dirty="0" smtClean="0">
              <a:latin typeface="华文楷体" panose="02010600040101010101" pitchFamily="2" charset="-122"/>
              <a:ea typeface="华文楷体" panose="02010600040101010101" pitchFamily="2" charset="-122"/>
            </a:endParaRPr>
          </a:p>
          <a:p>
            <a:pPr>
              <a:buFont typeface="Wingdings" panose="05000000000000000000" pitchFamily="2" charset="2"/>
              <a:buChar char="n"/>
            </a:pPr>
            <a:endParaRPr lang="en-US" altLang="zh-CN" dirty="0" smtClean="0"/>
          </a:p>
          <a:p>
            <a:pPr>
              <a:buFont typeface="Wingdings" panose="05000000000000000000" pitchFamily="2" charset="2"/>
              <a:buChar char="n"/>
            </a:pPr>
            <a:endParaRPr lang="zh-CN" altLang="en-US" dirty="0"/>
          </a:p>
          <a:p>
            <a:pPr lvl="1">
              <a:buFont typeface="Wingdings" panose="05000000000000000000" pitchFamily="2" charset="2"/>
              <a:buChar char="p"/>
            </a:pPr>
            <a:endParaRPr lang="zh-CN" altLang="en-US" sz="2400" dirty="0">
              <a:solidFill>
                <a:schemeClr val="tx1"/>
              </a:solidFill>
              <a:latin typeface="黑体" panose="02010609060101010101" pitchFamily="49" charset="-122"/>
              <a:ea typeface="黑体" panose="02010609060101010101" pitchFamily="49" charset="-122"/>
            </a:endParaRPr>
          </a:p>
          <a:p>
            <a:endParaRPr lang="zh-CN" altLang="en-US" dirty="0"/>
          </a:p>
        </p:txBody>
      </p:sp>
      <p:cxnSp>
        <p:nvCxnSpPr>
          <p:cNvPr id="5" name="直接箭头连接符 4"/>
          <p:cNvCxnSpPr/>
          <p:nvPr/>
        </p:nvCxnSpPr>
        <p:spPr>
          <a:xfrm flipV="1">
            <a:off x="2123728" y="3141186"/>
            <a:ext cx="4824536" cy="10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960112" y="3375531"/>
            <a:ext cx="877163" cy="369332"/>
          </a:xfrm>
          <a:prstGeom prst="rect">
            <a:avLst/>
          </a:prstGeom>
          <a:noFill/>
        </p:spPr>
        <p:txBody>
          <a:bodyPr wrap="none" rtlCol="0">
            <a:spAutoFit/>
          </a:bodyPr>
          <a:lstStyle/>
          <a:p>
            <a:r>
              <a:rPr lang="zh-CN" altLang="en-US" b="1" dirty="0" smtClean="0"/>
              <a:t>不友善</a:t>
            </a:r>
            <a:endParaRPr lang="zh-CN" altLang="en-US" b="1" dirty="0"/>
          </a:p>
        </p:txBody>
      </p:sp>
      <p:sp>
        <p:nvSpPr>
          <p:cNvPr id="7" name="文本框 6"/>
          <p:cNvSpPr txBox="1"/>
          <p:nvPr/>
        </p:nvSpPr>
        <p:spPr>
          <a:xfrm>
            <a:off x="6156176" y="3358257"/>
            <a:ext cx="646331" cy="369332"/>
          </a:xfrm>
          <a:prstGeom prst="rect">
            <a:avLst/>
          </a:prstGeom>
          <a:noFill/>
        </p:spPr>
        <p:txBody>
          <a:bodyPr wrap="none" rtlCol="0">
            <a:spAutoFit/>
          </a:bodyPr>
          <a:lstStyle>
            <a:defPPr>
              <a:defRPr lang="zh-CN"/>
            </a:defPPr>
            <a:lvl1pPr>
              <a:defRPr b="1"/>
            </a:lvl1pPr>
          </a:lstStyle>
          <a:p>
            <a:r>
              <a:rPr lang="zh-CN" altLang="en-US" dirty="0"/>
              <a:t>友善</a:t>
            </a:r>
            <a:endParaRPr lang="zh-CN" altLang="en-US" dirty="0"/>
          </a:p>
        </p:txBody>
      </p:sp>
      <p:sp>
        <p:nvSpPr>
          <p:cNvPr id="9" name="矩形 8"/>
          <p:cNvSpPr/>
          <p:nvPr/>
        </p:nvSpPr>
        <p:spPr>
          <a:xfrm>
            <a:off x="2008843" y="2957567"/>
            <a:ext cx="389850" cy="369332"/>
          </a:xfrm>
          <a:prstGeom prst="rect">
            <a:avLst/>
          </a:prstGeom>
        </p:spPr>
        <p:txBody>
          <a:bodyPr wrap="none">
            <a:spAutoFit/>
          </a:bodyPr>
          <a:lstStyle/>
          <a:p>
            <a:r>
              <a:rPr lang="en-US" altLang="zh-CN" dirty="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sp>
        <p:nvSpPr>
          <p:cNvPr id="10" name="矩形 9"/>
          <p:cNvSpPr/>
          <p:nvPr/>
        </p:nvSpPr>
        <p:spPr>
          <a:xfrm>
            <a:off x="6412657" y="2956520"/>
            <a:ext cx="389850" cy="369332"/>
          </a:xfrm>
          <a:prstGeom prst="rect">
            <a:avLst/>
          </a:prstGeom>
        </p:spPr>
        <p:txBody>
          <a:bodyPr wrap="none">
            <a:spAutoFit/>
          </a:bodyPr>
          <a:lstStyle/>
          <a:p>
            <a:r>
              <a:rPr lang="en-US" altLang="zh-CN" dirty="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sp>
        <p:nvSpPr>
          <p:cNvPr id="12" name="矩形 11"/>
          <p:cNvSpPr/>
          <p:nvPr/>
        </p:nvSpPr>
        <p:spPr>
          <a:xfrm>
            <a:off x="3880013" y="2953963"/>
            <a:ext cx="389850" cy="369332"/>
          </a:xfrm>
          <a:prstGeom prst="rect">
            <a:avLst/>
          </a:prstGeom>
        </p:spPr>
        <p:txBody>
          <a:bodyPr wrap="none">
            <a:spAutoFit/>
          </a:bodyPr>
          <a:lstStyle/>
          <a:p>
            <a:r>
              <a:rPr lang="en-US" altLang="zh-CN" dirty="0" smtClean="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sp>
        <p:nvSpPr>
          <p:cNvPr id="13" name="矩形 12"/>
          <p:cNvSpPr/>
          <p:nvPr/>
        </p:nvSpPr>
        <p:spPr>
          <a:xfrm>
            <a:off x="2642350" y="2966335"/>
            <a:ext cx="389850" cy="369332"/>
          </a:xfrm>
          <a:prstGeom prst="rect">
            <a:avLst/>
          </a:prstGeom>
        </p:spPr>
        <p:txBody>
          <a:bodyPr wrap="none">
            <a:spAutoFit/>
          </a:bodyPr>
          <a:lstStyle/>
          <a:p>
            <a:r>
              <a:rPr lang="en-US" altLang="zh-CN" dirty="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sp>
        <p:nvSpPr>
          <p:cNvPr id="14" name="矩形 13"/>
          <p:cNvSpPr/>
          <p:nvPr/>
        </p:nvSpPr>
        <p:spPr>
          <a:xfrm>
            <a:off x="3253232" y="2985092"/>
            <a:ext cx="389850" cy="369332"/>
          </a:xfrm>
          <a:prstGeom prst="rect">
            <a:avLst/>
          </a:prstGeom>
        </p:spPr>
        <p:txBody>
          <a:bodyPr wrap="none">
            <a:spAutoFit/>
          </a:bodyPr>
          <a:lstStyle/>
          <a:p>
            <a:r>
              <a:rPr lang="en-US" altLang="zh-CN" dirty="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sp>
        <p:nvSpPr>
          <p:cNvPr id="15" name="矩形 14"/>
          <p:cNvSpPr/>
          <p:nvPr/>
        </p:nvSpPr>
        <p:spPr>
          <a:xfrm>
            <a:off x="4443661" y="2966335"/>
            <a:ext cx="389850" cy="369332"/>
          </a:xfrm>
          <a:prstGeom prst="rect">
            <a:avLst/>
          </a:prstGeom>
        </p:spPr>
        <p:txBody>
          <a:bodyPr wrap="none">
            <a:spAutoFit/>
          </a:bodyPr>
          <a:lstStyle/>
          <a:p>
            <a:r>
              <a:rPr lang="en-US" altLang="zh-CN" dirty="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sp>
        <p:nvSpPr>
          <p:cNvPr id="16" name="矩形 15"/>
          <p:cNvSpPr/>
          <p:nvPr/>
        </p:nvSpPr>
        <p:spPr>
          <a:xfrm>
            <a:off x="5085878" y="2953963"/>
            <a:ext cx="389850" cy="369332"/>
          </a:xfrm>
          <a:prstGeom prst="rect">
            <a:avLst/>
          </a:prstGeom>
        </p:spPr>
        <p:txBody>
          <a:bodyPr wrap="none">
            <a:spAutoFit/>
          </a:bodyPr>
          <a:lstStyle/>
          <a:p>
            <a:r>
              <a:rPr lang="en-US" altLang="zh-CN" dirty="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sp>
        <p:nvSpPr>
          <p:cNvPr id="17" name="矩形 16"/>
          <p:cNvSpPr/>
          <p:nvPr/>
        </p:nvSpPr>
        <p:spPr>
          <a:xfrm>
            <a:off x="5702642" y="2985092"/>
            <a:ext cx="389850" cy="369332"/>
          </a:xfrm>
          <a:prstGeom prst="rect">
            <a:avLst/>
          </a:prstGeom>
        </p:spPr>
        <p:txBody>
          <a:bodyPr wrap="none">
            <a:spAutoFit/>
          </a:bodyPr>
          <a:lstStyle/>
          <a:p>
            <a:r>
              <a:rPr lang="en-US" altLang="zh-CN" dirty="0">
                <a:latin typeface="Calibri" panose="020F0502020204030204" charset="0"/>
                <a:ea typeface="宋体" panose="02010600030101010101" pitchFamily="2" charset="-122"/>
                <a:cs typeface="Times New Roman" panose="02020603050405020304" charset="0"/>
                <a:sym typeface="Wingdings 2" panose="05020102010507070707" pitchFamily="18" charset="2"/>
              </a:rPr>
              <a:t></a:t>
            </a:r>
            <a:endParaRPr lang="zh-CN" altLang="en-US" dirty="0"/>
          </a:p>
        </p:txBody>
      </p:sp>
      <p:pic>
        <p:nvPicPr>
          <p:cNvPr id="4" name="图片 3"/>
          <p:cNvPicPr>
            <a:picLocks noChangeAspect="1"/>
          </p:cNvPicPr>
          <p:nvPr/>
        </p:nvPicPr>
        <p:blipFill>
          <a:blip r:embed="rId1">
            <a:lum bright="-12000" contrast="0"/>
          </a:blip>
          <a:stretch>
            <a:fillRect/>
          </a:stretch>
        </p:blipFill>
        <p:spPr>
          <a:xfrm>
            <a:off x="4932045" y="3729990"/>
            <a:ext cx="2852420" cy="2869565"/>
          </a:xfrm>
          <a:prstGeom prst="rect">
            <a:avLst/>
          </a:prstGeom>
        </p:spPr>
      </p:pic>
      <p:pic>
        <p:nvPicPr>
          <p:cNvPr id="8" name="图片 7"/>
          <p:cNvPicPr>
            <a:picLocks noChangeAspect="1"/>
          </p:cNvPicPr>
          <p:nvPr/>
        </p:nvPicPr>
        <p:blipFill>
          <a:blip r:embed="rId2">
            <a:lum bright="0" contrast="6000"/>
          </a:blip>
          <a:stretch>
            <a:fillRect/>
          </a:stretch>
        </p:blipFill>
        <p:spPr>
          <a:xfrm>
            <a:off x="251460" y="4220845"/>
            <a:ext cx="4330700" cy="1553845"/>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领导者风格</a:t>
            </a:r>
            <a:endParaRPr lang="zh-CN" altLang="en-US" dirty="0"/>
          </a:p>
        </p:txBody>
      </p:sp>
      <p:sp>
        <p:nvSpPr>
          <p:cNvPr id="8" name="内容占位符 7"/>
          <p:cNvSpPr>
            <a:spLocks noGrp="1"/>
          </p:cNvSpPr>
          <p:nvPr>
            <p:ph idx="1"/>
          </p:nvPr>
        </p:nvSpPr>
        <p:spPr/>
        <p:txBody>
          <a:bodyPr/>
          <a:lstStyle/>
          <a:p>
            <a:pPr lvl="1">
              <a:buFont typeface="Wingdings" panose="05000000000000000000" pitchFamily="2" charset="2"/>
              <a:buChar char="p"/>
            </a:pPr>
            <a:r>
              <a:rPr lang="zh-CN" altLang="en-US" sz="2000" dirty="0">
                <a:latin typeface="黑体" panose="02010609060101010101" pitchFamily="49" charset="-122"/>
                <a:ea typeface="黑体" panose="02010609060101010101" pitchFamily="49" charset="-122"/>
                <a:sym typeface="+mn-ea"/>
              </a:rPr>
              <a:t>如果领导者对这种同事的评价大多用敌意的词语</a:t>
            </a:r>
            <a:r>
              <a:rPr lang="zh-CN" altLang="en-US" sz="2000" dirty="0" smtClean="0">
                <a:latin typeface="黑体" panose="02010609060101010101" pitchFamily="49" charset="-122"/>
                <a:ea typeface="黑体" panose="02010609060101010101" pitchFamily="49" charset="-122"/>
                <a:sym typeface="+mn-ea"/>
              </a:rPr>
              <a:t>，</a:t>
            </a:r>
            <a:r>
              <a:rPr lang="en-US" altLang="zh-CN" sz="2000" dirty="0">
                <a:latin typeface="华文楷体" panose="02010600040101010101" pitchFamily="2" charset="-122"/>
                <a:ea typeface="华文楷体" panose="02010600040101010101" pitchFamily="2" charset="-122"/>
                <a:sym typeface="+mn-ea"/>
              </a:rPr>
              <a:t> </a:t>
            </a:r>
            <a:r>
              <a:rPr lang="zh-CN" altLang="en-US" sz="2000" dirty="0" smtClean="0">
                <a:latin typeface="华文楷体" panose="02010600040101010101" pitchFamily="2" charset="-122"/>
                <a:ea typeface="华文楷体" panose="02010600040101010101" pitchFamily="2" charset="-122"/>
                <a:sym typeface="+mn-ea"/>
              </a:rPr>
              <a:t>即</a:t>
            </a:r>
            <a:r>
              <a:rPr lang="en-US" altLang="zh-CN" sz="2000" dirty="0" smtClean="0">
                <a:latin typeface="华文楷体" panose="02010600040101010101" pitchFamily="2" charset="-122"/>
                <a:ea typeface="华文楷体" panose="02010600040101010101" pitchFamily="2" charset="-122"/>
                <a:sym typeface="+mn-ea"/>
              </a:rPr>
              <a:t>LPC</a:t>
            </a:r>
            <a:r>
              <a:rPr lang="zh-CN" altLang="en-US" sz="2000" dirty="0" smtClean="0">
                <a:latin typeface="华文楷体" panose="02010600040101010101" pitchFamily="2" charset="-122"/>
                <a:ea typeface="华文楷体" panose="02010600040101010101" pitchFamily="2" charset="-122"/>
                <a:sym typeface="+mn-ea"/>
              </a:rPr>
              <a:t>问卷总分低于</a:t>
            </a:r>
            <a:r>
              <a:rPr lang="en-US" altLang="zh-CN" sz="2000" dirty="0" smtClean="0">
                <a:latin typeface="华文楷体" panose="02010600040101010101" pitchFamily="2" charset="-122"/>
                <a:ea typeface="华文楷体" panose="02010600040101010101" pitchFamily="2" charset="-122"/>
                <a:sym typeface="+mn-ea"/>
              </a:rPr>
              <a:t>57</a:t>
            </a:r>
            <a:r>
              <a:rPr lang="zh-CN" altLang="en-US" sz="2000" dirty="0" smtClean="0">
                <a:latin typeface="华文楷体" panose="02010600040101010101" pitchFamily="2" charset="-122"/>
                <a:ea typeface="华文楷体" panose="02010600040101010101" pitchFamily="2" charset="-122"/>
                <a:sym typeface="+mn-ea"/>
              </a:rPr>
              <a:t>，</a:t>
            </a:r>
            <a:r>
              <a:rPr lang="zh-CN" altLang="en-US" sz="2000" dirty="0" smtClean="0">
                <a:latin typeface="黑体" panose="02010609060101010101" pitchFamily="49" charset="-122"/>
                <a:ea typeface="黑体" panose="02010609060101010101" pitchFamily="49" charset="-122"/>
                <a:sym typeface="+mn-ea"/>
              </a:rPr>
              <a:t>则</a:t>
            </a:r>
            <a:r>
              <a:rPr lang="zh-CN" altLang="en-US" sz="2000" dirty="0">
                <a:latin typeface="黑体" panose="02010609060101010101" pitchFamily="49" charset="-122"/>
                <a:ea typeface="黑体" panose="02010609060101010101" pitchFamily="49" charset="-122"/>
                <a:sym typeface="+mn-ea"/>
              </a:rPr>
              <a:t>该领导趋向于</a:t>
            </a:r>
            <a:r>
              <a:rPr lang="zh-CN" altLang="en-US" sz="2000" b="1" dirty="0">
                <a:latin typeface="黑体" panose="02010609060101010101" pitchFamily="49" charset="-122"/>
                <a:ea typeface="黑体" panose="02010609060101010101" pitchFamily="49" charset="-122"/>
                <a:sym typeface="+mn-ea"/>
              </a:rPr>
              <a:t>工作任务型的领导方式</a:t>
            </a:r>
            <a:r>
              <a:rPr lang="zh-CN" altLang="en-US" sz="2000" dirty="0">
                <a:latin typeface="黑体" panose="02010609060101010101" pitchFamily="49" charset="-122"/>
                <a:ea typeface="黑体" panose="02010609060101010101" pitchFamily="49" charset="-122"/>
                <a:sym typeface="+mn-ea"/>
              </a:rPr>
              <a:t>（低</a:t>
            </a:r>
            <a:r>
              <a:rPr lang="en-US" altLang="zh-CN" sz="2000" dirty="0">
                <a:latin typeface="黑体" panose="02010609060101010101" pitchFamily="49" charset="-122"/>
                <a:ea typeface="黑体" panose="02010609060101010101" pitchFamily="49" charset="-122"/>
                <a:sym typeface="+mn-ea"/>
              </a:rPr>
              <a:t>LPC</a:t>
            </a:r>
            <a:r>
              <a:rPr lang="zh-CN" altLang="en-US" sz="2000" dirty="0">
                <a:latin typeface="黑体" panose="02010609060101010101" pitchFamily="49" charset="-122"/>
                <a:ea typeface="黑体" panose="02010609060101010101" pitchFamily="49" charset="-122"/>
                <a:sym typeface="+mn-ea"/>
              </a:rPr>
              <a:t>型）</a:t>
            </a:r>
            <a:endParaRPr lang="zh-CN" altLang="en-US" sz="2000" dirty="0">
              <a:solidFill>
                <a:schemeClr val="tx1"/>
              </a:solidFill>
              <a:latin typeface="黑体" panose="02010609060101010101" pitchFamily="49" charset="-122"/>
              <a:ea typeface="黑体" panose="02010609060101010101" pitchFamily="49" charset="-122"/>
            </a:endParaRPr>
          </a:p>
          <a:p>
            <a:pPr lvl="1">
              <a:buFont typeface="Wingdings" panose="05000000000000000000" pitchFamily="2" charset="2"/>
              <a:buChar char="p"/>
            </a:pPr>
            <a:r>
              <a:rPr lang="zh-CN" altLang="en-US" sz="2000" dirty="0">
                <a:latin typeface="黑体" panose="02010609060101010101" pitchFamily="49" charset="-122"/>
                <a:ea typeface="黑体" panose="02010609060101010101" pitchFamily="49" charset="-122"/>
                <a:sym typeface="+mn-ea"/>
              </a:rPr>
              <a:t>如果评价大多用善意的词语</a:t>
            </a:r>
            <a:r>
              <a:rPr lang="zh-CN" altLang="en-US" sz="2000" dirty="0" smtClean="0">
                <a:latin typeface="黑体" panose="02010609060101010101" pitchFamily="49" charset="-122"/>
                <a:ea typeface="黑体" panose="02010609060101010101" pitchFamily="49" charset="-122"/>
                <a:sym typeface="+mn-ea"/>
              </a:rPr>
              <a:t>，</a:t>
            </a:r>
            <a:r>
              <a:rPr lang="en-US" altLang="zh-CN" sz="2000" dirty="0" smtClean="0">
                <a:latin typeface="华文楷体" panose="02010600040101010101" pitchFamily="2" charset="-122"/>
                <a:ea typeface="华文楷体" panose="02010600040101010101" pitchFamily="2" charset="-122"/>
                <a:sym typeface="+mn-ea"/>
              </a:rPr>
              <a:t>LPC</a:t>
            </a:r>
            <a:r>
              <a:rPr lang="zh-CN" altLang="en-US" sz="2000" dirty="0">
                <a:latin typeface="华文楷体" panose="02010600040101010101" pitchFamily="2" charset="-122"/>
                <a:ea typeface="华文楷体" panose="02010600040101010101" pitchFamily="2" charset="-122"/>
                <a:sym typeface="+mn-ea"/>
              </a:rPr>
              <a:t>问卷</a:t>
            </a:r>
            <a:r>
              <a:rPr lang="zh-CN" altLang="en-US" sz="2000" dirty="0" smtClean="0">
                <a:latin typeface="华文楷体" panose="02010600040101010101" pitchFamily="2" charset="-122"/>
                <a:ea typeface="华文楷体" panose="02010600040101010101" pitchFamily="2" charset="-122"/>
                <a:sym typeface="+mn-ea"/>
              </a:rPr>
              <a:t>总分高于</a:t>
            </a:r>
            <a:r>
              <a:rPr lang="en-US" altLang="zh-CN" sz="2000" dirty="0" smtClean="0">
                <a:latin typeface="华文楷体" panose="02010600040101010101" pitchFamily="2" charset="-122"/>
                <a:ea typeface="华文楷体" panose="02010600040101010101" pitchFamily="2" charset="-122"/>
                <a:sym typeface="+mn-ea"/>
              </a:rPr>
              <a:t>64</a:t>
            </a:r>
            <a:r>
              <a:rPr lang="zh-CN" altLang="en-US" sz="2000" dirty="0" smtClean="0">
                <a:latin typeface="华文楷体" panose="02010600040101010101" pitchFamily="2" charset="-122"/>
                <a:ea typeface="华文楷体" panose="02010600040101010101" pitchFamily="2" charset="-122"/>
                <a:sym typeface="+mn-ea"/>
              </a:rPr>
              <a:t>，</a:t>
            </a:r>
            <a:r>
              <a:rPr lang="zh-CN" altLang="en-US" sz="2000" dirty="0" smtClean="0">
                <a:latin typeface="黑体" panose="02010609060101010101" pitchFamily="49" charset="-122"/>
                <a:ea typeface="黑体" panose="02010609060101010101" pitchFamily="49" charset="-122"/>
                <a:sym typeface="+mn-ea"/>
              </a:rPr>
              <a:t>则</a:t>
            </a:r>
            <a:r>
              <a:rPr lang="zh-CN" altLang="en-US" sz="2000" dirty="0">
                <a:latin typeface="黑体" panose="02010609060101010101" pitchFamily="49" charset="-122"/>
                <a:ea typeface="黑体" panose="02010609060101010101" pitchFamily="49" charset="-122"/>
                <a:sym typeface="+mn-ea"/>
              </a:rPr>
              <a:t>该领导趋向于</a:t>
            </a:r>
            <a:r>
              <a:rPr lang="zh-CN" altLang="en-US" sz="2000" b="1" dirty="0">
                <a:latin typeface="黑体" panose="02010609060101010101" pitchFamily="49" charset="-122"/>
                <a:ea typeface="黑体" panose="02010609060101010101" pitchFamily="49" charset="-122"/>
                <a:sym typeface="+mn-ea"/>
              </a:rPr>
              <a:t>人际关系型的领导方式</a:t>
            </a:r>
            <a:r>
              <a:rPr lang="zh-CN" altLang="en-US" sz="2000" dirty="0">
                <a:latin typeface="黑体" panose="02010609060101010101" pitchFamily="49" charset="-122"/>
                <a:ea typeface="黑体" panose="02010609060101010101" pitchFamily="49" charset="-122"/>
                <a:sym typeface="+mn-ea"/>
              </a:rPr>
              <a:t>（高</a:t>
            </a:r>
            <a:r>
              <a:rPr lang="en-US" altLang="zh-CN" sz="2000" dirty="0">
                <a:latin typeface="黑体" panose="02010609060101010101" pitchFamily="49" charset="-122"/>
                <a:ea typeface="黑体" panose="02010609060101010101" pitchFamily="49" charset="-122"/>
                <a:sym typeface="+mn-ea"/>
              </a:rPr>
              <a:t>LPC</a:t>
            </a:r>
            <a:r>
              <a:rPr lang="zh-CN" altLang="en-US" sz="2000" dirty="0">
                <a:latin typeface="黑体" panose="02010609060101010101" pitchFamily="49" charset="-122"/>
                <a:ea typeface="黑体" panose="02010609060101010101" pitchFamily="49" charset="-122"/>
                <a:sym typeface="+mn-ea"/>
              </a:rPr>
              <a:t>型）</a:t>
            </a:r>
            <a:endParaRPr lang="zh-CN" altLang="en-US" sz="2000" dirty="0">
              <a:solidFill>
                <a:schemeClr val="tx1"/>
              </a:solidFill>
              <a:latin typeface="黑体" panose="02010609060101010101" pitchFamily="49" charset="-122"/>
              <a:ea typeface="黑体" panose="02010609060101010101" pitchFamily="49" charset="-122"/>
            </a:endParaRPr>
          </a:p>
          <a:p>
            <a:pPr marL="0" indent="0">
              <a:buNone/>
            </a:pPr>
            <a:endParaRPr lang="zh-CN" altLang="en-US" sz="2000" dirty="0">
              <a:solidFill>
                <a:schemeClr val="tx1"/>
              </a:solidFill>
              <a:latin typeface="黑体" panose="02010609060101010101" pitchFamily="49" charset="-122"/>
              <a:ea typeface="黑体" panose="02010609060101010101" pitchFamily="49" charset="-122"/>
            </a:endParaRPr>
          </a:p>
        </p:txBody>
      </p:sp>
      <p:pic>
        <p:nvPicPr>
          <p:cNvPr id="4" name="图片 3"/>
          <p:cNvPicPr>
            <a:picLocks noChangeAspect="1"/>
          </p:cNvPicPr>
          <p:nvPr/>
        </p:nvPicPr>
        <p:blipFill>
          <a:blip r:embed="rId1"/>
          <a:stretch>
            <a:fillRect/>
          </a:stretch>
        </p:blipFill>
        <p:spPr>
          <a:xfrm>
            <a:off x="899160" y="2996565"/>
            <a:ext cx="7235190" cy="277368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情境</a:t>
            </a:r>
            <a:endParaRPr lang="zh-CN" altLang="en-US" dirty="0"/>
          </a:p>
        </p:txBody>
      </p:sp>
      <p:sp>
        <p:nvSpPr>
          <p:cNvPr id="3" name="内容占位符 2"/>
          <p:cNvSpPr>
            <a:spLocks noGrp="1"/>
          </p:cNvSpPr>
          <p:nvPr>
            <p:ph idx="1"/>
          </p:nvPr>
        </p:nvSpPr>
        <p:spPr>
          <a:xfrm>
            <a:off x="395605" y="1379855"/>
            <a:ext cx="8421370" cy="5145405"/>
          </a:xfrm>
        </p:spPr>
        <p:txBody>
          <a:bodyPr/>
          <a:lstStyle/>
          <a:p>
            <a:pPr marL="0" indent="0">
              <a:buNone/>
            </a:pPr>
            <a:r>
              <a:rPr lang="zh-CN" altLang="en-US" sz="2400" u="sng" dirty="0" smtClean="0">
                <a:latin typeface="黑体" panose="02010609060101010101" pitchFamily="49" charset="-122"/>
                <a:ea typeface="黑体" panose="02010609060101010101" pitchFamily="49" charset="-122"/>
              </a:rPr>
              <a:t>情境的有利性：情境能赋予领导者更多的权力和影响力。</a:t>
            </a:r>
            <a:endParaRPr lang="en-US" altLang="zh-CN" sz="2400" u="sng" dirty="0" smtClean="0">
              <a:latin typeface="黑体" panose="02010609060101010101" pitchFamily="49" charset="-122"/>
              <a:ea typeface="黑体" panose="02010609060101010101" pitchFamily="49" charset="-122"/>
            </a:endParaRPr>
          </a:p>
          <a:p>
            <a:pPr marL="514350" indent="-514350">
              <a:buFont typeface="+mj-ea"/>
              <a:buAutoNum type="circleNumDbPlain"/>
            </a:pPr>
            <a:r>
              <a:rPr lang="zh-CN" altLang="en-US" sz="2000" dirty="0" smtClean="0">
                <a:solidFill>
                  <a:srgbClr val="C00000"/>
                </a:solidFill>
                <a:latin typeface="黑体" panose="02010609060101010101" pitchFamily="49" charset="-122"/>
                <a:ea typeface="黑体" panose="02010609060101010101" pitchFamily="49" charset="-122"/>
              </a:rPr>
              <a:t>上下级</a:t>
            </a:r>
            <a:r>
              <a:rPr lang="zh-CN" altLang="en-US" sz="2000" dirty="0">
                <a:solidFill>
                  <a:srgbClr val="C00000"/>
                </a:solidFill>
                <a:latin typeface="黑体" panose="02010609060101010101" pitchFamily="49" charset="-122"/>
                <a:ea typeface="黑体" panose="02010609060101010101" pitchFamily="49" charset="-122"/>
              </a:rPr>
              <a:t>关系</a:t>
            </a:r>
            <a:r>
              <a:rPr lang="zh-CN" altLang="en-US" sz="2400" dirty="0">
                <a:latin typeface="+mj-ea"/>
                <a:ea typeface="+mj-ea"/>
              </a:rPr>
              <a:t>：下属对领导的尊敬和信任程度，领导对下级的信赖和尊重程度。</a:t>
            </a:r>
            <a:r>
              <a:rPr lang="zh-CN" altLang="en-US" sz="2000" dirty="0" smtClean="0">
                <a:latin typeface="黑体" panose="02010609060101010101" pitchFamily="49" charset="-122"/>
                <a:ea typeface="黑体" panose="02010609060101010101" pitchFamily="49" charset="-122"/>
              </a:rPr>
              <a:t>良好的上下级关系，是有利的情境。</a:t>
            </a:r>
            <a:endParaRPr lang="en-US" altLang="zh-CN" sz="2400" dirty="0" smtClean="0">
              <a:latin typeface="黑体" panose="02010609060101010101" pitchFamily="49" charset="-122"/>
              <a:ea typeface="黑体" panose="02010609060101010101" pitchFamily="49" charset="-122"/>
            </a:endParaRPr>
          </a:p>
          <a:p>
            <a:pPr marL="514350" indent="-514350">
              <a:buFont typeface="+mj-ea"/>
              <a:buAutoNum type="circleNumDbPlain"/>
            </a:pPr>
            <a:r>
              <a:rPr lang="zh-CN" altLang="en-US" sz="2000" dirty="0">
                <a:solidFill>
                  <a:srgbClr val="C00000"/>
                </a:solidFill>
                <a:latin typeface="黑体" panose="02010609060101010101" pitchFamily="49" charset="-122"/>
                <a:ea typeface="黑体" panose="02010609060101010101" pitchFamily="49" charset="-122"/>
              </a:rPr>
              <a:t>任务结构</a:t>
            </a:r>
            <a:r>
              <a:rPr lang="zh-CN" altLang="en-US" sz="2400" dirty="0">
                <a:latin typeface="+mj-ea"/>
                <a:ea typeface="+mj-ea"/>
              </a:rPr>
              <a:t>：任务的</a:t>
            </a:r>
            <a:r>
              <a:rPr lang="zh-CN" altLang="en-US" sz="2400" dirty="0" smtClean="0">
                <a:latin typeface="+mj-ea"/>
                <a:ea typeface="+mj-ea"/>
              </a:rPr>
              <a:t>结构化</a:t>
            </a:r>
            <a:r>
              <a:rPr lang="en-US" altLang="zh-CN" sz="2000" b="1" dirty="0" smtClean="0">
                <a:latin typeface="+mj-ea"/>
                <a:ea typeface="+mj-ea"/>
              </a:rPr>
              <a:t>(</a:t>
            </a:r>
            <a:r>
              <a:rPr lang="zh-CN" altLang="en-US" sz="2000" b="1" dirty="0" smtClean="0">
                <a:latin typeface="+mj-ea"/>
                <a:ea typeface="+mj-ea"/>
              </a:rPr>
              <a:t>何时何地由谁如何完成哪部分工作？</a:t>
            </a:r>
            <a:r>
              <a:rPr lang="en-US" altLang="zh-CN" sz="2000" b="1" dirty="0" smtClean="0">
                <a:latin typeface="+mj-ea"/>
                <a:ea typeface="+mj-ea"/>
              </a:rPr>
              <a:t>)</a:t>
            </a:r>
            <a:r>
              <a:rPr lang="zh-CN" altLang="en-US" sz="2400" dirty="0">
                <a:latin typeface="+mj-ea"/>
                <a:ea typeface="+mj-ea"/>
              </a:rPr>
              <a:t>明确化和程序化</a:t>
            </a:r>
            <a:r>
              <a:rPr lang="zh-CN" altLang="en-US" sz="2400" dirty="0" smtClean="0">
                <a:latin typeface="+mj-ea"/>
                <a:ea typeface="+mj-ea"/>
              </a:rPr>
              <a:t>程度。</a:t>
            </a:r>
            <a:r>
              <a:rPr lang="zh-CN" altLang="en-US" sz="2000" dirty="0" smtClean="0">
                <a:latin typeface="黑体" panose="02010609060101010101" pitchFamily="49" charset="-122"/>
                <a:ea typeface="黑体" panose="02010609060101010101" pitchFamily="49" charset="-122"/>
              </a:rPr>
              <a:t>任务结构性强，工作情境越有利。</a:t>
            </a:r>
            <a:endParaRPr lang="zh-CN" altLang="en-US" sz="2000" dirty="0" smtClean="0">
              <a:latin typeface="黑体" panose="02010609060101010101" pitchFamily="49" charset="-122"/>
              <a:ea typeface="黑体" panose="02010609060101010101" pitchFamily="49" charset="-122"/>
            </a:endParaRPr>
          </a:p>
          <a:p>
            <a:pPr marL="514350" indent="-514350">
              <a:buFont typeface="+mj-ea"/>
              <a:buAutoNum type="circleNumDbPlain"/>
            </a:pPr>
            <a:r>
              <a:rPr lang="zh-CN" altLang="en-US" sz="2000" dirty="0">
                <a:solidFill>
                  <a:srgbClr val="C00000"/>
                </a:solidFill>
                <a:latin typeface="黑体" panose="02010609060101010101" pitchFamily="49" charset="-122"/>
                <a:ea typeface="黑体" panose="02010609060101010101" pitchFamily="49" charset="-122"/>
              </a:rPr>
              <a:t>职位权力</a:t>
            </a:r>
            <a:r>
              <a:rPr lang="zh-CN" altLang="en-US" sz="2400" dirty="0">
                <a:latin typeface="+mj-ea"/>
                <a:ea typeface="+mj-ea"/>
              </a:rPr>
              <a:t>：领导者职位所带来的</a:t>
            </a:r>
            <a:r>
              <a:rPr lang="zh-CN" altLang="en-US" sz="2400" dirty="0" smtClean="0">
                <a:latin typeface="+mj-ea"/>
                <a:ea typeface="+mj-ea"/>
              </a:rPr>
              <a:t>奖惩、解雇、晋升等权力</a:t>
            </a:r>
            <a:r>
              <a:rPr lang="zh-CN" altLang="en-US" sz="2400" dirty="0">
                <a:latin typeface="+mj-ea"/>
                <a:ea typeface="+mj-ea"/>
              </a:rPr>
              <a:t>和影响力。</a:t>
            </a:r>
            <a:r>
              <a:rPr lang="zh-CN" altLang="en-US" sz="2000" dirty="0" smtClean="0">
                <a:latin typeface="黑体" panose="02010609060101010101" pitchFamily="49" charset="-122"/>
                <a:ea typeface="黑体" panose="02010609060101010101" pitchFamily="49" charset="-122"/>
              </a:rPr>
              <a:t>权力强，则情境有利。</a:t>
            </a:r>
            <a:endParaRPr lang="zh-CN" altLang="en-US" sz="2000" dirty="0" smtClean="0">
              <a:latin typeface="黑体" panose="02010609060101010101" pitchFamily="49" charset="-122"/>
              <a:ea typeface="黑体" panose="02010609060101010101" pitchFamily="49" charset="-122"/>
            </a:endParaRPr>
          </a:p>
          <a:p>
            <a:pPr marL="514350" indent="-514350">
              <a:buFont typeface="+mj-ea"/>
              <a:buAutoNum type="circleNumDbPlain"/>
            </a:pPr>
            <a:endParaRPr lang="en-US" altLang="zh-CN" sz="2400" dirty="0" smtClean="0">
              <a:latin typeface="黑体" panose="02010609060101010101" pitchFamily="49" charset="-122"/>
              <a:ea typeface="黑体" panose="02010609060101010101" pitchFamily="49" charset="-122"/>
            </a:endParaRPr>
          </a:p>
          <a:p>
            <a:pPr marL="0" indent="0">
              <a:buNone/>
            </a:pPr>
            <a:endParaRPr lang="en-US" altLang="zh-CN" b="1" dirty="0" smtClean="0">
              <a:solidFill>
                <a:srgbClr val="C00000"/>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b="1" dirty="0">
                <a:solidFill>
                  <a:srgbClr val="C00000"/>
                </a:solidFill>
                <a:latin typeface="华文楷体" panose="02010600040101010101" pitchFamily="2" charset="-122"/>
                <a:ea typeface="华文楷体" panose="02010600040101010101" pitchFamily="2" charset="-122"/>
                <a:sym typeface="+mn-ea"/>
              </a:rPr>
              <a:t>三</a:t>
            </a:r>
            <a:r>
              <a:rPr lang="zh-CN" altLang="en-US" b="1" dirty="0" smtClean="0">
                <a:solidFill>
                  <a:srgbClr val="C00000"/>
                </a:solidFill>
                <a:latin typeface="华文楷体" panose="02010600040101010101" pitchFamily="2" charset="-122"/>
                <a:ea typeface="华文楷体" panose="02010600040101010101" pitchFamily="2" charset="-122"/>
                <a:sym typeface="+mn-ea"/>
              </a:rPr>
              <a:t>个维度的高低组合，形成了</a:t>
            </a:r>
            <a:r>
              <a:rPr lang="en-US" altLang="zh-CN" b="1" dirty="0" smtClean="0">
                <a:solidFill>
                  <a:srgbClr val="C00000"/>
                </a:solidFill>
                <a:latin typeface="华文楷体" panose="02010600040101010101" pitchFamily="2" charset="-122"/>
                <a:ea typeface="华文楷体" panose="02010600040101010101" pitchFamily="2" charset="-122"/>
                <a:sym typeface="+mn-ea"/>
              </a:rPr>
              <a:t>8</a:t>
            </a:r>
            <a:r>
              <a:rPr lang="zh-CN" altLang="en-US" b="1" dirty="0" smtClean="0">
                <a:solidFill>
                  <a:srgbClr val="C00000"/>
                </a:solidFill>
                <a:latin typeface="华文楷体" panose="02010600040101010101" pitchFamily="2" charset="-122"/>
                <a:ea typeface="华文楷体" panose="02010600040101010101" pitchFamily="2" charset="-122"/>
                <a:sym typeface="+mn-ea"/>
              </a:rPr>
              <a:t>种不同的组织情境：</a:t>
            </a:r>
            <a:endParaRPr lang="zh-CN" altLang="en-US"/>
          </a:p>
        </p:txBody>
      </p:sp>
      <p:pic>
        <p:nvPicPr>
          <p:cNvPr id="4" name="图片 3"/>
          <p:cNvPicPr>
            <a:picLocks noChangeAspect="1"/>
          </p:cNvPicPr>
          <p:nvPr/>
        </p:nvPicPr>
        <p:blipFill>
          <a:blip r:embed="rId1"/>
          <a:stretch>
            <a:fillRect/>
          </a:stretch>
        </p:blipFill>
        <p:spPr>
          <a:xfrm>
            <a:off x="899339" y="1988525"/>
            <a:ext cx="7417724" cy="3053608"/>
          </a:xfrm>
          <a:prstGeom prst="rect">
            <a:avLst/>
          </a:prstGeom>
        </p:spPr>
      </p:pic>
      <p:sp>
        <p:nvSpPr>
          <p:cNvPr id="5" name="文本框 4"/>
          <p:cNvSpPr txBox="1"/>
          <p:nvPr/>
        </p:nvSpPr>
        <p:spPr>
          <a:xfrm>
            <a:off x="1043608" y="5229200"/>
            <a:ext cx="5570756" cy="400110"/>
          </a:xfrm>
          <a:prstGeom prst="rect">
            <a:avLst/>
          </a:prstGeom>
          <a:noFill/>
        </p:spPr>
        <p:txBody>
          <a:bodyPr wrap="none" rtlCol="0">
            <a:spAutoFit/>
          </a:bodyPr>
          <a:lstStyle/>
          <a:p>
            <a:r>
              <a:rPr lang="zh-CN" altLang="en-US" sz="2000" dirty="0" smtClean="0">
                <a:latin typeface="方正粗黑宋简体" panose="02000000000000000000" pitchFamily="2" charset="-122"/>
                <a:ea typeface="方正粗黑宋简体" panose="02000000000000000000" pitchFamily="2" charset="-122"/>
              </a:rPr>
              <a:t>在有利的情境中，领导者的控制力和影响力较大</a:t>
            </a:r>
            <a:endParaRPr lang="zh-CN" altLang="en-US" sz="2000" dirty="0">
              <a:latin typeface="方正粗黑宋简体" panose="02000000000000000000" pitchFamily="2" charset="-122"/>
              <a:ea typeface="方正粗黑宋简体" panose="02000000000000000000" pitchFamily="2"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内容占位符 2"/>
          <p:cNvSpPr>
            <a:spLocks noGrp="1"/>
          </p:cNvSpPr>
          <p:nvPr>
            <p:ph idx="1"/>
          </p:nvPr>
        </p:nvSpPr>
        <p:spPr bwMode="auto">
          <a:xfrm>
            <a:off x="107315" y="1196975"/>
            <a:ext cx="8623300" cy="131635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lstStyle/>
          <a:p>
            <a:pPr marL="230505" indent="-230505" algn="just">
              <a:lnSpc>
                <a:spcPct val="150000"/>
              </a:lnSpc>
            </a:pPr>
            <a:r>
              <a:rPr lang="zh-CN" altLang="en-US" sz="1800" dirty="0">
                <a:solidFill>
                  <a:schemeClr val="tx1"/>
                </a:solidFill>
                <a:latin typeface="微软雅黑" panose="020B0503020204020204" pitchFamily="34" charset="-122"/>
                <a:ea typeface="微软雅黑" panose="020B0503020204020204" pitchFamily="34" charset="-122"/>
                <a:sym typeface="+mn-ea"/>
              </a:rPr>
              <a:t>领导者风格与情境的匹配：领导的有效性不是取决于领导者不变的品质和行为，而是取决于领导者、被领导者和情境条件三者的配合关系，即领导有效性是领导者、被领导者和领导情境三个变量的函数。</a:t>
            </a:r>
            <a:endParaRPr lang="zh-CN" altLang="en-US" sz="1800" dirty="0">
              <a:solidFill>
                <a:schemeClr val="tx1"/>
              </a:solidFill>
              <a:latin typeface="微软雅黑" panose="020B0503020204020204" pitchFamily="34" charset="-122"/>
              <a:ea typeface="微软雅黑" panose="020B0503020204020204" pitchFamily="34" charset="-122"/>
              <a:sym typeface="+mn-ea"/>
            </a:endParaRPr>
          </a:p>
        </p:txBody>
      </p:sp>
      <p:pic>
        <p:nvPicPr>
          <p:cNvPr id="55300" name="图片 7" descr="D:\tl\word\马工程-管理学0-图eps\eps\0906.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47495" y="2636520"/>
            <a:ext cx="5193030" cy="3792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标题 1"/>
          <p:cNvSpPr>
            <a:spLocks noGrp="1"/>
          </p:cNvSpPr>
          <p:nvPr>
            <p:ph type="title"/>
          </p:nvPr>
        </p:nvSpPr>
        <p:spPr bwMode="auto">
          <a:xfrm>
            <a:off x="-7593" y="137318"/>
            <a:ext cx="7993062"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rPr>
              <a:t>1</a:t>
            </a:r>
            <a:r>
              <a:rPr lang="zh-CN" altLang="en-US" sz="3200" dirty="0">
                <a:latin typeface="+mn-lt"/>
                <a:ea typeface="+mn-ea"/>
                <a:cs typeface="+mn-ea"/>
              </a:rPr>
              <a:t>、费德勒的权变领导理论</a:t>
            </a:r>
            <a:endParaRPr lang="zh-CN" altLang="en-US" sz="3200" dirty="0">
              <a:latin typeface="+mn-lt"/>
              <a:ea typeface="+mn-ea"/>
              <a:cs typeface="+mn-ea"/>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dirty="0">
                <a:latin typeface="+mn-lt"/>
                <a:ea typeface="+mn-ea"/>
                <a:cs typeface="+mn-ea"/>
                <a:sym typeface="+mn-ea"/>
              </a:rPr>
              <a:t>1</a:t>
            </a:r>
            <a:r>
              <a:rPr lang="zh-CN" altLang="en-US" dirty="0">
                <a:latin typeface="+mn-lt"/>
                <a:ea typeface="+mn-ea"/>
                <a:cs typeface="+mn-ea"/>
                <a:sym typeface="+mn-ea"/>
              </a:rPr>
              <a:t>、费德勒的权变领导理论</a:t>
            </a:r>
            <a:br>
              <a:rPr lang="zh-CN" altLang="en-US" dirty="0">
                <a:latin typeface="+mn-lt"/>
                <a:ea typeface="+mn-ea"/>
                <a:cs typeface="+mn-ea"/>
              </a:rPr>
            </a:b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764030" y="1268730"/>
            <a:ext cx="5184775" cy="2741930"/>
          </a:xfrm>
          <a:prstGeom prst="rect">
            <a:avLst/>
          </a:prstGeom>
        </p:spPr>
      </p:pic>
      <p:sp>
        <p:nvSpPr>
          <p:cNvPr id="5" name="文本框 4"/>
          <p:cNvSpPr txBox="1"/>
          <p:nvPr/>
        </p:nvSpPr>
        <p:spPr>
          <a:xfrm>
            <a:off x="323850" y="4153535"/>
            <a:ext cx="8592820" cy="2494915"/>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p>
            <a:r>
              <a:rPr lang="zh-CN" altLang="en-US" sz="1600">
                <a:latin typeface="微软雅黑" panose="020B0503020204020204" pitchFamily="34" charset="-122"/>
                <a:ea typeface="微软雅黑" panose="020B0503020204020204" pitchFamily="34" charset="-122"/>
              </a:rPr>
              <a:t>在有利情境下（领导对情境控制程度高），领导者拥有较多职权，获得更多非正式支持，同时工作结构较低，对群体有良好的指导，成员被指示做哪些工作，此时，以工作为导向的领导较之体谅型领导行为更有效。</a:t>
            </a:r>
            <a:endParaRPr lang="zh-CN" altLang="en-US" sz="1600">
              <a:latin typeface="微软雅黑" panose="020B0503020204020204" pitchFamily="34" charset="-122"/>
              <a:ea typeface="微软雅黑" panose="020B0503020204020204" pitchFamily="34" charset="-122"/>
            </a:endParaRPr>
          </a:p>
          <a:p>
            <a:endParaRPr lang="zh-CN" altLang="en-US" sz="1600">
              <a:latin typeface="微软雅黑" panose="020B0503020204020204" pitchFamily="34" charset="-122"/>
              <a:ea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rPr>
              <a:t>在不利的情况下（领导对情境控制程度低），群体因缺乏领导者积极的介入控制，显得较疏离涣散，以工作为导向的领导较之体谅型及员工导向型的领导行为较为有效。</a:t>
            </a:r>
            <a:endParaRPr lang="zh-CN" altLang="en-US" sz="1600">
              <a:latin typeface="微软雅黑" panose="020B0503020204020204" pitchFamily="34" charset="-122"/>
              <a:ea typeface="微软雅黑" panose="020B0503020204020204" pitchFamily="34" charset="-122"/>
            </a:endParaRPr>
          </a:p>
          <a:p>
            <a:endParaRPr lang="zh-CN" altLang="en-US" sz="1600">
              <a:latin typeface="微软雅黑" panose="020B0503020204020204" pitchFamily="34" charset="-122"/>
              <a:ea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rPr>
              <a:t>在中度有利（或中度不利，领导对情境控制程度处于中间水平）的情境下，体谅型或员工导向型的领导较为有效，如果成员认为有建议、贡献意见的自由，则领导者应提供无威胁及自由的环境。</a:t>
            </a: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费德勒模型的意义</a:t>
            </a:r>
            <a:endParaRPr lang="zh-CN" altLang="en-US"/>
          </a:p>
        </p:txBody>
      </p:sp>
      <p:pic>
        <p:nvPicPr>
          <p:cNvPr id="6" name="内容占位符 5"/>
          <p:cNvPicPr>
            <a:picLocks noChangeAspect="1"/>
          </p:cNvPicPr>
          <p:nvPr>
            <p:ph idx="1"/>
          </p:nvPr>
        </p:nvPicPr>
        <p:blipFill>
          <a:blip r:embed="rId1">
            <a:lum bright="-18000" contrast="24000"/>
          </a:blip>
          <a:stretch>
            <a:fillRect/>
          </a:stretch>
        </p:blipFill>
        <p:spPr>
          <a:xfrm>
            <a:off x="683895" y="1988820"/>
            <a:ext cx="7805420" cy="384048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p:cNvSpPr>
          <p:nvPr>
            <p:ph type="title"/>
          </p:nvPr>
        </p:nvSpPr>
        <p:spPr bwMode="auto">
          <a:xfrm>
            <a:off x="5521"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sym typeface="+mn-ea"/>
              </a:rPr>
              <a:t>2. </a:t>
            </a:r>
            <a:r>
              <a:rPr lang="en-US" altLang="zh-CN" sz="3200" dirty="0" err="1">
                <a:latin typeface="+mn-lt"/>
                <a:ea typeface="+mn-ea"/>
                <a:cs typeface="+mn-ea"/>
                <a:sym typeface="+mn-ea"/>
              </a:rPr>
              <a:t>豪斯的路径</a:t>
            </a:r>
            <a:r>
              <a:rPr lang="en-US" altLang="zh-CN" sz="3200" dirty="0">
                <a:latin typeface="+mn-lt"/>
                <a:ea typeface="+mn-ea"/>
                <a:cs typeface="+mn-ea"/>
                <a:sym typeface="+mn-ea"/>
              </a:rPr>
              <a:t>—</a:t>
            </a:r>
            <a:r>
              <a:rPr lang="en-US" altLang="zh-CN" sz="3200" dirty="0" err="1">
                <a:latin typeface="+mn-lt"/>
                <a:ea typeface="+mn-ea"/>
                <a:cs typeface="+mn-ea"/>
                <a:sym typeface="+mn-ea"/>
              </a:rPr>
              <a:t>目标领导理论</a:t>
            </a:r>
            <a:endParaRPr lang="en-US" altLang="zh-CN" sz="3200" dirty="0">
              <a:latin typeface="+mn-lt"/>
              <a:ea typeface="+mn-ea"/>
              <a:cs typeface="+mn-ea"/>
              <a:sym typeface="+mn-ea"/>
            </a:endParaRPr>
          </a:p>
        </p:txBody>
      </p:sp>
      <p:sp>
        <p:nvSpPr>
          <p:cNvPr id="59395" name="内容占位符 2"/>
          <p:cNvSpPr>
            <a:spLocks noGrp="1"/>
          </p:cNvSpPr>
          <p:nvPr>
            <p:ph idx="1"/>
          </p:nvPr>
        </p:nvSpPr>
        <p:spPr bwMode="auto">
          <a:xfrm>
            <a:off x="209462" y="1412776"/>
            <a:ext cx="8515350" cy="4883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230505" indent="-230505">
              <a:lnSpc>
                <a:spcPct val="150000"/>
              </a:lnSpc>
            </a:pPr>
            <a:r>
              <a:rPr lang="zh-CN" altLang="en-US" sz="2000" u="sng" dirty="0">
                <a:solidFill>
                  <a:srgbClr val="D34726"/>
                </a:solidFill>
                <a:latin typeface="微软雅黑" panose="020B0503020204020204" pitchFamily="34" charset="-122"/>
                <a:ea typeface="微软雅黑" panose="020B0503020204020204" pitchFamily="34" charset="-122"/>
                <a:sym typeface="+mn-ea"/>
              </a:rPr>
              <a:t>基本观点</a:t>
            </a:r>
            <a:r>
              <a:rPr lang="zh-CN" altLang="en-US" sz="2000" dirty="0" smtClean="0">
                <a:solidFill>
                  <a:srgbClr val="D34726"/>
                </a:solidFill>
                <a:sym typeface="+mn-ea"/>
              </a:rPr>
              <a:t>：</a:t>
            </a:r>
            <a:r>
              <a:rPr lang="zh-CN" altLang="en-US" sz="2400" b="1" dirty="0">
                <a:sym typeface="+mn-ea"/>
              </a:rPr>
              <a:t>有效领导者通过明确指明</a:t>
            </a:r>
            <a:r>
              <a:rPr lang="zh-CN" altLang="en-US" sz="2400" b="1" dirty="0">
                <a:solidFill>
                  <a:srgbClr val="C00000"/>
                </a:solidFill>
                <a:sym typeface="+mn-ea"/>
              </a:rPr>
              <a:t>实现工作目标的途径</a:t>
            </a:r>
            <a:r>
              <a:rPr lang="zh-CN" altLang="en-US" sz="2400" b="1" dirty="0">
                <a:sym typeface="+mn-ea"/>
              </a:rPr>
              <a:t>来帮助下属，并为下属清理各项障碍和危险，从而使下属的这一履行更为容易。</a:t>
            </a:r>
            <a:endParaRPr lang="zh-CN" altLang="en-US" sz="2400" b="1" dirty="0">
              <a:sym typeface="+mn-ea"/>
            </a:endParaRPr>
          </a:p>
          <a:p>
            <a:pPr marL="230505" indent="-230505">
              <a:lnSpc>
                <a:spcPct val="150000"/>
              </a:lnSpc>
            </a:pPr>
            <a:r>
              <a:rPr lang="zh-CN" altLang="en-US" sz="2000" u="sng" dirty="0">
                <a:solidFill>
                  <a:srgbClr val="D34726"/>
                </a:solidFill>
                <a:latin typeface="微软雅黑" panose="020B0503020204020204" pitchFamily="34" charset="-122"/>
                <a:ea typeface="微软雅黑" panose="020B0503020204020204" pitchFamily="34" charset="-122"/>
                <a:sym typeface="+mn-ea"/>
              </a:rPr>
              <a:t>领导者需掌握两类情境要素：</a:t>
            </a:r>
            <a:endParaRPr lang="zh-CN" altLang="en-US" sz="2000" u="sng" dirty="0">
              <a:solidFill>
                <a:srgbClr val="D34726"/>
              </a:solidFill>
              <a:latin typeface="微软雅黑" panose="020B0503020204020204" pitchFamily="34" charset="-122"/>
              <a:ea typeface="微软雅黑" panose="020B0503020204020204" pitchFamily="34" charset="-122"/>
              <a:sym typeface="+mn-ea"/>
            </a:endParaRPr>
          </a:p>
        </p:txBody>
      </p:sp>
      <p:sp>
        <p:nvSpPr>
          <p:cNvPr id="59396" name="文本框 4"/>
          <p:cNvSpPr txBox="1">
            <a:spLocks noChangeArrowheads="1"/>
          </p:cNvSpPr>
          <p:nvPr/>
        </p:nvSpPr>
        <p:spPr bwMode="auto">
          <a:xfrm>
            <a:off x="734695" y="3874135"/>
            <a:ext cx="7573645" cy="968375"/>
          </a:xfrm>
          <a:prstGeom prst="rect">
            <a:avLst/>
          </a:prstGeom>
          <a:noFill/>
          <a:ln w="12700">
            <a:solidFill>
              <a:srgbClr val="D34726"/>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smtClean="0">
                <a:latin typeface="黑体" panose="02010609060101010101" pitchFamily="49" charset="-122"/>
                <a:ea typeface="黑体" panose="02010609060101010101" pitchFamily="49" charset="-122"/>
                <a:cs typeface="微软雅黑" panose="020B0503020204020204" pitchFamily="34" charset="-122"/>
              </a:rPr>
              <a:t>下属的情境要素：</a:t>
            </a:r>
            <a:r>
              <a:rPr lang="zh-CN" altLang="en-US" dirty="0" smtClean="0">
                <a:latin typeface="黑体" panose="02010609060101010101" pitchFamily="49" charset="-122"/>
                <a:ea typeface="黑体" panose="02010609060101010101" pitchFamily="49" charset="-122"/>
                <a:cs typeface="微软雅黑" panose="020B0503020204020204" pitchFamily="34" charset="-122"/>
              </a:rPr>
              <a:t>认知能力、知识与经验、独立性、对目标和报酬的重视程度</a:t>
            </a:r>
            <a:endParaRPr lang="zh-CN" altLang="en-US" dirty="0">
              <a:latin typeface="黑体" panose="02010609060101010101" pitchFamily="49" charset="-122"/>
              <a:ea typeface="黑体" panose="02010609060101010101" pitchFamily="49" charset="-122"/>
              <a:cs typeface="微软雅黑" panose="020B0503020204020204" pitchFamily="34" charset="-122"/>
            </a:endParaRPr>
          </a:p>
        </p:txBody>
      </p:sp>
      <p:sp>
        <p:nvSpPr>
          <p:cNvPr id="59397" name="文本框 5"/>
          <p:cNvSpPr txBox="1">
            <a:spLocks noChangeArrowheads="1"/>
          </p:cNvSpPr>
          <p:nvPr/>
        </p:nvSpPr>
        <p:spPr bwMode="auto">
          <a:xfrm>
            <a:off x="755650" y="5156835"/>
            <a:ext cx="7576820" cy="727075"/>
          </a:xfrm>
          <a:prstGeom prst="rect">
            <a:avLst/>
          </a:prstGeom>
          <a:noFill/>
          <a:ln w="12700">
            <a:solidFill>
              <a:srgbClr val="D34726"/>
            </a:solidFill>
            <a:miter lim="800000"/>
          </a:ln>
          <a:extLst>
            <a:ext uri="{909E8E84-426E-40DD-AFC4-6F175D3DCCD1}">
              <a14:hiddenFill xmlns:a14="http://schemas.microsoft.com/office/drawing/2010/main">
                <a:solidFill>
                  <a:srgbClr val="FFFFFF"/>
                </a:solidFill>
              </a14:hiddenFill>
            </a:ext>
          </a:extLst>
        </p:spPr>
        <p:txBody>
          <a:bodyPr wrap="square">
            <a:noAutofit/>
          </a:bodyPr>
          <a:lstStyle>
            <a:defPPr>
              <a:defRPr lang="zh-CN"/>
            </a:defPPr>
            <a:lvl1pPr>
              <a:lnSpc>
                <a:spcPct val="150000"/>
              </a:lnSpc>
              <a:defRPr>
                <a:latin typeface="黑体" panose="02010609060101010101" pitchFamily="49" charset="-122"/>
                <a:ea typeface="黑体" panose="02010609060101010101" pitchFamily="49" charset="-122"/>
                <a:cs typeface="微软雅黑" panose="020B0503020204020204" pitchFamily="34" charset="-122"/>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2000" dirty="0" smtClean="0"/>
              <a:t>工作的情境要素：</a:t>
            </a:r>
            <a:r>
              <a:rPr lang="zh-CN" altLang="en-US" dirty="0" smtClean="0"/>
              <a:t>工作结构、职权系统、工作的互相依赖性等。</a:t>
            </a:r>
            <a:endParaRPr lang="zh-CN" alt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内容占位符 2"/>
          <p:cNvSpPr>
            <a:spLocks noGrp="1"/>
          </p:cNvSpPr>
          <p:nvPr>
            <p:ph idx="1"/>
          </p:nvPr>
        </p:nvSpPr>
        <p:spPr bwMode="auto">
          <a:xfrm>
            <a:off x="323850" y="1340485"/>
            <a:ext cx="8410575" cy="505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230505" indent="-230505">
              <a:lnSpc>
                <a:spcPct val="150000"/>
              </a:lnSpc>
            </a:pP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ea"/>
              </a:rPr>
              <a:t>领导者要考虑</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ea"/>
              </a:rPr>
              <a:t>两类情境</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ea"/>
              </a:rPr>
              <a:t>因素</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ea"/>
              </a:rPr>
              <a:t>下属</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ea"/>
              </a:rPr>
              <a:t>的特征和环境的</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ea"/>
              </a:rPr>
              <a:t>因素</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ea"/>
              </a:rPr>
              <a:t>来改变自己的领导风格，从明确帮助下属达成目标的途径，最终而达到期望的领导效果。</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61444" name="图片 76" descr="D:\tl\word\马工程-管理学0-图eps\eps\0907.tif"/>
          <p:cNvPicPr>
            <a:picLocks noChangeAspect="1" noChangeArrowheads="1"/>
          </p:cNvPicPr>
          <p:nvPr/>
        </p:nvPicPr>
        <p:blipFill>
          <a:blip r:embed="rId1">
            <a:extLst>
              <a:ext uri="{28A0092B-C50C-407E-A947-70E740481C1C}">
                <a14:useLocalDpi xmlns:a14="http://schemas.microsoft.com/office/drawing/2010/main" val="0"/>
              </a:ext>
            </a:extLst>
          </a:blip>
          <a:srcRect l="-2641" t="-3191" r="-1675" b="-3291"/>
          <a:stretch>
            <a:fillRect/>
          </a:stretch>
        </p:blipFill>
        <p:spPr bwMode="auto">
          <a:xfrm>
            <a:off x="1547664" y="2318560"/>
            <a:ext cx="5837758" cy="420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标题 1"/>
          <p:cNvSpPr>
            <a:spLocks noGrp="1"/>
          </p:cNvSpPr>
          <p:nvPr>
            <p:ph type="title"/>
          </p:nvPr>
        </p:nvSpPr>
        <p:spPr bwMode="auto">
          <a:xfrm>
            <a:off x="5521"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sym typeface="+mn-ea"/>
              </a:rPr>
              <a:t>2. </a:t>
            </a:r>
            <a:r>
              <a:rPr lang="en-US" altLang="zh-CN" sz="3200" dirty="0" err="1">
                <a:latin typeface="+mn-lt"/>
                <a:ea typeface="+mn-ea"/>
                <a:cs typeface="+mn-ea"/>
                <a:sym typeface="+mn-ea"/>
              </a:rPr>
              <a:t>豪斯的路径</a:t>
            </a:r>
            <a:r>
              <a:rPr lang="en-US" altLang="zh-CN" sz="3200" dirty="0">
                <a:latin typeface="+mn-lt"/>
                <a:ea typeface="+mn-ea"/>
                <a:cs typeface="+mn-ea"/>
                <a:sym typeface="+mn-ea"/>
              </a:rPr>
              <a:t>—</a:t>
            </a:r>
            <a:r>
              <a:rPr lang="en-US" altLang="zh-CN" sz="3200" dirty="0" err="1">
                <a:latin typeface="+mn-lt"/>
                <a:ea typeface="+mn-ea"/>
                <a:cs typeface="+mn-ea"/>
                <a:sym typeface="+mn-ea"/>
              </a:rPr>
              <a:t>目标领导理论</a:t>
            </a:r>
            <a:endParaRPr lang="en-US" altLang="zh-CN" sz="3200" dirty="0">
              <a:latin typeface="+mn-lt"/>
              <a:ea typeface="+mn-ea"/>
              <a:cs typeface="+mn-ea"/>
              <a:sym typeface="+mn-ea"/>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1" name="组合 10"/>
          <p:cNvGrpSpPr/>
          <p:nvPr>
            <p:custDataLst>
              <p:tags r:id="rId1"/>
            </p:custDataLst>
          </p:nvPr>
        </p:nvGrpSpPr>
        <p:grpSpPr bwMode="auto">
          <a:xfrm>
            <a:off x="712788" y="1804988"/>
            <a:ext cx="1492250" cy="3946525"/>
            <a:chOff x="1383283" y="2265681"/>
            <a:chExt cx="1092200" cy="2933338"/>
          </a:xfrm>
        </p:grpSpPr>
        <p:sp>
          <p:nvSpPr>
            <p:cNvPr id="10" name="任意多边形 9"/>
            <p:cNvSpPr/>
            <p:nvPr>
              <p:custDataLst>
                <p:tags r:id="rId2"/>
              </p:custDataLst>
            </p:nvPr>
          </p:nvSpPr>
          <p:spPr>
            <a:xfrm>
              <a:off x="1383283" y="2265681"/>
              <a:ext cx="1092200" cy="1056049"/>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rgbClr val="C00000"/>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指示型</a:t>
              </a:r>
              <a:endParaRPr lang="zh-CN" altLang="en-US" sz="2000" dirty="0">
                <a:ea typeface="黑体" panose="02010609060101010101" pitchFamily="49" charset="-122"/>
                <a:cs typeface="+mn-ea"/>
                <a:sym typeface="Arial" panose="020B0604020202020204" pitchFamily="34" charset="0"/>
              </a:endParaRPr>
            </a:p>
          </p:txBody>
        </p:sp>
        <p:sp>
          <p:nvSpPr>
            <p:cNvPr id="9" name="任意多边形 8"/>
            <p:cNvSpPr/>
            <p:nvPr>
              <p:custDataLst>
                <p:tags r:id="rId3"/>
              </p:custDataLst>
            </p:nvPr>
          </p:nvSpPr>
          <p:spPr>
            <a:xfrm>
              <a:off x="1383283" y="2868631"/>
              <a:ext cx="1092200" cy="2330388"/>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fontScale="90000"/>
            </a:bodyPr>
            <a:lstStyle/>
            <a:p>
              <a:pPr algn="ctr">
                <a:lnSpc>
                  <a:spcPct val="150000"/>
                </a:lnSpc>
                <a:defRPr/>
              </a:pPr>
              <a:r>
                <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让下属知道他们被期望做什么，安排和协调工作，提供具体的指导，明确政策、规则和程序。</a:t>
              </a:r>
              <a:endPar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492" name="组合 7"/>
          <p:cNvGrpSpPr/>
          <p:nvPr>
            <p:custDataLst>
              <p:tags r:id="rId4"/>
            </p:custDataLst>
          </p:nvPr>
        </p:nvGrpSpPr>
        <p:grpSpPr bwMode="auto">
          <a:xfrm>
            <a:off x="2673350" y="1804988"/>
            <a:ext cx="1490663" cy="3946525"/>
            <a:chOff x="3145028" y="2265681"/>
            <a:chExt cx="1092200" cy="2933338"/>
          </a:xfrm>
        </p:grpSpPr>
        <p:sp>
          <p:nvSpPr>
            <p:cNvPr id="13" name="任意多边形 12"/>
            <p:cNvSpPr/>
            <p:nvPr>
              <p:custDataLst>
                <p:tags r:id="rId5"/>
              </p:custDataLst>
            </p:nvPr>
          </p:nvSpPr>
          <p:spPr>
            <a:xfrm>
              <a:off x="3145028" y="2265681"/>
              <a:ext cx="1092200" cy="1056049"/>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rgbClr val="D34726"/>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支持型</a:t>
              </a:r>
              <a:endParaRPr lang="zh-CN" altLang="en-US" sz="2000" dirty="0">
                <a:ea typeface="黑体" panose="02010609060101010101" pitchFamily="49" charset="-122"/>
                <a:cs typeface="+mn-ea"/>
                <a:sym typeface="Arial" panose="020B0604020202020204" pitchFamily="34" charset="0"/>
              </a:endParaRPr>
            </a:p>
          </p:txBody>
        </p:sp>
        <p:sp>
          <p:nvSpPr>
            <p:cNvPr id="14" name="任意多边形 13"/>
            <p:cNvSpPr/>
            <p:nvPr>
              <p:custDataLst>
                <p:tags r:id="rId6"/>
              </p:custDataLst>
            </p:nvPr>
          </p:nvSpPr>
          <p:spPr>
            <a:xfrm>
              <a:off x="3145028" y="2868631"/>
              <a:ext cx="1092200" cy="2330388"/>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a:bodyPr>
            <a:lstStyle/>
            <a:p>
              <a:pPr algn="ctr">
                <a:lnSpc>
                  <a:spcPct val="150000"/>
                </a:lnSpc>
                <a:defRPr/>
              </a:pPr>
              <a:r>
                <a:rPr lang="en-US" altLang="zh-CN" sz="1600"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显示对下属的关心，创造一个友好的和心理上支持的工作环境。</a:t>
              </a:r>
              <a:endParaRPr lang="en-US" altLang="zh-CN" sz="1600"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493" name="组合 6"/>
          <p:cNvGrpSpPr/>
          <p:nvPr>
            <p:custDataLst>
              <p:tags r:id="rId7"/>
            </p:custDataLst>
          </p:nvPr>
        </p:nvGrpSpPr>
        <p:grpSpPr bwMode="auto">
          <a:xfrm>
            <a:off x="4632325" y="1804988"/>
            <a:ext cx="1490663" cy="3946525"/>
            <a:chOff x="4906773" y="2265681"/>
            <a:chExt cx="1092200" cy="2933338"/>
          </a:xfrm>
        </p:grpSpPr>
        <p:sp>
          <p:nvSpPr>
            <p:cNvPr id="19" name="任意多边形 18"/>
            <p:cNvSpPr/>
            <p:nvPr>
              <p:custDataLst>
                <p:tags r:id="rId8"/>
              </p:custDataLst>
            </p:nvPr>
          </p:nvSpPr>
          <p:spPr>
            <a:xfrm>
              <a:off x="4906773" y="2265681"/>
              <a:ext cx="1092200" cy="1056049"/>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chemeClr val="accent2">
                <a:lumMod val="75000"/>
              </a:schemeClr>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参与型</a:t>
              </a:r>
              <a:endParaRPr lang="zh-CN" altLang="en-US" sz="2000" dirty="0">
                <a:ea typeface="黑体" panose="02010609060101010101" pitchFamily="49" charset="-122"/>
                <a:cs typeface="+mn-ea"/>
                <a:sym typeface="Arial" panose="020B0604020202020204" pitchFamily="34" charset="0"/>
              </a:endParaRPr>
            </a:p>
          </p:txBody>
        </p:sp>
        <p:sp>
          <p:nvSpPr>
            <p:cNvPr id="20" name="任意多边形 19"/>
            <p:cNvSpPr/>
            <p:nvPr>
              <p:custDataLst>
                <p:tags r:id="rId9"/>
              </p:custDataLst>
            </p:nvPr>
          </p:nvSpPr>
          <p:spPr>
            <a:xfrm>
              <a:off x="4906773" y="2868631"/>
              <a:ext cx="1092200" cy="2330388"/>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a:bodyPr>
            <a:lstStyle/>
            <a:p>
              <a:pPr algn="ctr">
                <a:lnSpc>
                  <a:spcPct val="150000"/>
                </a:lnSpc>
                <a:defRPr/>
              </a:pPr>
              <a:r>
                <a:rPr lang="en-US" altLang="zh-CN" sz="1600"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遇到问题时咨询下属的意见，决策时将下属的意见和建议考虑在内。</a:t>
              </a:r>
              <a:endParaRPr lang="en-US" altLang="zh-CN" sz="1600"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494" name="组合 11"/>
          <p:cNvGrpSpPr/>
          <p:nvPr>
            <p:custDataLst>
              <p:tags r:id="rId10"/>
            </p:custDataLst>
          </p:nvPr>
        </p:nvGrpSpPr>
        <p:grpSpPr bwMode="auto">
          <a:xfrm>
            <a:off x="6591300" y="1804988"/>
            <a:ext cx="1492250" cy="3946525"/>
            <a:chOff x="6668518" y="2265681"/>
            <a:chExt cx="1092200" cy="2933338"/>
          </a:xfrm>
        </p:grpSpPr>
        <p:sp>
          <p:nvSpPr>
            <p:cNvPr id="22" name="任意多边形 21"/>
            <p:cNvSpPr/>
            <p:nvPr>
              <p:custDataLst>
                <p:tags r:id="rId11"/>
              </p:custDataLst>
            </p:nvPr>
          </p:nvSpPr>
          <p:spPr>
            <a:xfrm>
              <a:off x="6668518" y="2265681"/>
              <a:ext cx="1092200" cy="1056049"/>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chemeClr val="accent2"/>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成就导向型</a:t>
              </a:r>
              <a:endParaRPr lang="zh-CN" altLang="en-US" sz="2000" dirty="0">
                <a:ea typeface="黑体" panose="02010609060101010101" pitchFamily="49" charset="-122"/>
                <a:cs typeface="+mn-ea"/>
                <a:sym typeface="Arial" panose="020B0604020202020204" pitchFamily="34" charset="0"/>
              </a:endParaRPr>
            </a:p>
          </p:txBody>
        </p:sp>
        <p:sp>
          <p:nvSpPr>
            <p:cNvPr id="23" name="任意多边形 22"/>
            <p:cNvSpPr/>
            <p:nvPr>
              <p:custDataLst>
                <p:tags r:id="rId12"/>
              </p:custDataLst>
            </p:nvPr>
          </p:nvSpPr>
          <p:spPr>
            <a:xfrm>
              <a:off x="6668518" y="2868631"/>
              <a:ext cx="1092200" cy="2330388"/>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fontScale="90000" lnSpcReduction="20000"/>
            </a:bodyPr>
            <a:lstStyle/>
            <a:p>
              <a:pPr algn="ctr">
                <a:lnSpc>
                  <a:spcPct val="150000"/>
                </a:lnSpc>
                <a:defRPr/>
              </a:pPr>
              <a:r>
                <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设定具有挑战性的目标，寻求改进，强调卓越的绩效，并对下属能够达到高标准的绩效显示信心。</a:t>
              </a:r>
              <a:endPar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495" name="组合 15"/>
          <p:cNvGrpSpPr/>
          <p:nvPr>
            <p:custDataLst>
              <p:tags r:id="rId13"/>
            </p:custDataLst>
          </p:nvPr>
        </p:nvGrpSpPr>
        <p:grpSpPr bwMode="auto">
          <a:xfrm>
            <a:off x="712788" y="1819275"/>
            <a:ext cx="1754187" cy="4392613"/>
            <a:chOff x="1383283" y="2265681"/>
            <a:chExt cx="1092200" cy="2933338"/>
          </a:xfrm>
        </p:grpSpPr>
        <p:sp>
          <p:nvSpPr>
            <p:cNvPr id="17" name="任意多边形 16"/>
            <p:cNvSpPr/>
            <p:nvPr>
              <p:custDataLst>
                <p:tags r:id="rId14"/>
              </p:custDataLst>
            </p:nvPr>
          </p:nvSpPr>
          <p:spPr>
            <a:xfrm>
              <a:off x="1383283" y="2265681"/>
              <a:ext cx="1092200" cy="1055874"/>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rgbClr val="C00000"/>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指示型</a:t>
              </a:r>
              <a:endParaRPr lang="zh-CN" altLang="en-US" sz="2000" dirty="0">
                <a:ea typeface="黑体" panose="02010609060101010101" pitchFamily="49" charset="-122"/>
                <a:cs typeface="+mn-ea"/>
                <a:sym typeface="Arial" panose="020B0604020202020204" pitchFamily="34" charset="0"/>
              </a:endParaRPr>
            </a:p>
          </p:txBody>
        </p:sp>
        <p:sp>
          <p:nvSpPr>
            <p:cNvPr id="18" name="任意多边形 17"/>
            <p:cNvSpPr/>
            <p:nvPr>
              <p:custDataLst>
                <p:tags r:id="rId15"/>
              </p:custDataLst>
            </p:nvPr>
          </p:nvSpPr>
          <p:spPr>
            <a:xfrm>
              <a:off x="1383283" y="2868887"/>
              <a:ext cx="1092200" cy="2330132"/>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a:bodyPr>
            <a:lstStyle/>
            <a:p>
              <a:pPr algn="ctr">
                <a:lnSpc>
                  <a:spcPct val="150000"/>
                </a:lnSpc>
                <a:defRPr/>
              </a:pPr>
              <a:r>
                <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让下属知道他们被期望做什么，安排和协调工作，提供具体的指导，明确政策、规则和程序。</a:t>
              </a:r>
              <a:endPar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496" name="组合 20"/>
          <p:cNvGrpSpPr/>
          <p:nvPr>
            <p:custDataLst>
              <p:tags r:id="rId16"/>
            </p:custDataLst>
          </p:nvPr>
        </p:nvGrpSpPr>
        <p:grpSpPr bwMode="auto">
          <a:xfrm>
            <a:off x="2673350" y="1819275"/>
            <a:ext cx="1754188" cy="4392613"/>
            <a:chOff x="3145028" y="2265681"/>
            <a:chExt cx="1092200" cy="2933338"/>
          </a:xfrm>
        </p:grpSpPr>
        <p:sp>
          <p:nvSpPr>
            <p:cNvPr id="24" name="任意多边形 23"/>
            <p:cNvSpPr/>
            <p:nvPr>
              <p:custDataLst>
                <p:tags r:id="rId17"/>
              </p:custDataLst>
            </p:nvPr>
          </p:nvSpPr>
          <p:spPr>
            <a:xfrm>
              <a:off x="3145028" y="2265681"/>
              <a:ext cx="1092200" cy="1055874"/>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rgbClr val="D34726"/>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支持型</a:t>
              </a:r>
              <a:endParaRPr lang="zh-CN" altLang="en-US" sz="2000" dirty="0">
                <a:ea typeface="黑体" panose="02010609060101010101" pitchFamily="49" charset="-122"/>
                <a:cs typeface="+mn-ea"/>
                <a:sym typeface="Arial" panose="020B0604020202020204" pitchFamily="34" charset="0"/>
              </a:endParaRPr>
            </a:p>
          </p:txBody>
        </p:sp>
        <p:sp>
          <p:nvSpPr>
            <p:cNvPr id="25" name="任意多边形 24"/>
            <p:cNvSpPr/>
            <p:nvPr>
              <p:custDataLst>
                <p:tags r:id="rId18"/>
              </p:custDataLst>
            </p:nvPr>
          </p:nvSpPr>
          <p:spPr>
            <a:xfrm>
              <a:off x="3145028" y="2868887"/>
              <a:ext cx="1092200" cy="2330132"/>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a:bodyPr>
            <a:lstStyle/>
            <a:p>
              <a:pPr algn="ctr">
                <a:lnSpc>
                  <a:spcPct val="150000"/>
                </a:lnSpc>
                <a:defRPr/>
              </a:pPr>
              <a:r>
                <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显示对下属的关心，创造一个友好的和心理上支持的工作环境。</a:t>
              </a:r>
              <a:endPar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497" name="组合 25"/>
          <p:cNvGrpSpPr/>
          <p:nvPr>
            <p:custDataLst>
              <p:tags r:id="rId19"/>
            </p:custDataLst>
          </p:nvPr>
        </p:nvGrpSpPr>
        <p:grpSpPr bwMode="auto">
          <a:xfrm>
            <a:off x="4632325" y="1819275"/>
            <a:ext cx="1754188" cy="4392613"/>
            <a:chOff x="4906773" y="2265681"/>
            <a:chExt cx="1092200" cy="2933338"/>
          </a:xfrm>
        </p:grpSpPr>
        <p:sp>
          <p:nvSpPr>
            <p:cNvPr id="27" name="任意多边形 26"/>
            <p:cNvSpPr/>
            <p:nvPr>
              <p:custDataLst>
                <p:tags r:id="rId20"/>
              </p:custDataLst>
            </p:nvPr>
          </p:nvSpPr>
          <p:spPr>
            <a:xfrm>
              <a:off x="4906773" y="2265681"/>
              <a:ext cx="1092200" cy="1055874"/>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chemeClr val="accent2">
                <a:lumMod val="75000"/>
              </a:schemeClr>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参与型</a:t>
              </a:r>
              <a:endParaRPr lang="zh-CN" altLang="en-US" sz="2000" dirty="0">
                <a:ea typeface="黑体" panose="02010609060101010101" pitchFamily="49" charset="-122"/>
                <a:cs typeface="+mn-ea"/>
                <a:sym typeface="Arial" panose="020B0604020202020204" pitchFamily="34" charset="0"/>
              </a:endParaRPr>
            </a:p>
          </p:txBody>
        </p:sp>
        <p:sp>
          <p:nvSpPr>
            <p:cNvPr id="28" name="任意多边形 27"/>
            <p:cNvSpPr/>
            <p:nvPr>
              <p:custDataLst>
                <p:tags r:id="rId21"/>
              </p:custDataLst>
            </p:nvPr>
          </p:nvSpPr>
          <p:spPr>
            <a:xfrm>
              <a:off x="4906773" y="2868887"/>
              <a:ext cx="1092200" cy="2330132"/>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a:bodyPr>
            <a:lstStyle/>
            <a:p>
              <a:pPr algn="just">
                <a:lnSpc>
                  <a:spcPct val="150000"/>
                </a:lnSpc>
                <a:defRPr/>
              </a:pPr>
              <a:r>
                <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遇到问题时咨询下属的意见，决策时将下属的意见和建议考虑在内。</a:t>
              </a:r>
              <a:endParaRPr lang="en-US" altLang="zh-CN"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498" name="组合 28"/>
          <p:cNvGrpSpPr/>
          <p:nvPr>
            <p:custDataLst>
              <p:tags r:id="rId22"/>
            </p:custDataLst>
          </p:nvPr>
        </p:nvGrpSpPr>
        <p:grpSpPr bwMode="auto">
          <a:xfrm>
            <a:off x="6591300" y="1819275"/>
            <a:ext cx="1963420" cy="4392930"/>
            <a:chOff x="6668518" y="2265681"/>
            <a:chExt cx="1092200" cy="2933338"/>
          </a:xfrm>
        </p:grpSpPr>
        <p:sp>
          <p:nvSpPr>
            <p:cNvPr id="30" name="任意多边形 29"/>
            <p:cNvSpPr/>
            <p:nvPr>
              <p:custDataLst>
                <p:tags r:id="rId23"/>
              </p:custDataLst>
            </p:nvPr>
          </p:nvSpPr>
          <p:spPr>
            <a:xfrm>
              <a:off x="6668518" y="2265681"/>
              <a:ext cx="1092200" cy="1055874"/>
            </a:xfrm>
            <a:custGeom>
              <a:avLst/>
              <a:gdLst>
                <a:gd name="connsiteX0" fmla="*/ 93132 w 1092200"/>
                <a:gd name="connsiteY0" fmla="*/ 0 h 1056139"/>
                <a:gd name="connsiteX1" fmla="*/ 999068 w 1092200"/>
                <a:gd name="connsiteY1" fmla="*/ 0 h 1056139"/>
                <a:gd name="connsiteX2" fmla="*/ 1092200 w 1092200"/>
                <a:gd name="connsiteY2" fmla="*/ 93132 h 1056139"/>
                <a:gd name="connsiteX3" fmla="*/ 1092200 w 1092200"/>
                <a:gd name="connsiteY3" fmla="*/ 1056139 h 1056139"/>
                <a:gd name="connsiteX4" fmla="*/ 0 w 1092200"/>
                <a:gd name="connsiteY4" fmla="*/ 592528 h 1056139"/>
                <a:gd name="connsiteX5" fmla="*/ 0 w 1092200"/>
                <a:gd name="connsiteY5" fmla="*/ 93132 h 1056139"/>
                <a:gd name="connsiteX6" fmla="*/ 93132 w 1092200"/>
                <a:gd name="connsiteY6" fmla="*/ 0 h 10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00" h="1056139">
                  <a:moveTo>
                    <a:pt x="93132" y="0"/>
                  </a:moveTo>
                  <a:lnTo>
                    <a:pt x="999068" y="0"/>
                  </a:lnTo>
                  <a:cubicBezTo>
                    <a:pt x="1050503" y="0"/>
                    <a:pt x="1092200" y="41697"/>
                    <a:pt x="1092200" y="93132"/>
                  </a:cubicBezTo>
                  <a:lnTo>
                    <a:pt x="1092200" y="1056139"/>
                  </a:lnTo>
                  <a:lnTo>
                    <a:pt x="0" y="592528"/>
                  </a:lnTo>
                  <a:lnTo>
                    <a:pt x="0" y="93132"/>
                  </a:lnTo>
                  <a:cubicBezTo>
                    <a:pt x="0" y="41697"/>
                    <a:pt x="41697" y="0"/>
                    <a:pt x="93132" y="0"/>
                  </a:cubicBezTo>
                  <a:close/>
                </a:path>
              </a:pathLst>
            </a:custGeom>
            <a:solidFill>
              <a:schemeClr val="accent2"/>
            </a:solidFill>
            <a:ln>
              <a:noFill/>
            </a:ln>
          </p:spPr>
          <p:style>
            <a:lnRef idx="2">
              <a:srgbClr val="68B5F4">
                <a:shade val="50000"/>
              </a:srgbClr>
            </a:lnRef>
            <a:fillRef idx="1">
              <a:srgbClr val="68B5F4"/>
            </a:fillRef>
            <a:effectRef idx="0">
              <a:srgbClr val="68B5F4"/>
            </a:effectRef>
            <a:fontRef idx="minor">
              <a:sysClr val="window" lastClr="FFFFFF"/>
            </a:fontRef>
          </p:style>
          <p:txBody>
            <a:bodyPr bIns="432000" anchor="ctr">
              <a:normAutofit/>
            </a:bodyPr>
            <a:lstStyle/>
            <a:p>
              <a:pPr algn="ctr">
                <a:defRPr/>
              </a:pPr>
              <a:r>
                <a:rPr lang="zh-CN" altLang="en-US" sz="2000" dirty="0">
                  <a:ea typeface="黑体" panose="02010609060101010101" pitchFamily="49" charset="-122"/>
                  <a:cs typeface="+mn-ea"/>
                  <a:sym typeface="Arial" panose="020B0604020202020204" pitchFamily="34" charset="0"/>
                </a:rPr>
                <a:t>成就导向型</a:t>
              </a:r>
              <a:endParaRPr lang="zh-CN" altLang="en-US" sz="2000" dirty="0">
                <a:ea typeface="黑体" panose="02010609060101010101" pitchFamily="49" charset="-122"/>
                <a:cs typeface="+mn-ea"/>
                <a:sym typeface="Arial" panose="020B0604020202020204" pitchFamily="34" charset="0"/>
              </a:endParaRPr>
            </a:p>
          </p:txBody>
        </p:sp>
        <p:sp>
          <p:nvSpPr>
            <p:cNvPr id="31" name="任意多边形 30"/>
            <p:cNvSpPr/>
            <p:nvPr>
              <p:custDataLst>
                <p:tags r:id="rId24"/>
              </p:custDataLst>
            </p:nvPr>
          </p:nvSpPr>
          <p:spPr>
            <a:xfrm>
              <a:off x="6668518" y="2868887"/>
              <a:ext cx="1092200" cy="2330132"/>
            </a:xfrm>
            <a:custGeom>
              <a:avLst/>
              <a:gdLst>
                <a:gd name="connsiteX0" fmla="*/ 0 w 1092200"/>
                <a:gd name="connsiteY0" fmla="*/ 0 h 2698919"/>
                <a:gd name="connsiteX1" fmla="*/ 1092200 w 1092200"/>
                <a:gd name="connsiteY1" fmla="*/ 463612 h 2698919"/>
                <a:gd name="connsiteX2" fmla="*/ 1092200 w 1092200"/>
                <a:gd name="connsiteY2" fmla="*/ 2605787 h 2698919"/>
                <a:gd name="connsiteX3" fmla="*/ 999068 w 1092200"/>
                <a:gd name="connsiteY3" fmla="*/ 2698919 h 2698919"/>
                <a:gd name="connsiteX4" fmla="*/ 93132 w 1092200"/>
                <a:gd name="connsiteY4" fmla="*/ 2698919 h 2698919"/>
                <a:gd name="connsiteX5" fmla="*/ 0 w 1092200"/>
                <a:gd name="connsiteY5" fmla="*/ 2605787 h 269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200" h="2698919">
                  <a:moveTo>
                    <a:pt x="0" y="0"/>
                  </a:moveTo>
                  <a:lnTo>
                    <a:pt x="1092200" y="463612"/>
                  </a:lnTo>
                  <a:lnTo>
                    <a:pt x="1092200" y="2605787"/>
                  </a:lnTo>
                  <a:cubicBezTo>
                    <a:pt x="1092200" y="2657222"/>
                    <a:pt x="1050503" y="2698919"/>
                    <a:pt x="999068" y="2698919"/>
                  </a:cubicBezTo>
                  <a:lnTo>
                    <a:pt x="93132" y="2698919"/>
                  </a:lnTo>
                  <a:cubicBezTo>
                    <a:pt x="41697" y="2698919"/>
                    <a:pt x="0" y="2657222"/>
                    <a:pt x="0" y="2605787"/>
                  </a:cubicBezTo>
                  <a:close/>
                </a:path>
              </a:pathLst>
            </a:custGeom>
            <a:solidFill>
              <a:sysClr val="window" lastClr="FFFFFF">
                <a:lumMod val="95000"/>
              </a:sysClr>
            </a:solidFill>
            <a:ln>
              <a:noFill/>
            </a:ln>
            <a:effectLst>
              <a:outerShdw blurRad="63500" sx="102000" sy="102000" algn="ctr" rotWithShape="0">
                <a:prstClr val="black">
                  <a:alpha val="40000"/>
                </a:prstClr>
              </a:outerShdw>
            </a:effectLst>
          </p:spPr>
          <p:style>
            <a:lnRef idx="2">
              <a:srgbClr val="68B5F4">
                <a:shade val="50000"/>
              </a:srgbClr>
            </a:lnRef>
            <a:fillRef idx="1">
              <a:srgbClr val="68B5F4"/>
            </a:fillRef>
            <a:effectRef idx="0">
              <a:srgbClr val="68B5F4"/>
            </a:effectRef>
            <a:fontRef idx="minor">
              <a:sysClr val="window" lastClr="FFFFFF"/>
            </a:fontRef>
          </p:style>
          <p:txBody>
            <a:bodyPr lIns="72000" tIns="432000" rIns="72000" anchor="ctr">
              <a:normAutofit/>
            </a:bodyPr>
            <a:lstStyle/>
            <a:p>
              <a:pPr algn="just">
                <a:lnSpc>
                  <a:spcPct val="150000"/>
                </a:lnSpc>
                <a:defRPr/>
              </a:pPr>
              <a:r>
                <a:rPr lang="en-US" altLang="zh-CN" sz="1700" dirty="0">
                  <a:solidFill>
                    <a:srgbClr val="5F5F5F"/>
                  </a:solidFill>
                  <a:latin typeface="微软雅黑" panose="020B0503020204020204" pitchFamily="34" charset="-122"/>
                  <a:ea typeface="微软雅黑" panose="020B0503020204020204" pitchFamily="34" charset="-122"/>
                  <a:sym typeface="Arial" panose="020B0604020202020204" pitchFamily="34" charset="0"/>
                </a:rPr>
                <a:t>设定具有挑战性的目标，寻求改进，强调卓越的绩效，并对下属能够达到高标准的绩效显示信心。</a:t>
              </a:r>
              <a:endParaRPr lang="en-US" altLang="zh-CN" sz="1700" dirty="0">
                <a:solidFill>
                  <a:srgbClr val="5F5F5F"/>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63499" name="文本框 31"/>
          <p:cNvSpPr txBox="1">
            <a:spLocks noChangeArrowheads="1"/>
          </p:cNvSpPr>
          <p:nvPr/>
        </p:nvSpPr>
        <p:spPr bwMode="auto">
          <a:xfrm>
            <a:off x="628650" y="1333500"/>
            <a:ext cx="4079875"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a:solidFill>
                  <a:srgbClr val="D34726"/>
                </a:solidFill>
                <a:latin typeface="微软雅黑" panose="020B0503020204020204" pitchFamily="34" charset="-122"/>
                <a:ea typeface="微软雅黑" panose="020B0503020204020204" pitchFamily="34" charset="-122"/>
                <a:cs typeface="微软雅黑" panose="020B0503020204020204" pitchFamily="34" charset="-122"/>
              </a:rPr>
              <a:t>领导者行为：</a:t>
            </a:r>
            <a:endParaRPr lang="zh-CN" altLang="en-US" sz="2000">
              <a:solidFill>
                <a:srgbClr val="D347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2" name="标题 1"/>
          <p:cNvSpPr>
            <a:spLocks noGrp="1"/>
          </p:cNvSpPr>
          <p:nvPr>
            <p:ph type="title"/>
          </p:nvPr>
        </p:nvSpPr>
        <p:spPr bwMode="auto">
          <a:xfrm>
            <a:off x="5521"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sym typeface="+mn-ea"/>
              </a:rPr>
              <a:t>2. </a:t>
            </a:r>
            <a:r>
              <a:rPr lang="en-US" altLang="zh-CN" sz="3200" dirty="0" err="1">
                <a:latin typeface="+mn-lt"/>
                <a:ea typeface="+mn-ea"/>
                <a:cs typeface="+mn-ea"/>
                <a:sym typeface="+mn-ea"/>
              </a:rPr>
              <a:t>豪斯的路径</a:t>
            </a:r>
            <a:r>
              <a:rPr lang="en-US" altLang="zh-CN" sz="3200" dirty="0">
                <a:latin typeface="+mn-lt"/>
                <a:ea typeface="+mn-ea"/>
                <a:cs typeface="+mn-ea"/>
                <a:sym typeface="+mn-ea"/>
              </a:rPr>
              <a:t>—</a:t>
            </a:r>
            <a:r>
              <a:rPr lang="en-US" altLang="zh-CN" sz="3200" dirty="0" err="1">
                <a:latin typeface="+mn-lt"/>
                <a:ea typeface="+mn-ea"/>
                <a:cs typeface="+mn-ea"/>
                <a:sym typeface="+mn-ea"/>
              </a:rPr>
              <a:t>目标领导理论</a:t>
            </a:r>
            <a:endParaRPr lang="en-US" altLang="zh-CN" sz="3200" dirty="0">
              <a:latin typeface="+mn-lt"/>
              <a:ea typeface="+mn-ea"/>
              <a:cs typeface="+mn-ea"/>
              <a:sym typeface="+mn-ea"/>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内容占位符 2"/>
          <p:cNvSpPr>
            <a:spLocks noGrp="1"/>
          </p:cNvSpPr>
          <p:nvPr>
            <p:ph idx="1"/>
          </p:nvPr>
        </p:nvSpPr>
        <p:spPr bwMode="auto">
          <a:xfrm>
            <a:off x="64638" y="1124744"/>
            <a:ext cx="8189913" cy="505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indent="0">
              <a:lnSpc>
                <a:spcPct val="150000"/>
              </a:lnSpc>
              <a:buFontTx/>
              <a:buNone/>
            </a:pPr>
            <a:r>
              <a:rPr lang="zh-CN" altLang="en-US" sz="2000" dirty="0">
                <a:solidFill>
                  <a:srgbClr val="D34726"/>
                </a:solidFill>
                <a:sym typeface="+mn-ea"/>
              </a:rPr>
              <a:t>八个命题：</a:t>
            </a:r>
            <a:endParaRPr lang="zh-CN" altLang="en-US" sz="2000" dirty="0">
              <a:sym typeface="+mn-ea"/>
            </a:endParaRPr>
          </a:p>
        </p:txBody>
      </p:sp>
      <p:graphicFrame>
        <p:nvGraphicFramePr>
          <p:cNvPr id="6" name="表格 5"/>
          <p:cNvGraphicFramePr>
            <a:graphicFrameLocks noGrp="1"/>
          </p:cNvGraphicFramePr>
          <p:nvPr/>
        </p:nvGraphicFramePr>
        <p:xfrm>
          <a:off x="179512" y="1662491"/>
          <a:ext cx="8784976" cy="2531152"/>
        </p:xfrm>
        <a:graphic>
          <a:graphicData uri="http://schemas.openxmlformats.org/drawingml/2006/table">
            <a:tbl>
              <a:tblPr firstRow="1" firstCol="1" bandRow="1">
                <a:tableStyleId>{8A107856-5554-42FB-B03E-39F5DBC370BA}</a:tableStyleId>
              </a:tblPr>
              <a:tblGrid>
                <a:gridCol w="8784976"/>
              </a:tblGrid>
              <a:tr h="625496">
                <a:tc>
                  <a:txBody>
                    <a:bodyPr/>
                    <a:lstStyle/>
                    <a:p>
                      <a:pPr algn="just">
                        <a:lnSpc>
                          <a:spcPct val="150000"/>
                        </a:lnSpc>
                        <a:spcAft>
                          <a:spcPts val="0"/>
                        </a:spcAft>
                      </a:pPr>
                      <a:r>
                        <a:rPr lang="en-US" altLang="zh-CN" sz="1400" b="0">
                          <a:latin typeface="微软雅黑" panose="020B0503020204020204" pitchFamily="34" charset="-122"/>
                          <a:ea typeface="微软雅黑" panose="020B0503020204020204" pitchFamily="34" charset="-122"/>
                          <a:cs typeface="微软雅黑" panose="020B0503020204020204" pitchFamily="34" charset="-122"/>
                          <a:sym typeface="+mn-ea"/>
                        </a:rPr>
                        <a:t>1. </a:t>
                      </a:r>
                      <a:r>
                        <a:rPr lang="zh-CN" altLang="en-US" sz="1400" b="0">
                          <a:latin typeface="微软雅黑" panose="020B0503020204020204" pitchFamily="34" charset="-122"/>
                          <a:ea typeface="微软雅黑" panose="020B0503020204020204" pitchFamily="34" charset="-122"/>
                          <a:cs typeface="微软雅黑" panose="020B0503020204020204" pitchFamily="34" charset="-122"/>
                          <a:sym typeface="+mn-ea"/>
                        </a:rPr>
                        <a:t>当下属的任务结构含糊不清时，领导者路径—目标明确的指示型行为将提高下属的满意度。</a:t>
                      </a:r>
                      <a:endParaRPr lang="zh-CN" altLang="en-US" sz="1400" b="0" kern="100" dirty="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46256" marR="46256" marT="0" marB="0" anchor="ctr"/>
                </a:tc>
              </a:tr>
              <a:tr h="625844">
                <a:tc>
                  <a:txBody>
                    <a:bodyPr/>
                    <a:lstStyle/>
                    <a:p>
                      <a:pPr marL="146050" indent="-230505" fontAlgn="auto">
                        <a:lnSpc>
                          <a:spcPct val="150000"/>
                        </a:lnSpc>
                      </a:pPr>
                      <a:r>
                        <a:rPr lang="en-US" altLang="zh-CN" sz="1400" b="0">
                          <a:latin typeface="微软雅黑" panose="020B0503020204020204" pitchFamily="34" charset="-122"/>
                          <a:ea typeface="微软雅黑" panose="020B0503020204020204" pitchFamily="34" charset="-122"/>
                          <a:cs typeface="微软雅黑" panose="020B0503020204020204" pitchFamily="34" charset="-122"/>
                          <a:sym typeface="+mn-ea"/>
                        </a:rPr>
                        <a:t>2. </a:t>
                      </a:r>
                      <a:r>
                        <a:rPr lang="zh-CN" altLang="en-US" sz="1400" b="0">
                          <a:latin typeface="微软雅黑" panose="020B0503020204020204" pitchFamily="34" charset="-122"/>
                          <a:ea typeface="微软雅黑" panose="020B0503020204020204" pitchFamily="34" charset="-122"/>
                          <a:cs typeface="微软雅黑" panose="020B0503020204020204" pitchFamily="34" charset="-122"/>
                          <a:sym typeface="+mn-ea"/>
                        </a:rPr>
                        <a:t>当下属的任务结构明确清晰时，领导者路径—目标明确的指示型行为将会令下属不满，并被视为过度控制而遭到抵制，因此起不到激励作用。</a:t>
                      </a:r>
                      <a:endParaRPr lang="zh-CN" altLang="en-US" sz="1400" b="0" kern="100" dirty="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46256" marR="46256" marT="0" marB="0" anchor="ctr"/>
                </a:tc>
              </a:tr>
              <a:tr h="625496">
                <a:tc>
                  <a:txBody>
                    <a:bodyPr/>
                    <a:lstStyle/>
                    <a:p>
                      <a:pPr algn="just">
                        <a:lnSpc>
                          <a:spcPct val="150000"/>
                        </a:lnSpc>
                        <a:spcAft>
                          <a:spcPts val="0"/>
                        </a:spcAft>
                      </a:pPr>
                      <a:r>
                        <a:rPr lang="en-US" altLang="zh-CN" sz="1400" b="0">
                          <a:latin typeface="微软雅黑" panose="020B0503020204020204" pitchFamily="34" charset="-122"/>
                          <a:ea typeface="微软雅黑" panose="020B0503020204020204" pitchFamily="34" charset="-122"/>
                          <a:cs typeface="微软雅黑" panose="020B0503020204020204" pitchFamily="34" charset="-122"/>
                          <a:sym typeface="+mn-ea"/>
                        </a:rPr>
                        <a:t>3. </a:t>
                      </a:r>
                      <a:r>
                        <a:rPr lang="zh-CN" altLang="en-US" sz="1400" b="0">
                          <a:latin typeface="微软雅黑" panose="020B0503020204020204" pitchFamily="34" charset="-122"/>
                          <a:ea typeface="微软雅黑" panose="020B0503020204020204" pitchFamily="34" charset="-122"/>
                          <a:cs typeface="微软雅黑" panose="020B0503020204020204" pitchFamily="34" charset="-122"/>
                          <a:sym typeface="+mn-ea"/>
                        </a:rPr>
                        <a:t>下属自认为与任务相关的能力越高时，领导者路径—目标明确的指示型行为越不受到欢迎。</a:t>
                      </a:r>
                      <a:endParaRPr lang="zh-CN" altLang="en-US" sz="1400" b="0" kern="100" dirty="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46256" marR="46256" marT="0" marB="0" anchor="ctr"/>
                </a:tc>
              </a:tr>
              <a:tr h="569885">
                <a:tc>
                  <a:txBody>
                    <a:bodyPr/>
                    <a:lstStyle/>
                    <a:p>
                      <a:pPr algn="just">
                        <a:lnSpc>
                          <a:spcPct val="150000"/>
                        </a:lnSpc>
                        <a:spcAft>
                          <a:spcPts val="0"/>
                        </a:spcAft>
                        <a:buNone/>
                      </a:pPr>
                      <a:r>
                        <a:rPr lang="en-US" altLang="zh-CN" sz="1400" b="0" dirty="0">
                          <a:latin typeface="微软雅黑" panose="020B0503020204020204" pitchFamily="34" charset="-122"/>
                          <a:ea typeface="微软雅黑" panose="020B0503020204020204" pitchFamily="34" charset="-122"/>
                          <a:sym typeface="+mn-ea"/>
                        </a:rPr>
                        <a:t>4. </a:t>
                      </a:r>
                      <a:r>
                        <a:rPr lang="zh-CN" altLang="en-US" sz="1400" b="0" dirty="0">
                          <a:latin typeface="微软雅黑" panose="020B0503020204020204" pitchFamily="34" charset="-122"/>
                          <a:ea typeface="微软雅黑" panose="020B0503020204020204" pitchFamily="34" charset="-122"/>
                          <a:sym typeface="+mn-ea"/>
                        </a:rPr>
                        <a:t>当参与决策的下属个人特征较强（如高度内控型、高度独立型等），而任务结构含糊不清时，参与型领导行为更令下属满意。</a:t>
                      </a:r>
                      <a:endParaRPr lang="zh-CN" altLang="en-US" sz="1400" b="0" kern="100" dirty="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46256" marR="46256" marT="0" marB="0" anchor="ctr"/>
                </a:tc>
              </a:tr>
            </a:tbl>
          </a:graphicData>
        </a:graphic>
      </p:graphicFrame>
      <p:sp>
        <p:nvSpPr>
          <p:cNvPr id="8" name="标题 1"/>
          <p:cNvSpPr>
            <a:spLocks noGrp="1"/>
          </p:cNvSpPr>
          <p:nvPr>
            <p:ph type="title"/>
          </p:nvPr>
        </p:nvSpPr>
        <p:spPr bwMode="auto">
          <a:xfrm>
            <a:off x="5521" y="188640"/>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sym typeface="+mn-ea"/>
              </a:rPr>
              <a:t>2. </a:t>
            </a:r>
            <a:r>
              <a:rPr lang="en-US" altLang="zh-CN" sz="3200" dirty="0" err="1">
                <a:latin typeface="+mn-lt"/>
                <a:ea typeface="+mn-ea"/>
                <a:cs typeface="+mn-ea"/>
                <a:sym typeface="+mn-ea"/>
              </a:rPr>
              <a:t>豪斯的路径</a:t>
            </a:r>
            <a:r>
              <a:rPr lang="en-US" altLang="zh-CN" sz="3200" dirty="0">
                <a:latin typeface="+mn-lt"/>
                <a:ea typeface="+mn-ea"/>
                <a:cs typeface="+mn-ea"/>
                <a:sym typeface="+mn-ea"/>
              </a:rPr>
              <a:t>—</a:t>
            </a:r>
            <a:r>
              <a:rPr lang="en-US" altLang="zh-CN" sz="3200" dirty="0" err="1">
                <a:latin typeface="+mn-lt"/>
                <a:ea typeface="+mn-ea"/>
                <a:cs typeface="+mn-ea"/>
                <a:sym typeface="+mn-ea"/>
              </a:rPr>
              <a:t>目标领导理论</a:t>
            </a:r>
            <a:endParaRPr lang="en-US" altLang="zh-CN" sz="3200" dirty="0">
              <a:latin typeface="+mn-lt"/>
              <a:ea typeface="+mn-ea"/>
              <a:cs typeface="+mn-ea"/>
              <a:sym typeface="+mn-ea"/>
            </a:endParaRPr>
          </a:p>
        </p:txBody>
      </p:sp>
      <p:graphicFrame>
        <p:nvGraphicFramePr>
          <p:cNvPr id="9" name="表格 8"/>
          <p:cNvGraphicFramePr>
            <a:graphicFrameLocks noGrp="1"/>
          </p:cNvGraphicFramePr>
          <p:nvPr/>
        </p:nvGraphicFramePr>
        <p:xfrm>
          <a:off x="179512" y="4154702"/>
          <a:ext cx="8784975" cy="2522160"/>
        </p:xfrm>
        <a:graphic>
          <a:graphicData uri="http://schemas.openxmlformats.org/drawingml/2006/table">
            <a:tbl>
              <a:tblPr firstRow="1" firstCol="1" bandRow="1">
                <a:tableStyleId>{8A107856-5554-42FB-B03E-39F5DBC370BA}</a:tableStyleId>
              </a:tblPr>
              <a:tblGrid>
                <a:gridCol w="8784975"/>
              </a:tblGrid>
              <a:tr h="596080">
                <a:tc>
                  <a:txBody>
                    <a:bodyPr/>
                    <a:lstStyle/>
                    <a:p>
                      <a:pPr algn="just">
                        <a:lnSpc>
                          <a:spcPct val="150000"/>
                        </a:lnSpc>
                        <a:spcAft>
                          <a:spcPts val="0"/>
                        </a:spcAft>
                      </a:pPr>
                      <a:r>
                        <a:rPr lang="en-US" sz="1400" b="0" dirty="0">
                          <a:latin typeface="微软雅黑" panose="020B0503020204020204" pitchFamily="34" charset="-122"/>
                          <a:ea typeface="微软雅黑" panose="020B0503020204020204" pitchFamily="34" charset="-122"/>
                          <a:cs typeface="微软雅黑" panose="020B0503020204020204" pitchFamily="34" charset="-122"/>
                          <a:sym typeface="+mn-ea"/>
                        </a:rPr>
                        <a:t>5. </a:t>
                      </a:r>
                      <a:r>
                        <a:rPr sz="1400" b="0" dirty="0" err="1">
                          <a:latin typeface="微软雅黑" panose="020B0503020204020204" pitchFamily="34" charset="-122"/>
                          <a:ea typeface="微软雅黑" panose="020B0503020204020204" pitchFamily="34" charset="-122"/>
                          <a:cs typeface="微软雅黑" panose="020B0503020204020204" pitchFamily="34" charset="-122"/>
                          <a:sym typeface="+mn-ea"/>
                        </a:rPr>
                        <a:t>当下属具有中度或高度的成就动机时，成就取向型领导者行为最具激励作用</a:t>
                      </a:r>
                      <a:r>
                        <a:rPr sz="1400" b="0"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sz="1400" b="0" dirty="0">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46256" marR="46256" marT="0" marB="0" anchor="ctr"/>
                </a:tc>
              </a:tr>
              <a:tr h="596412">
                <a:tc>
                  <a:txBody>
                    <a:bodyPr/>
                    <a:lstStyle/>
                    <a:p>
                      <a:pPr marL="146050" indent="-230505" fontAlgn="auto">
                        <a:lnSpc>
                          <a:spcPct val="150000"/>
                        </a:lnSpc>
                      </a:pPr>
                      <a:r>
                        <a:rPr lang="en-US" sz="1400" b="0">
                          <a:latin typeface="微软雅黑" panose="020B0503020204020204" pitchFamily="34" charset="-122"/>
                          <a:ea typeface="微软雅黑" panose="020B0503020204020204" pitchFamily="34" charset="-122"/>
                          <a:cs typeface="微软雅黑" panose="020B0503020204020204" pitchFamily="34" charset="-122"/>
                          <a:sym typeface="+mn-ea"/>
                        </a:rPr>
                        <a:t>6. </a:t>
                      </a:r>
                      <a:r>
                        <a:rPr sz="1400" b="0">
                          <a:latin typeface="微软雅黑" panose="020B0503020204020204" pitchFamily="34" charset="-122"/>
                          <a:ea typeface="微软雅黑" panose="020B0503020204020204" pitchFamily="34" charset="-122"/>
                          <a:cs typeface="微软雅黑" panose="020B0503020204020204" pitchFamily="34" charset="-122"/>
                          <a:sym typeface="+mn-ea"/>
                        </a:rPr>
                        <a:t>当工作群体成员具有任务相关的知识和经验时，由他们之间相互协调不确定性的工作将有利于群体目标的实现。</a:t>
                      </a:r>
                      <a:endParaRPr sz="1400" b="0">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46256" marR="46256" marT="0" marB="0" anchor="ctr"/>
                </a:tc>
              </a:tr>
              <a:tr h="645920">
                <a:tc>
                  <a:txBody>
                    <a:bodyPr/>
                    <a:lstStyle/>
                    <a:p>
                      <a:pPr algn="just">
                        <a:lnSpc>
                          <a:spcPct val="150000"/>
                        </a:lnSpc>
                        <a:spcAft>
                          <a:spcPts val="0"/>
                        </a:spcAft>
                      </a:pPr>
                      <a:r>
                        <a:rPr lang="en-US" sz="1400" b="0">
                          <a:latin typeface="微软雅黑" panose="020B0503020204020204" pitchFamily="34" charset="-122"/>
                          <a:ea typeface="微软雅黑" panose="020B0503020204020204" pitchFamily="34" charset="-122"/>
                          <a:cs typeface="微软雅黑" panose="020B0503020204020204" pitchFamily="34" charset="-122"/>
                          <a:sym typeface="+mn-ea"/>
                        </a:rPr>
                        <a:t>7. </a:t>
                      </a:r>
                      <a:r>
                        <a:rPr sz="1400" b="0">
                          <a:latin typeface="微软雅黑" panose="020B0503020204020204" pitchFamily="34" charset="-122"/>
                          <a:ea typeface="微软雅黑" panose="020B0503020204020204" pitchFamily="34" charset="-122"/>
                          <a:cs typeface="微软雅黑" panose="020B0503020204020204" pitchFamily="34" charset="-122"/>
                          <a:sym typeface="+mn-ea"/>
                        </a:rPr>
                        <a:t>当下属的任务或工作环境是危险、单调、紧张或令人沮丧的，支持型领导者行为可以通过提高领导者—下属关系和自信心、减轻压力和焦虑、补偿工作中不愉快的方面等方法增加下属的努力和满意程度。</a:t>
                      </a:r>
                      <a:endParaRPr sz="1400" b="0">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46256" marR="46256" marT="0" marB="0" anchor="ctr"/>
                </a:tc>
              </a:tr>
              <a:tr h="466497">
                <a:tc>
                  <a:txBody>
                    <a:bodyPr/>
                    <a:lstStyle/>
                    <a:p>
                      <a:pPr algn="just">
                        <a:lnSpc>
                          <a:spcPct val="150000"/>
                        </a:lnSpc>
                        <a:spcAft>
                          <a:spcPts val="0"/>
                        </a:spcAft>
                        <a:buNone/>
                      </a:pPr>
                      <a:r>
                        <a:rPr lang="en-US" sz="1400" b="0" dirty="0">
                          <a:latin typeface="微软雅黑" panose="020B0503020204020204" pitchFamily="34" charset="-122"/>
                          <a:ea typeface="微软雅黑" panose="020B0503020204020204" pitchFamily="34" charset="-122"/>
                          <a:sym typeface="+mn-ea"/>
                        </a:rPr>
                        <a:t>8. </a:t>
                      </a:r>
                      <a:r>
                        <a:rPr sz="1400" b="0" dirty="0" err="1">
                          <a:latin typeface="微软雅黑" panose="020B0503020204020204" pitchFamily="34" charset="-122"/>
                          <a:ea typeface="微软雅黑" panose="020B0503020204020204" pitchFamily="34" charset="-122"/>
                          <a:sym typeface="+mn-ea"/>
                        </a:rPr>
                        <a:t>当下属的任务是多种多样和相互依赖的，组织中的团队规范没有很好的发展，严密监管和路径</a:t>
                      </a:r>
                      <a:r>
                        <a:rPr sz="1400" b="0" dirty="0">
                          <a:latin typeface="微软雅黑" panose="020B0503020204020204" pitchFamily="34" charset="-122"/>
                          <a:ea typeface="微软雅黑" panose="020B0503020204020204" pitchFamily="34" charset="-122"/>
                          <a:sym typeface="+mn-ea"/>
                        </a:rPr>
                        <a:t>—</a:t>
                      </a:r>
                      <a:r>
                        <a:rPr sz="1400" b="0" dirty="0" err="1">
                          <a:latin typeface="微软雅黑" panose="020B0503020204020204" pitchFamily="34" charset="-122"/>
                          <a:ea typeface="微软雅黑" panose="020B0503020204020204" pitchFamily="34" charset="-122"/>
                          <a:sym typeface="+mn-ea"/>
                        </a:rPr>
                        <a:t>目标明确的指示型行为将会提高满意度和绩效</a:t>
                      </a:r>
                      <a:r>
                        <a:rPr sz="1400" b="0" dirty="0">
                          <a:latin typeface="微软雅黑" panose="020B0503020204020204" pitchFamily="34" charset="-122"/>
                          <a:ea typeface="微软雅黑" panose="020B0503020204020204" pitchFamily="34" charset="-122"/>
                          <a:sym typeface="+mn-ea"/>
                        </a:rPr>
                        <a:t>。</a:t>
                      </a:r>
                      <a:endParaRPr sz="1400" b="0" dirty="0">
                        <a:latin typeface="微软雅黑" panose="020B0503020204020204" pitchFamily="34" charset="-122"/>
                        <a:ea typeface="微软雅黑" panose="020B0503020204020204" pitchFamily="34" charset="-122"/>
                        <a:sym typeface="+mn-ea"/>
                      </a:endParaRPr>
                    </a:p>
                  </a:txBody>
                  <a:tcPr marL="46256" marR="46256" marT="0" marB="0" anchor="ct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395605" y="1379855"/>
            <a:ext cx="7776845" cy="2517775"/>
          </a:xfrm>
        </p:spPr>
        <p:style>
          <a:lnRef idx="2">
            <a:schemeClr val="dk1"/>
          </a:lnRef>
          <a:fillRef idx="1">
            <a:schemeClr val="lt1"/>
          </a:fillRef>
          <a:effectRef idx="0">
            <a:schemeClr val="dk1"/>
          </a:effectRef>
          <a:fontRef idx="minor">
            <a:schemeClr val="dk1"/>
          </a:fontRef>
        </p:style>
        <p:txBody>
          <a:bodyPr/>
          <a:p>
            <a:r>
              <a:rPr lang="zh-CN" altLang="en-US" sz="2000">
                <a:latin typeface="微软雅黑" panose="020B0503020204020204" pitchFamily="34" charset="-122"/>
                <a:ea typeface="微软雅黑" panose="020B0503020204020204" pitchFamily="34" charset="-122"/>
              </a:rPr>
              <a:t>豪斯主张领导方式的可变性。</a:t>
            </a:r>
            <a:r>
              <a:rPr lang="zh-CN" altLang="en-US" sz="2000"/>
              <a:t>领导方式是有弹性的，四种领导方式可能在同一个领导者身上出现，因为领导者可以根据不同的情况斟酌选择，在实践中采用最适合于下属特征和工作需要的领导风格。</a:t>
            </a:r>
            <a:endParaRPr lang="zh-CN" altLang="en-US" sz="2000"/>
          </a:p>
          <a:p>
            <a:r>
              <a:rPr lang="zh-CN" altLang="en-US" sz="2000"/>
              <a:t>豪斯强调，领导者的责任就是根据不同的环境因素来选择不同的领导方式。如果强行用某一种领导方式在所有环境条件下实施领导行为，必然会导致领导活动的失败。</a:t>
            </a:r>
            <a:endParaRPr lang="zh-CN" altLang="en-US" sz="20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标题 1"/>
          <p:cNvSpPr>
            <a:spLocks noGrp="1"/>
          </p:cNvSpPr>
          <p:nvPr>
            <p:ph type="title"/>
          </p:nvPr>
        </p:nvSpPr>
        <p:spPr bwMode="auto">
          <a:xfrm>
            <a:off x="0" y="122238"/>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sym typeface="+mn-ea"/>
              </a:rPr>
              <a:t>3. </a:t>
            </a:r>
            <a:r>
              <a:rPr lang="en-US" altLang="zh-CN" sz="3200" dirty="0" err="1">
                <a:latin typeface="+mn-lt"/>
                <a:ea typeface="+mn-ea"/>
                <a:cs typeface="+mn-ea"/>
                <a:sym typeface="+mn-ea"/>
              </a:rPr>
              <a:t>文化背景与领导</a:t>
            </a:r>
            <a:endParaRPr lang="en-US" altLang="zh-CN" sz="3200" dirty="0">
              <a:latin typeface="+mn-lt"/>
              <a:ea typeface="+mn-ea"/>
              <a:cs typeface="+mn-ea"/>
              <a:sym typeface="+mn-ea"/>
            </a:endParaRPr>
          </a:p>
        </p:txBody>
      </p:sp>
      <p:sp>
        <p:nvSpPr>
          <p:cNvPr id="69635" name="内容占位符 2"/>
          <p:cNvSpPr>
            <a:spLocks noGrp="1"/>
          </p:cNvSpPr>
          <p:nvPr>
            <p:ph idx="1"/>
          </p:nvPr>
        </p:nvSpPr>
        <p:spPr bwMode="auto">
          <a:xfrm>
            <a:off x="628650" y="1465263"/>
            <a:ext cx="8189913" cy="505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230505" indent="-230505">
              <a:lnSpc>
                <a:spcPct val="150000"/>
              </a:lnSpc>
            </a:pPr>
            <a:r>
              <a:rPr lang="zh-CN" altLang="en-US" sz="2000" dirty="0">
                <a:solidFill>
                  <a:srgbClr val="D34726"/>
                </a:solidFill>
                <a:sym typeface="+mn-ea"/>
              </a:rPr>
              <a:t>文化层次论中的文化洋葱比喻：</a:t>
            </a:r>
            <a:r>
              <a:rPr lang="zh-CN" altLang="en-US" sz="2000" dirty="0">
                <a:sym typeface="+mn-ea"/>
              </a:rPr>
              <a:t>文化可以由外及里分为表层、中层和核心层；核心层文化驱动中间层文化，进而影响表层文化。</a:t>
            </a:r>
            <a:endParaRPr lang="zh-CN" altLang="en-US" sz="2000" dirty="0">
              <a:sym typeface="+mn-ea"/>
            </a:endParaRPr>
          </a:p>
        </p:txBody>
      </p:sp>
      <p:pic>
        <p:nvPicPr>
          <p:cNvPr id="69636" name="图片 8" descr="D:\tl\word\马工程-管理学0-图eps\eps\0908.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28423" y="2708920"/>
            <a:ext cx="3689350"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文本框 4"/>
          <p:cNvSpPr txBox="1">
            <a:spLocks noChangeArrowheads="1"/>
          </p:cNvSpPr>
          <p:nvPr/>
        </p:nvSpPr>
        <p:spPr bwMode="auto">
          <a:xfrm>
            <a:off x="971600" y="2708920"/>
            <a:ext cx="2382837" cy="3000375"/>
          </a:xfrm>
          <a:prstGeom prst="rect">
            <a:avLst/>
          </a:prstGeom>
          <a:solidFill>
            <a:srgbClr val="D3472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目前管理学中对于跨文化的研究主要集中在中层和表层，关注文化背景中价值观及其表现的差异，进而对于管理活动包括领导产生何种影响。</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8651" y="1465263"/>
            <a:ext cx="4087366" cy="5054600"/>
          </a:xfrm>
        </p:spPr>
        <p:txBody>
          <a:bodyPr>
            <a:noAutofit/>
          </a:bodyPr>
          <a:lstStyle/>
          <a:p>
            <a:pPr marL="230505" indent="-230505" fontAlgn="auto">
              <a:lnSpc>
                <a:spcPct val="150000"/>
              </a:lnSpc>
              <a:defRPr/>
            </a:pPr>
            <a:r>
              <a:rPr lang="zh-CN" altLang="en-US" sz="2000" dirty="0">
                <a:solidFill>
                  <a:srgbClr val="D34726"/>
                </a:solidFill>
                <a:sym typeface="+mn-ea"/>
              </a:rPr>
              <a:t>霍夫斯泰德的文化价值尺度</a:t>
            </a:r>
            <a:endParaRPr lang="en-US" altLang="zh-CN" sz="2000" dirty="0">
              <a:solidFill>
                <a:srgbClr val="D34726"/>
              </a:solidFill>
              <a:sym typeface="+mn-ea"/>
            </a:endParaRPr>
          </a:p>
          <a:p>
            <a:pPr marL="230505" indent="-230505" fontAlgn="auto">
              <a:lnSpc>
                <a:spcPct val="150000"/>
              </a:lnSpc>
              <a:defRPr/>
            </a:pPr>
            <a:endParaRPr lang="en-US" altLang="zh-CN" sz="2000" dirty="0">
              <a:sym typeface="+mn-ea"/>
            </a:endParaRPr>
          </a:p>
          <a:p>
            <a:pPr marL="230505" indent="-230505" fontAlgn="auto">
              <a:lnSpc>
                <a:spcPct val="150000"/>
              </a:lnSpc>
              <a:defRPr/>
            </a:pPr>
            <a:endParaRPr lang="en-US" altLang="zh-CN" sz="2000" dirty="0">
              <a:sym typeface="+mn-ea"/>
            </a:endParaRPr>
          </a:p>
          <a:p>
            <a:pPr marL="230505" indent="-230505" fontAlgn="auto">
              <a:lnSpc>
                <a:spcPct val="150000"/>
              </a:lnSpc>
              <a:defRPr/>
            </a:pPr>
            <a:endParaRPr lang="zh-CN" altLang="en-US" sz="2000" dirty="0">
              <a:sym typeface="+mn-ea"/>
            </a:endParaRPr>
          </a:p>
          <a:p>
            <a:pPr marL="228600" indent="0" fontAlgn="auto">
              <a:lnSpc>
                <a:spcPct val="150000"/>
              </a:lnSpc>
              <a:buFontTx/>
              <a:buNone/>
              <a:defRPr/>
            </a:pPr>
            <a:endParaRPr lang="en-US" altLang="zh-CN" sz="2000" dirty="0">
              <a:sym typeface="+mn-ea"/>
            </a:endParaRPr>
          </a:p>
          <a:p>
            <a:pPr marL="228600" indent="0" fontAlgn="auto">
              <a:lnSpc>
                <a:spcPct val="150000"/>
              </a:lnSpc>
              <a:buFontTx/>
              <a:buNone/>
              <a:defRPr/>
            </a:pPr>
            <a:endParaRPr lang="en-US" altLang="zh-CN" sz="2000" dirty="0">
              <a:sym typeface="+mn-ea"/>
            </a:endParaRPr>
          </a:p>
        </p:txBody>
      </p:sp>
      <p:graphicFrame>
        <p:nvGraphicFramePr>
          <p:cNvPr id="2" name="图示 1"/>
          <p:cNvGraphicFramePr/>
          <p:nvPr/>
        </p:nvGraphicFramePr>
        <p:xfrm>
          <a:off x="0" y="2214228"/>
          <a:ext cx="4896544" cy="355666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文本框 3"/>
          <p:cNvSpPr txBox="1"/>
          <p:nvPr/>
        </p:nvSpPr>
        <p:spPr>
          <a:xfrm>
            <a:off x="4716016" y="1052736"/>
            <a:ext cx="4087365" cy="3824188"/>
          </a:xfrm>
          <a:prstGeom prst="rect">
            <a:avLst/>
          </a:prstGeom>
          <a:noFill/>
        </p:spPr>
        <p:txBody>
          <a:bodyPr wrap="square" rtlCol="0">
            <a:spAutoFit/>
          </a:bodyPr>
          <a:lstStyle/>
          <a:p>
            <a:pPr marL="228600" indent="0" fontAlgn="auto">
              <a:lnSpc>
                <a:spcPct val="150000"/>
              </a:lnSpc>
              <a:buFontTx/>
              <a:buNone/>
              <a:defRPr/>
            </a:pPr>
            <a:endParaRPr lang="en-US" altLang="zh-CN" sz="2000" dirty="0">
              <a:sym typeface="+mn-ea"/>
            </a:endParaRPr>
          </a:p>
          <a:p>
            <a:pPr marL="857250" indent="-285750" fontAlgn="auto">
              <a:lnSpc>
                <a:spcPct val="150000"/>
              </a:lnSpc>
              <a:buFont typeface="Arial" panose="020B0604020202020204" pitchFamily="34" charset="0"/>
              <a:buChar char="•"/>
              <a:defRPr/>
            </a:pPr>
            <a:r>
              <a:rPr lang="zh-CN" altLang="en-US" dirty="0">
                <a:sym typeface="+mn-ea"/>
              </a:rPr>
              <a:t>很多研究发现中国组织越来越多地运用参与式领导的管理方式，其原因之一是在中国文化背景下参与式领导行为的作用机制与西方不同，主要以心理授权为中介影响员工满意度和组织承诺，从而提高组织管理的绩效。</a:t>
            </a:r>
            <a:endParaRPr lang="zh-CN" altLang="en-US" dirty="0">
              <a:sym typeface="+mn-ea"/>
            </a:endParaRPr>
          </a:p>
        </p:txBody>
      </p:sp>
      <p:sp>
        <p:nvSpPr>
          <p:cNvPr id="11" name="标题 1"/>
          <p:cNvSpPr>
            <a:spLocks noGrp="1"/>
          </p:cNvSpPr>
          <p:nvPr>
            <p:ph type="title"/>
          </p:nvPr>
        </p:nvSpPr>
        <p:spPr bwMode="auto">
          <a:xfrm>
            <a:off x="0" y="122238"/>
            <a:ext cx="6424613" cy="528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sz="3200" dirty="0">
                <a:latin typeface="+mn-lt"/>
                <a:ea typeface="+mn-ea"/>
                <a:cs typeface="+mn-ea"/>
                <a:sym typeface="+mn-ea"/>
              </a:rPr>
              <a:t>3. </a:t>
            </a:r>
            <a:r>
              <a:rPr lang="en-US" altLang="zh-CN" sz="3200" dirty="0" err="1">
                <a:latin typeface="+mn-lt"/>
                <a:ea typeface="+mn-ea"/>
                <a:cs typeface="+mn-ea"/>
                <a:sym typeface="+mn-ea"/>
              </a:rPr>
              <a:t>文化背景与领导</a:t>
            </a:r>
            <a:endParaRPr lang="en-US" altLang="zh-CN" sz="3200" dirty="0">
              <a:latin typeface="+mn-lt"/>
              <a:ea typeface="+mn-ea"/>
              <a:cs typeface="+mn-ea"/>
              <a:sym typeface="+mn-ea"/>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a:spLocks noGrp="1"/>
          </p:cNvSpPr>
          <p:nvPr>
            <p:ph type="title"/>
          </p:nvPr>
        </p:nvSpPr>
        <p:spPr>
          <a:xfrm>
            <a:off x="352987" y="188640"/>
            <a:ext cx="5755217" cy="778931"/>
          </a:xfrm>
        </p:spPr>
        <p:txBody>
          <a:bodyPr>
            <a:normAutofit/>
          </a:bodyPr>
          <a:lstStyle/>
          <a:p>
            <a:r>
              <a:rPr lang="zh-CN" altLang="en-US" sz="2400" b="1" dirty="0"/>
              <a:t>思考题</a:t>
            </a:r>
            <a:endParaRPr lang="zh-CN" altLang="en-US" sz="2400" b="1" dirty="0"/>
          </a:p>
        </p:txBody>
      </p:sp>
      <p:sp>
        <p:nvSpPr>
          <p:cNvPr id="3" name="文本框 2"/>
          <p:cNvSpPr txBox="1"/>
          <p:nvPr/>
        </p:nvSpPr>
        <p:spPr>
          <a:xfrm>
            <a:off x="352986" y="1720840"/>
            <a:ext cx="8251461" cy="2169825"/>
          </a:xfrm>
          <a:prstGeom prst="rect">
            <a:avLst/>
          </a:prstGeom>
          <a:noFill/>
        </p:spPr>
        <p:txBody>
          <a:bodyPr wrap="square" rtlCol="0">
            <a:spAutoFit/>
          </a:bodyPr>
          <a:lstStyle/>
          <a:p>
            <a:pPr indent="457200">
              <a:lnSpc>
                <a:spcPct val="150000"/>
              </a:lnSpc>
              <a:defRPr/>
            </a:pPr>
            <a:r>
              <a:rPr lang="en-US" altLang="zh-CN" dirty="0">
                <a:solidFill>
                  <a:prstClr val="black"/>
                </a:solidFill>
                <a:latin typeface="微软雅黑" panose="020B0503020204020204" pitchFamily="34" charset="-122"/>
                <a:ea typeface="微软雅黑" panose="020B0503020204020204" pitchFamily="34" charset="-122"/>
              </a:rPr>
              <a:t>1. </a:t>
            </a:r>
            <a:r>
              <a:rPr lang="zh-CN" altLang="en-US" dirty="0">
                <a:solidFill>
                  <a:prstClr val="black"/>
                </a:solidFill>
                <a:latin typeface="微软雅黑" panose="020B0503020204020204" pitchFamily="34" charset="-122"/>
                <a:ea typeface="微软雅黑" panose="020B0503020204020204" pitchFamily="34" charset="-122"/>
              </a:rPr>
              <a:t>你是如何理解“领导”这一管理术语的？为什么？</a:t>
            </a:r>
            <a:endParaRPr lang="zh-CN" altLang="en-US" dirty="0">
              <a:solidFill>
                <a:prstClr val="black"/>
              </a:solidFill>
              <a:latin typeface="微软雅黑" panose="020B0503020204020204" pitchFamily="34" charset="-122"/>
              <a:ea typeface="微软雅黑" panose="020B0503020204020204" pitchFamily="34" charset="-122"/>
            </a:endParaRPr>
          </a:p>
          <a:p>
            <a:pPr indent="457200">
              <a:lnSpc>
                <a:spcPct val="150000"/>
              </a:lnSpc>
              <a:defRPr/>
            </a:pPr>
            <a:r>
              <a:rPr lang="en-US" altLang="zh-CN" dirty="0">
                <a:solidFill>
                  <a:prstClr val="black"/>
                </a:solidFill>
                <a:latin typeface="微软雅黑" panose="020B0503020204020204" pitchFamily="34" charset="-122"/>
                <a:ea typeface="微软雅黑" panose="020B0503020204020204" pitchFamily="34" charset="-122"/>
              </a:rPr>
              <a:t>2. </a:t>
            </a:r>
            <a:r>
              <a:rPr lang="zh-CN" altLang="en-US" dirty="0">
                <a:solidFill>
                  <a:prstClr val="black"/>
                </a:solidFill>
                <a:latin typeface="微软雅黑" panose="020B0503020204020204" pitchFamily="34" charset="-122"/>
                <a:ea typeface="微软雅黑" panose="020B0503020204020204" pitchFamily="34" charset="-122"/>
              </a:rPr>
              <a:t>简述领导和管理的异同。</a:t>
            </a:r>
            <a:endParaRPr lang="zh-CN" altLang="en-US" dirty="0">
              <a:solidFill>
                <a:prstClr val="black"/>
              </a:solidFill>
              <a:latin typeface="微软雅黑" panose="020B0503020204020204" pitchFamily="34" charset="-122"/>
              <a:ea typeface="微软雅黑" panose="020B0503020204020204" pitchFamily="34" charset="-122"/>
            </a:endParaRPr>
          </a:p>
          <a:p>
            <a:pPr indent="457200">
              <a:lnSpc>
                <a:spcPct val="150000"/>
              </a:lnSpc>
              <a:defRPr/>
            </a:pPr>
            <a:r>
              <a:rPr lang="en-US" altLang="zh-CN" dirty="0">
                <a:solidFill>
                  <a:prstClr val="black"/>
                </a:solidFill>
                <a:latin typeface="微软雅黑" panose="020B0503020204020204" pitchFamily="34" charset="-122"/>
                <a:ea typeface="微软雅黑" panose="020B0503020204020204" pitchFamily="34" charset="-122"/>
              </a:rPr>
              <a:t>3. </a:t>
            </a:r>
            <a:r>
              <a:rPr lang="zh-CN" altLang="en-US" dirty="0">
                <a:solidFill>
                  <a:prstClr val="black"/>
                </a:solidFill>
                <a:latin typeface="微软雅黑" panose="020B0503020204020204" pitchFamily="34" charset="-122"/>
                <a:ea typeface="微软雅黑" panose="020B0503020204020204" pitchFamily="34" charset="-122"/>
              </a:rPr>
              <a:t>简述领导者权力体系的来源及构成。</a:t>
            </a:r>
            <a:endParaRPr lang="zh-CN" altLang="en-US" dirty="0">
              <a:solidFill>
                <a:prstClr val="black"/>
              </a:solidFill>
              <a:latin typeface="微软雅黑" panose="020B0503020204020204" pitchFamily="34" charset="-122"/>
              <a:ea typeface="微软雅黑" panose="020B0503020204020204" pitchFamily="34" charset="-122"/>
            </a:endParaRPr>
          </a:p>
          <a:p>
            <a:pPr indent="457200">
              <a:lnSpc>
                <a:spcPct val="150000"/>
              </a:lnSpc>
              <a:defRPr/>
            </a:pPr>
            <a:r>
              <a:rPr lang="en-US" altLang="zh-CN" dirty="0">
                <a:solidFill>
                  <a:prstClr val="black"/>
                </a:solidFill>
                <a:latin typeface="微软雅黑" panose="020B0503020204020204" pitchFamily="34" charset="-122"/>
                <a:ea typeface="微软雅黑" panose="020B0503020204020204" pitchFamily="34" charset="-122"/>
              </a:rPr>
              <a:t>4. </a:t>
            </a:r>
            <a:r>
              <a:rPr lang="zh-CN" altLang="en-US" dirty="0">
                <a:solidFill>
                  <a:prstClr val="black"/>
                </a:solidFill>
                <a:latin typeface="微软雅黑" panose="020B0503020204020204" pitchFamily="34" charset="-122"/>
                <a:ea typeface="微软雅黑" panose="020B0503020204020204" pitchFamily="34" charset="-122"/>
              </a:rPr>
              <a:t>什么是领导者和被领导者？在组织中，是否上级就是领导者，下级就是被领导者？为什么？</a:t>
            </a:r>
            <a:endParaRPr lang="zh-CN" altLang="en-US"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EMPLATE_CATEGORY" val="diagram"/>
  <p:tag name="KSO_WM_TEMPLATE_INDEX" val="588"/>
  <p:tag name="KSO_WM_UNIT_TYPE" val="l_i"/>
  <p:tag name="KSO_WM_UNIT_INDEX" val="1_1"/>
  <p:tag name="KSO_WM_UNIT_ID" val="320*l_i*1_1"/>
  <p:tag name="KSO_WM_UNIT_CLEAR" val="1"/>
  <p:tag name="KSO_WM_UNIT_LAYERLEVEL" val="1_1"/>
  <p:tag name="KSO_WM_BEAUTIFY_FLAG" val="#wm#"/>
  <p:tag name="KSO_WM_DIAGRAM_GROUP_CODE" val="l1-1"/>
  <p:tag name="KSO_WM_TAG_VERSION" val="1.0"/>
  <p:tag name="KSO_WM_UNIT_LINE_FORE_SCHEMECOLOR_INDEX" val="5"/>
  <p:tag name="KSO_WM_UNIT_LINE_FILL_TYPE" val="2"/>
  <p:tag name="KSO_WM_UNIT_SHADOW_SCHEMECOLOR_INDEX" val="16"/>
  <p:tag name="KSO_WM_UNIT_TEXT_FILL_FORE_SCHEMECOLOR_INDEX" val="13"/>
  <p:tag name="KSO_WM_UNIT_TEXT_FILL_TYPE" val="1"/>
</p:tagLst>
</file>

<file path=ppt/tags/tag2.xml><?xml version="1.0" encoding="utf-8"?>
<p:tagLst xmlns:p="http://schemas.openxmlformats.org/presentationml/2006/main">
  <p:tag name="KSO_WM_TAG_VERSION" val="1.0"/>
  <p:tag name="KSO_WM_BEAUTIFY_FLAG" val="#wm#"/>
  <p:tag name="KSO_WM_UNIT_TYPE" val="i"/>
  <p:tag name="KSO_WM_UNIT_ID" val="diagram588_4*i*1"/>
  <p:tag name="KSO_WM_TEMPLATE_CATEGORY" val="diagram"/>
  <p:tag name="KSO_WM_TEMPLATE_INDEX" val="588"/>
  <p:tag name="KSO_WM_UNIT_INDEX" val="1"/>
</p:tagLst>
</file>

<file path=ppt/tags/tag3.xml><?xml version="1.0" encoding="utf-8"?>
<p:tagLst xmlns:p="http://schemas.openxmlformats.org/presentationml/2006/main">
  <p:tag name="KSO_WM_TEMPLATE_CATEGORY" val="diagram"/>
  <p:tag name="KSO_WM_TEMPLATE_INDEX" val="588"/>
  <p:tag name="KSO_WM_UNIT_TYPE" val="l_h_a"/>
  <p:tag name="KSO_WM_UNIT_INDEX" val="1_1_1"/>
  <p:tag name="KSO_WM_UNIT_ID" val="320*l_h_a*1_1_1"/>
  <p:tag name="KSO_WM_UNIT_CLEAR" val="1"/>
  <p:tag name="KSO_WM_UNIT_LAYERLEVEL" val="1_1_1"/>
  <p:tag name="KSO_WM_UNIT_VALUE" val="13"/>
  <p:tag name="KSO_WM_UNIT_HIGHLIGHT" val="0"/>
  <p:tag name="KSO_WM_UNIT_COMPATIBLE" val="0"/>
  <p:tag name="KSO_WM_BEAUTIFY_FLAG" val="#wm#"/>
  <p:tag name="KSO_WM_DIAGRAM_GROUP_CODE" val="l1-1"/>
  <p:tag name="KSO_WM_TAG_VERSION" val="1.0"/>
  <p:tag name="KSO_WM_UNIT_PRESET_TEXT" val="LOREM IPSUM"/>
  <p:tag name="KSO_WM_UNIT_SHADOW_SCHEMECOLOR_INDEX" val="16"/>
  <p:tag name="KSO_WM_UNIT_TEXT_FILL_FORE_SCHEMECOLOR_INDEX" val="5"/>
  <p:tag name="KSO_WM_UNIT_TEXT_FILL_TYPE" val="1"/>
</p:tagLst>
</file>

<file path=ppt/tags/tag4.xml><?xml version="1.0" encoding="utf-8"?>
<p:tagLst xmlns:p="http://schemas.openxmlformats.org/presentationml/2006/main">
  <p:tag name="KSO_WM_TEMPLATE_CATEGORY" val="diagram"/>
  <p:tag name="KSO_WM_TEMPLATE_INDEX" val="588"/>
  <p:tag name="KSO_WM_UNIT_TYPE" val="l_h_f"/>
  <p:tag name="KSO_WM_UNIT_INDEX" val="1_1_1"/>
  <p:tag name="KSO_WM_UNIT_ID" val="320*l_h_f*1_1_1"/>
  <p:tag name="KSO_WM_UNIT_CLEAR" val="1"/>
  <p:tag name="KSO_WM_UNIT_LAYERLEVEL" val="1_1_1"/>
  <p:tag name="KSO_WM_UNIT_VALUE" val="50"/>
  <p:tag name="KSO_WM_UNIT_HIGHLIGHT" val="0"/>
  <p:tag name="KSO_WM_UNIT_COMPATIBLE" val="0"/>
  <p:tag name="KSO_WM_BEAUTIFY_FLAG" val="#wm#"/>
  <p:tag name="KSO_WM_DIAGRAM_GROUP_CODE" val="l1-1"/>
  <p:tag name="KSO_WM_TAG_VERSION" val="1.0"/>
  <p:tag name="KSO_WM_UNIT_PRESET_TEXT" val="Lorem ipsum dolor sit amet, consectetur adipisicing elit."/>
  <p:tag name="KSO_WM_UNIT_SHADOW_SCHEMECOLOR_INDEX" val="16"/>
  <p:tag name="KSO_WM_UNIT_TEXT_FILL_FORE_SCHEMECOLOR_INDEX" val="13"/>
  <p:tag name="KSO_WM_UNIT_TEXT_FILL_TYPE" val="1"/>
</p:tagLst>
</file>

<file path=ppt/tags/tag5.xml><?xml version="1.0" encoding="utf-8"?>
<p:tagLst xmlns:p="http://schemas.openxmlformats.org/presentationml/2006/main">
  <p:tag name="KSO_WM_TEMPLATE_CATEGORY" val="diagram"/>
  <p:tag name="KSO_WM_TEMPLATE_INDEX" val="588"/>
  <p:tag name="KSO_WM_UNIT_TYPE" val="l_i"/>
  <p:tag name="KSO_WM_UNIT_INDEX" val="1_2"/>
  <p:tag name="KSO_WM_UNIT_ID" val="320*l_i*1_2"/>
  <p:tag name="KSO_WM_UNIT_CLEAR" val="1"/>
  <p:tag name="KSO_WM_UNIT_LAYERLEVEL" val="1_1"/>
  <p:tag name="KSO_WM_BEAUTIFY_FLAG" val="#wm#"/>
  <p:tag name="KSO_WM_DIAGRAM_GROUP_CODE" val="l1-1"/>
  <p:tag name="KSO_WM_TAG_VERSION" val="1.0"/>
  <p:tag name="KSO_WM_UNIT_FILL_FORE_SCHEMECOLOR_INDEX" val="5"/>
  <p:tag name="KSO_WM_UNIT_FILL_TYPE" val="1"/>
  <p:tag name="KSO_WM_UNIT_LINE_FORE_SCHEMECOLOR_INDEX" val="14"/>
  <p:tag name="KSO_WM_UNIT_LINE_FILL_TYPE" val="2"/>
  <p:tag name="KSO_WM_UNIT_TEXT_FILL_FORE_SCHEMECOLOR_INDEX" val="13"/>
  <p:tag name="KSO_WM_UNIT_TEXT_FILL_TYPE" val="1"/>
</p:tagLst>
</file>

<file path=ppt/tags/tag6.xml><?xml version="1.0" encoding="utf-8"?>
<p:tagLst xmlns:p="http://schemas.openxmlformats.org/presentationml/2006/main">
  <p:tag name="KSO_WM_TAG_VERSION" val="1.0"/>
  <p:tag name="KSO_WM_BEAUTIFY_FLAG" val="#wm#"/>
  <p:tag name="KSO_WM_UNIT_TYPE" val="i"/>
  <p:tag name="KSO_WM_UNIT_ID" val="diagram588_4*i*8"/>
  <p:tag name="KSO_WM_TEMPLATE_CATEGORY" val="diagram"/>
  <p:tag name="KSO_WM_TEMPLATE_INDEX" val="588"/>
  <p:tag name="KSO_WM_UNIT_INDEX" val="8"/>
</p:tagLst>
</file>

<file path=ppt/tags/tag7.xml><?xml version="1.0" encoding="utf-8"?>
<p:tagLst xmlns:p="http://schemas.openxmlformats.org/presentationml/2006/main">
  <p:tag name="KSO_WM_TEMPLATE_CATEGORY" val="diagram"/>
  <p:tag name="KSO_WM_TEMPLATE_INDEX" val="588"/>
  <p:tag name="KSO_WM_UNIT_TYPE" val="l_h_a"/>
  <p:tag name="KSO_WM_UNIT_INDEX" val="1_2_1"/>
  <p:tag name="KSO_WM_UNIT_ID" val="320*l_h_a*1_2_1"/>
  <p:tag name="KSO_WM_UNIT_CLEAR" val="1"/>
  <p:tag name="KSO_WM_UNIT_LAYERLEVEL" val="1_1_1"/>
  <p:tag name="KSO_WM_UNIT_VALUE" val="13"/>
  <p:tag name="KSO_WM_UNIT_HIGHLIGHT" val="0"/>
  <p:tag name="KSO_WM_UNIT_COMPATIBLE" val="0"/>
  <p:tag name="KSO_WM_BEAUTIFY_FLAG" val="#wm#"/>
  <p:tag name="KSO_WM_DIAGRAM_GROUP_CODE" val="l1-1"/>
  <p:tag name="KSO_WM_TAG_VERSION" val="1.0"/>
  <p:tag name="KSO_WM_UNIT_PRESET_TEXT" val="LOREM IPSUM"/>
  <p:tag name="KSO_WM_UNIT_SHADOW_SCHEMECOLOR_INDEX" val="16"/>
  <p:tag name="KSO_WM_UNIT_TEXT_FILL_FORE_SCHEMECOLOR_INDEX" val="5"/>
  <p:tag name="KSO_WM_UNIT_TEXT_FILL_TYPE" val="1"/>
</p:tagLst>
</file>

<file path=ppt/tags/tag8.xml><?xml version="1.0" encoding="utf-8"?>
<p:tagLst xmlns:p="http://schemas.openxmlformats.org/presentationml/2006/main">
  <p:tag name="KSO_WM_TEMPLATE_CATEGORY" val="diagram"/>
  <p:tag name="KSO_WM_TEMPLATE_INDEX" val="588"/>
  <p:tag name="KSO_WM_UNIT_TYPE" val="l_h_f"/>
  <p:tag name="KSO_WM_UNIT_INDEX" val="1_2_1"/>
  <p:tag name="KSO_WM_UNIT_ID" val="320*l_h_f*1_2_1"/>
  <p:tag name="KSO_WM_UNIT_CLEAR" val="1"/>
  <p:tag name="KSO_WM_UNIT_LAYERLEVEL" val="1_1_1"/>
  <p:tag name="KSO_WM_UNIT_VALUE" val="50"/>
  <p:tag name="KSO_WM_UNIT_HIGHLIGHT" val="0"/>
  <p:tag name="KSO_WM_UNIT_COMPATIBLE" val="0"/>
  <p:tag name="KSO_WM_BEAUTIFY_FLAG" val="#wm#"/>
  <p:tag name="KSO_WM_DIAGRAM_GROUP_CODE" val="l1-1"/>
  <p:tag name="KSO_WM_TAG_VERSION" val="1.0"/>
  <p:tag name="KSO_WM_UNIT_PRESET_TEXT" val="Lorem ipsum dolor sit amet, consectetur adipisicing elit."/>
  <p:tag name="KSO_WM_UNIT_SHADOW_SCHEMECOLOR_INDEX" val="16"/>
  <p:tag name="KSO_WM_UNIT_TEXT_FILL_FORE_SCHEMECOLOR_INDEX" val="13"/>
  <p:tag name="KSO_WM_UNIT_TEXT_FILL_TYPE" val="1"/>
</p:tagLst>
</file>

<file path=ppt/tags/tag9.xml><?xml version="1.0" encoding="utf-8"?>
<p:tagLst xmlns:p="http://schemas.openxmlformats.org/presentationml/2006/main">
  <p:tag name="KSO_WM_TEMPLATE_CATEGORY" val="diagram"/>
  <p:tag name="KSO_WM_TEMPLATE_INDEX" val="588"/>
  <p:tag name="KSO_WM_UNIT_TYPE" val="l_i"/>
  <p:tag name="KSO_WM_UNIT_INDEX" val="1_3"/>
  <p:tag name="KSO_WM_UNIT_ID" val="320*l_i*1_3"/>
  <p:tag name="KSO_WM_UNIT_CLEAR" val="1"/>
  <p:tag name="KSO_WM_UNIT_LAYERLEVEL" val="1_1"/>
  <p:tag name="KSO_WM_BEAUTIFY_FLAG" val="#wm#"/>
  <p:tag name="KSO_WM_DIAGRAM_GROUP_CODE" val="l1-1"/>
  <p:tag name="KSO_WM_TAG_VERSION" val="1.0"/>
  <p:tag name="KSO_WM_UNIT_FILL_FORE_SCHEMECOLOR_INDEX" val="5"/>
  <p:tag name="KSO_WM_UNIT_FILL_TYPE" val="1"/>
  <p:tag name="KSO_WM_UNIT_LINE_FORE_SCHEMECOLOR_INDEX" val="14"/>
  <p:tag name="KSO_WM_UNIT_LINE_FILL_TYPE" val="2"/>
  <p:tag name="KSO_WM_UNIT_TEXT_FILL_FORE_SCHEMECOLOR_INDEX" val="13"/>
  <p:tag name="KSO_WM_UNIT_TEXT_FILL_TYPE" val="1"/>
</p:tagLst>
</file>

<file path=ppt/tags/tag10.xml><?xml version="1.0" encoding="utf-8"?>
<p:tagLst xmlns:p="http://schemas.openxmlformats.org/presentationml/2006/main">
  <p:tag name="KSO_WM_TAG_VERSION" val="1.0"/>
  <p:tag name="KSO_WM_BEAUTIFY_FLAG" val="#wm#"/>
  <p:tag name="KSO_WM_UNIT_TYPE" val="i"/>
  <p:tag name="KSO_WM_UNIT_ID" val="diagram588_4*i*15"/>
  <p:tag name="KSO_WM_TEMPLATE_CATEGORY" val="diagram"/>
  <p:tag name="KSO_WM_TEMPLATE_INDEX" val="588"/>
  <p:tag name="KSO_WM_UNIT_INDEX" val="15"/>
</p:tagLst>
</file>

<file path=ppt/tags/tag11.xml><?xml version="1.0" encoding="utf-8"?>
<p:tagLst xmlns:p="http://schemas.openxmlformats.org/presentationml/2006/main">
  <p:tag name="KSO_WM_TEMPLATE_CATEGORY" val="diagram"/>
  <p:tag name="KSO_WM_TEMPLATE_INDEX" val="588"/>
  <p:tag name="KSO_WM_UNIT_TYPE" val="l_h_a"/>
  <p:tag name="KSO_WM_UNIT_INDEX" val="1_3_1"/>
  <p:tag name="KSO_WM_UNIT_ID" val="320*l_h_a*1_3_1"/>
  <p:tag name="KSO_WM_UNIT_CLEAR" val="1"/>
  <p:tag name="KSO_WM_UNIT_LAYERLEVEL" val="1_1_1"/>
  <p:tag name="KSO_WM_UNIT_VALUE" val="13"/>
  <p:tag name="KSO_WM_UNIT_HIGHLIGHT" val="0"/>
  <p:tag name="KSO_WM_UNIT_COMPATIBLE" val="0"/>
  <p:tag name="KSO_WM_BEAUTIFY_FLAG" val="#wm#"/>
  <p:tag name="KSO_WM_DIAGRAM_GROUP_CODE" val="l1-1"/>
  <p:tag name="KSO_WM_TAG_VERSION" val="1.0"/>
  <p:tag name="KSO_WM_UNIT_PRESET_TEXT" val="LOREM IPSUM"/>
  <p:tag name="KSO_WM_UNIT_SHADOW_SCHEMECOLOR_INDEX" val="16"/>
  <p:tag name="KSO_WM_UNIT_TEXT_FILL_FORE_SCHEMECOLOR_INDEX" val="5"/>
  <p:tag name="KSO_WM_UNIT_TEXT_FILL_TYPE" val="1"/>
</p:tagLst>
</file>

<file path=ppt/tags/tag12.xml><?xml version="1.0" encoding="utf-8"?>
<p:tagLst xmlns:p="http://schemas.openxmlformats.org/presentationml/2006/main">
  <p:tag name="KSO_WM_TEMPLATE_CATEGORY" val="diagram"/>
  <p:tag name="KSO_WM_TEMPLATE_INDEX" val="588"/>
  <p:tag name="KSO_WM_UNIT_TYPE" val="l_h_f"/>
  <p:tag name="KSO_WM_UNIT_INDEX" val="1_3_1"/>
  <p:tag name="KSO_WM_UNIT_ID" val="320*l_h_f*1_3_1"/>
  <p:tag name="KSO_WM_UNIT_CLEAR" val="1"/>
  <p:tag name="KSO_WM_UNIT_LAYERLEVEL" val="1_1_1"/>
  <p:tag name="KSO_WM_UNIT_VALUE" val="50"/>
  <p:tag name="KSO_WM_UNIT_HIGHLIGHT" val="0"/>
  <p:tag name="KSO_WM_UNIT_COMPATIBLE" val="0"/>
  <p:tag name="KSO_WM_BEAUTIFY_FLAG" val="#wm#"/>
  <p:tag name="KSO_WM_DIAGRAM_GROUP_CODE" val="l1-1"/>
  <p:tag name="KSO_WM_TAG_VERSION" val="1.0"/>
  <p:tag name="KSO_WM_UNIT_PRESET_TEXT" val="Lorem ipsum dolor sit amet, consectetur adipisicing elit."/>
  <p:tag name="KSO_WM_UNIT_SHADOW_SCHEMECOLOR_INDEX" val="16"/>
  <p:tag name="KSO_WM_UNIT_TEXT_FILL_FORE_SCHEMECOLOR_INDEX" val="13"/>
  <p:tag name="KSO_WM_UNIT_TEXT_FILL_TYPE" val="1"/>
</p:tagLst>
</file>

<file path=ppt/tags/tag13.xml><?xml version="1.0" encoding="utf-8"?>
<p:tagLst xmlns:p="http://schemas.openxmlformats.org/presentationml/2006/main">
  <p:tag name="KSO_WM_TEMPLATE_CATEGORY" val="diagram"/>
  <p:tag name="KSO_WM_TEMPLATE_INDEX" val="588"/>
  <p:tag name="KSO_WM_UNIT_TYPE" val="l_i"/>
  <p:tag name="KSO_WM_UNIT_INDEX" val="1_4"/>
  <p:tag name="KSO_WM_UNIT_ID" val="320*l_i*1_4"/>
  <p:tag name="KSO_WM_UNIT_CLEAR" val="1"/>
  <p:tag name="KSO_WM_UNIT_LAYERLEVEL" val="1_1"/>
  <p:tag name="KSO_WM_BEAUTIFY_FLAG" val="#wm#"/>
  <p:tag name="KSO_WM_DIAGRAM_GROUP_CODE" val="l1-1"/>
  <p:tag name="KSO_WM_TAG_VERSION" val="1.0"/>
  <p:tag name="KSO_WM_UNIT_FILL_FORE_SCHEMECOLOR_INDEX" val="5"/>
  <p:tag name="KSO_WM_UNIT_FILL_TYPE" val="1"/>
  <p:tag name="KSO_WM_UNIT_LINE_FORE_SCHEMECOLOR_INDEX" val="14"/>
  <p:tag name="KSO_WM_UNIT_LINE_FILL_TYPE" val="2"/>
  <p:tag name="KSO_WM_UNIT_TEXT_FILL_FORE_SCHEMECOLOR_INDEX" val="13"/>
  <p:tag name="KSO_WM_UNIT_TEXT_FILL_TYPE" val="1"/>
</p:tagLst>
</file>

<file path=ppt/tags/tag14.xml><?xml version="1.0" encoding="utf-8"?>
<p:tagLst xmlns:p="http://schemas.openxmlformats.org/presentationml/2006/main">
  <p:tag name="KSO_WM_TAG_VERSION" val="1.0"/>
  <p:tag name="KSO_WM_BEAUTIFY_FLAG" val="#wm#"/>
  <p:tag name="KSO_WM_UNIT_TYPE" val="i"/>
  <p:tag name="KSO_WM_UNIT_ID" val="diagram588_4*i*22"/>
  <p:tag name="KSO_WM_TEMPLATE_CATEGORY" val="diagram"/>
  <p:tag name="KSO_WM_TEMPLATE_INDEX" val="588"/>
  <p:tag name="KSO_WM_UNIT_INDEX" val="22"/>
</p:tagLst>
</file>

<file path=ppt/tags/tag15.xml><?xml version="1.0" encoding="utf-8"?>
<p:tagLst xmlns:p="http://schemas.openxmlformats.org/presentationml/2006/main">
  <p:tag name="KSO_WM_TEMPLATE_CATEGORY" val="diagram"/>
  <p:tag name="KSO_WM_TEMPLATE_INDEX" val="588"/>
  <p:tag name="KSO_WM_UNIT_TYPE" val="l_h_a"/>
  <p:tag name="KSO_WM_UNIT_INDEX" val="1_4_1"/>
  <p:tag name="KSO_WM_UNIT_ID" val="320*l_h_a*1_4_1"/>
  <p:tag name="KSO_WM_UNIT_CLEAR" val="1"/>
  <p:tag name="KSO_WM_UNIT_LAYERLEVEL" val="1_1_1"/>
  <p:tag name="KSO_WM_UNIT_VALUE" val="13"/>
  <p:tag name="KSO_WM_UNIT_HIGHLIGHT" val="0"/>
  <p:tag name="KSO_WM_UNIT_COMPATIBLE" val="0"/>
  <p:tag name="KSO_WM_BEAUTIFY_FLAG" val="#wm#"/>
  <p:tag name="KSO_WM_DIAGRAM_GROUP_CODE" val="l1-1"/>
  <p:tag name="KSO_WM_TAG_VERSION" val="1.0"/>
  <p:tag name="KSO_WM_UNIT_PRESET_TEXT" val="LOREM IPSUM"/>
  <p:tag name="KSO_WM_UNIT_SHADOW_SCHEMECOLOR_INDEX" val="16"/>
  <p:tag name="KSO_WM_UNIT_TEXT_FILL_FORE_SCHEMECOLOR_INDEX" val="5"/>
  <p:tag name="KSO_WM_UNIT_TEXT_FILL_TYPE" val="1"/>
</p:tagLst>
</file>

<file path=ppt/tags/tag16.xml><?xml version="1.0" encoding="utf-8"?>
<p:tagLst xmlns:p="http://schemas.openxmlformats.org/presentationml/2006/main">
  <p:tag name="KSO_WM_TEMPLATE_CATEGORY" val="diagram"/>
  <p:tag name="KSO_WM_TEMPLATE_INDEX" val="588"/>
  <p:tag name="KSO_WM_UNIT_TYPE" val="l_h_f"/>
  <p:tag name="KSO_WM_UNIT_INDEX" val="1_4_1"/>
  <p:tag name="KSO_WM_UNIT_ID" val="320*l_h_f*1_4_1"/>
  <p:tag name="KSO_WM_UNIT_CLEAR" val="1"/>
  <p:tag name="KSO_WM_UNIT_LAYERLEVEL" val="1_1_1"/>
  <p:tag name="KSO_WM_UNIT_VALUE" val="50"/>
  <p:tag name="KSO_WM_UNIT_HIGHLIGHT" val="0"/>
  <p:tag name="KSO_WM_UNIT_COMPATIBLE" val="0"/>
  <p:tag name="KSO_WM_BEAUTIFY_FLAG" val="#wm#"/>
  <p:tag name="KSO_WM_DIAGRAM_GROUP_CODE" val="l1-1"/>
  <p:tag name="KSO_WM_TAG_VERSION" val="1.0"/>
  <p:tag name="KSO_WM_UNIT_PRESET_TEXT" val="Lorem ipsum dolor sit amet, consectetur adipisicing elit."/>
  <p:tag name="KSO_WM_UNIT_SHADOW_SCHEMECOLOR_INDEX" val="16"/>
  <p:tag name="KSO_WM_UNIT_TEXT_FILL_FORE_SCHEMECOLOR_INDEX" val="13"/>
  <p:tag name="KSO_WM_UNIT_TEXT_FILL_TYPE" val="1"/>
</p:tagLst>
</file>

<file path=ppt/tags/tag17.xml><?xml version="1.0" encoding="utf-8"?>
<p:tagLst xmlns:p="http://schemas.openxmlformats.org/presentationml/2006/main">
  <p:tag name="KSO_WM_TEMPLATE_CATEGORY" val="diagram"/>
  <p:tag name="KSO_WM_TEMPLATE_INDEX" val="588"/>
  <p:tag name="KSO_WM_UNIT_TYPE" val="l_i"/>
  <p:tag name="KSO_WM_UNIT_INDEX" val="1_5"/>
  <p:tag name="KSO_WM_UNIT_ID" val="320*l_i*1_5"/>
  <p:tag name="KSO_WM_UNIT_CLEAR" val="1"/>
  <p:tag name="KSO_WM_UNIT_LAYERLEVEL" val="1_1"/>
  <p:tag name="KSO_WM_BEAUTIFY_FLAG" val="#wm#"/>
  <p:tag name="KSO_WM_DIAGRAM_GROUP_CODE" val="l1-1"/>
  <p:tag name="KSO_WM_TAG_VERSION" val="1.0"/>
  <p:tag name="KSO_WM_UNIT_FILL_FORE_SCHEMECOLOR_INDEX" val="5"/>
  <p:tag name="KSO_WM_UNIT_FILL_TYPE" val="1"/>
  <p:tag name="KSO_WM_UNIT_LINE_FORE_SCHEMECOLOR_INDEX" val="14"/>
  <p:tag name="KSO_WM_UNIT_LINE_FILL_TYPE" val="2"/>
  <p:tag name="KSO_WM_UNIT_TEXT_FILL_FORE_SCHEMECOLOR_INDEX" val="13"/>
  <p:tag name="KSO_WM_UNIT_TEXT_FILL_TYPE" val="1"/>
</p:tagLst>
</file>

<file path=ppt/tags/tag18.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h_g"/>
  <p:tag name="KSO_WM_UNIT_INDEX" val="1_1_1"/>
  <p:tag name="KSO_WM_UNIT_ID" val="diagram20161683_1*q_h_g*1_1_1"/>
  <p:tag name="KSO_WM_UNIT_LAYERLEVEL" val="1_1_1"/>
  <p:tag name="KSO_WM_UNIT_VALUE" val="9"/>
  <p:tag name="KSO_WM_UNIT_HIGHLIGHT" val="0"/>
  <p:tag name="KSO_WM_UNIT_COMPATIBLE" val="1"/>
  <p:tag name="KSO_WM_UNIT_CLEAR" val="0"/>
  <p:tag name="KSO_WM_UNIT_PRESET_TEXT_INDEX" val="3"/>
  <p:tag name="KSO_WM_UNIT_RELATE_UNITID" val="diagram20161683_1*q_h_f*1_1_1"/>
  <p:tag name="KSO_WM_UNIT_PRESET_TEXT_LEN" val="5"/>
  <p:tag name="KSO_WM_DIAGRAM_GROUP_CODE" val="q1-1"/>
  <p:tag name="KSO_WM_UNIT_FILL_FORE_SCHEMECOLOR_INDEX" val="5"/>
  <p:tag name="KSO_WM_UNIT_FILL_TYPE" val="1"/>
  <p:tag name="KSO_WM_UNIT_LINE_FORE_SCHEMECOLOR_INDEX" val="2"/>
  <p:tag name="KSO_WM_UNIT_LINE_FILL_TYPE" val="2"/>
  <p:tag name="KSO_WM_UNIT_TEXT_FILL_FORE_SCHEMECOLOR_INDEX" val="14"/>
  <p:tag name="KSO_WM_UNIT_TEXT_FILL_TYPE" val="1"/>
</p:tagLst>
</file>

<file path=ppt/tags/tag19.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i"/>
  <p:tag name="KSO_WM_UNIT_INDEX" val="1_1"/>
  <p:tag name="KSO_WM_UNIT_ID" val="diagram20161683_1*q_i*1_1"/>
  <p:tag name="KSO_WM_UNIT_LAYERLEVEL" val="1_1"/>
  <p:tag name="KSO_WM_DIAGRAM_GROUP_CODE" val="q1-1"/>
  <p:tag name="KSO_WM_UNIT_FILL_FORE_SCHEMECOLOR_INDEX" val="5"/>
  <p:tag name="KSO_WM_UNIT_FILL_TYPE" val="1"/>
  <p:tag name="KSO_WM_UNIT_TEXT_FILL_FORE_SCHEMECOLOR_INDEX" val="2"/>
  <p:tag name="KSO_WM_UNIT_TEXT_FILL_TYPE" val="1"/>
</p:tagLst>
</file>

<file path=ppt/tags/tag20.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h_a"/>
  <p:tag name="KSO_WM_UNIT_INDEX" val="1_1_1"/>
  <p:tag name="KSO_WM_UNIT_ID" val="diagram20161683_1*q_h_a*1_1_1"/>
  <p:tag name="KSO_WM_UNIT_LAYERLEVEL" val="1_1_1"/>
  <p:tag name="KSO_WM_UNIT_VALUE" val="16"/>
  <p:tag name="KSO_WM_UNIT_HIGHLIGHT" val="0"/>
  <p:tag name="KSO_WM_UNIT_COMPATIBLE" val="0"/>
  <p:tag name="KSO_WM_UNIT_CLEAR" val="0"/>
  <p:tag name="KSO_WM_UNIT_PRESET_TEXT_INDEX" val="3"/>
  <p:tag name="KSO_WM_UNIT_PRESET_TEXT_LEN" val="17"/>
  <p:tag name="KSO_WM_DIAGRAM_GROUP_CODE" val="q1-1"/>
  <p:tag name="KSO_WM_UNIT_TEXT_FILL_FORE_SCHEMECOLOR_INDEX" val="5"/>
  <p:tag name="KSO_WM_UNIT_TEXT_FILL_TYPE" val="1"/>
</p:tagLst>
</file>

<file path=ppt/tags/tag21.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h_f"/>
  <p:tag name="KSO_WM_UNIT_INDEX" val="1_1_1"/>
  <p:tag name="KSO_WM_UNIT_ID" val="diagram20161683_1*q_h_f*1_1_1"/>
  <p:tag name="KSO_WM_UNIT_LAYERLEVEL" val="1_1_1"/>
  <p:tag name="KSO_WM_UNIT_VALUE" val="57"/>
  <p:tag name="KSO_WM_UNIT_HIGHLIGHT" val="0"/>
  <p:tag name="KSO_WM_UNIT_COMPATIBLE" val="0"/>
  <p:tag name="KSO_WM_UNIT_CLEAR" val="0"/>
  <p:tag name="KSO_WM_UNIT_PRESET_TEXT_INDEX" val="4"/>
  <p:tag name="KSO_WM_UNIT_PRESET_TEXT_LEN" val="74"/>
  <p:tag name="KSO_WM_DIAGRAM_GROUP_CODE" val="q1-1"/>
  <p:tag name="KSO_WM_UNIT_TEXT_FILL_FORE_SCHEMECOLOR_INDEX" val="13"/>
  <p:tag name="KSO_WM_UNIT_TEXT_FILL_TYPE" val="1"/>
</p:tagLst>
</file>

<file path=ppt/tags/tag22.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h_g"/>
  <p:tag name="KSO_WM_UNIT_INDEX" val="1_1_1"/>
  <p:tag name="KSO_WM_UNIT_ID" val="diagram20161683_1*q_h_g*1_1_1"/>
  <p:tag name="KSO_WM_UNIT_LAYERLEVEL" val="1_1_1"/>
  <p:tag name="KSO_WM_UNIT_VALUE" val="9"/>
  <p:tag name="KSO_WM_UNIT_HIGHLIGHT" val="0"/>
  <p:tag name="KSO_WM_UNIT_COMPATIBLE" val="1"/>
  <p:tag name="KSO_WM_UNIT_CLEAR" val="0"/>
  <p:tag name="KSO_WM_UNIT_PRESET_TEXT_INDEX" val="3"/>
  <p:tag name="KSO_WM_UNIT_RELATE_UNITID" val="diagram20161683_1*q_h_f*1_1_1"/>
  <p:tag name="KSO_WM_UNIT_PRESET_TEXT_LEN" val="5"/>
  <p:tag name="KSO_WM_DIAGRAM_GROUP_CODE" val="q1-1"/>
  <p:tag name="KSO_WM_UNIT_FILL_FORE_SCHEMECOLOR_INDEX" val="5"/>
  <p:tag name="KSO_WM_UNIT_FILL_TYPE" val="1"/>
  <p:tag name="KSO_WM_UNIT_LINE_FORE_SCHEMECOLOR_INDEX" val="2"/>
  <p:tag name="KSO_WM_UNIT_LINE_FILL_TYPE" val="2"/>
  <p:tag name="KSO_WM_UNIT_TEXT_FILL_FORE_SCHEMECOLOR_INDEX" val="14"/>
  <p:tag name="KSO_WM_UNIT_TEXT_FILL_TYPE" val="1"/>
</p:tagLst>
</file>

<file path=ppt/tags/tag23.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i"/>
  <p:tag name="KSO_WM_UNIT_INDEX" val="1_1"/>
  <p:tag name="KSO_WM_UNIT_ID" val="diagram20161683_1*q_i*1_1"/>
  <p:tag name="KSO_WM_UNIT_LAYERLEVEL" val="1_1"/>
  <p:tag name="KSO_WM_DIAGRAM_GROUP_CODE" val="q1-1"/>
  <p:tag name="KSO_WM_UNIT_FILL_FORE_SCHEMECOLOR_INDEX" val="5"/>
  <p:tag name="KSO_WM_UNIT_FILL_TYPE" val="1"/>
  <p:tag name="KSO_WM_UNIT_TEXT_FILL_FORE_SCHEMECOLOR_INDEX" val="2"/>
  <p:tag name="KSO_WM_UNIT_TEXT_FILL_TYPE" val="1"/>
</p:tagLst>
</file>

<file path=ppt/tags/tag24.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h_a"/>
  <p:tag name="KSO_WM_UNIT_INDEX" val="1_1_1"/>
  <p:tag name="KSO_WM_UNIT_ID" val="diagram20161683_1*q_h_a*1_1_1"/>
  <p:tag name="KSO_WM_UNIT_LAYERLEVEL" val="1_1_1"/>
  <p:tag name="KSO_WM_UNIT_VALUE" val="16"/>
  <p:tag name="KSO_WM_UNIT_HIGHLIGHT" val="0"/>
  <p:tag name="KSO_WM_UNIT_COMPATIBLE" val="0"/>
  <p:tag name="KSO_WM_UNIT_CLEAR" val="0"/>
  <p:tag name="KSO_WM_UNIT_PRESET_TEXT_INDEX" val="3"/>
  <p:tag name="KSO_WM_UNIT_PRESET_TEXT_LEN" val="17"/>
  <p:tag name="KSO_WM_DIAGRAM_GROUP_CODE" val="q1-1"/>
  <p:tag name="KSO_WM_UNIT_TEXT_FILL_FORE_SCHEMECOLOR_INDEX" val="5"/>
  <p:tag name="KSO_WM_UNIT_TEXT_FILL_TYPE" val="1"/>
</p:tagLst>
</file>

<file path=ppt/tags/tag25.xml><?xml version="1.0" encoding="utf-8"?>
<p:tagLst xmlns:p="http://schemas.openxmlformats.org/presentationml/2006/main">
  <p:tag name="KSO_WM_TAG_VERSION" val="1.0"/>
  <p:tag name="KSO_WM_BEAUTIFY_FLAG" val="#wm#"/>
  <p:tag name="KSO_WM_TEMPLATE_CATEGORY" val="diagram"/>
  <p:tag name="KSO_WM_TEMPLATE_INDEX" val="20161683"/>
  <p:tag name="KSO_WM_UNIT_TYPE" val="q_h_f"/>
  <p:tag name="KSO_WM_UNIT_INDEX" val="1_1_1"/>
  <p:tag name="KSO_WM_UNIT_ID" val="diagram20161683_1*q_h_f*1_1_1"/>
  <p:tag name="KSO_WM_UNIT_LAYERLEVEL" val="1_1_1"/>
  <p:tag name="KSO_WM_UNIT_VALUE" val="57"/>
  <p:tag name="KSO_WM_UNIT_HIGHLIGHT" val="0"/>
  <p:tag name="KSO_WM_UNIT_COMPATIBLE" val="0"/>
  <p:tag name="KSO_WM_UNIT_CLEAR" val="0"/>
  <p:tag name="KSO_WM_UNIT_PRESET_TEXT_INDEX" val="4"/>
  <p:tag name="KSO_WM_UNIT_PRESET_TEXT_LEN" val="74"/>
  <p:tag name="KSO_WM_DIAGRAM_GROUP_CODE" val="q1-1"/>
  <p:tag name="KSO_WM_UNIT_TEXT_FILL_FORE_SCHEMECOLOR_INDEX" val="13"/>
  <p:tag name="KSO_WM_UNIT_TEXT_FILL_TYPE" val="1"/>
</p:tagLst>
</file>

<file path=ppt/tags/tag26.xml><?xml version="1.0" encoding="utf-8"?>
<p:tagLst xmlns:p="http://schemas.openxmlformats.org/presentationml/2006/main">
  <p:tag name="KSO_WM_TEMPLATE_CATEGORY" val="diagram"/>
  <p:tag name="KSO_WM_TEMPLATE_INDEX" val="245"/>
  <p:tag name="KSO_WM_TAG_VERSION" val="1.0"/>
  <p:tag name="KSO_WM_BEAUTIFY_FLAG" val="#wm#"/>
  <p:tag name="KSO_WM_UNIT_TYPE" val="q_h_a"/>
  <p:tag name="KSO_WM_UNIT_INDEX" val="1_2_1"/>
  <p:tag name="KSO_WM_UNIT_ID" val="diagram245_3*q_h_a*1_2_1"/>
  <p:tag name="KSO_WM_UNIT_CLEAR" val="1"/>
  <p:tag name="KSO_WM_UNIT_LAYERLEVEL" val="1_1_1"/>
  <p:tag name="KSO_WM_UNIT_VALUE" val="9"/>
  <p:tag name="KSO_WM_UNIT_HIGHLIGHT" val="0"/>
  <p:tag name="KSO_WM_UNIT_COMPATIBLE" val="0"/>
  <p:tag name="KSO_WM_DIAGRAM_GROUP_CODE" val="q1-1"/>
  <p:tag name="KSO_WM_UNIT_PRESET_TEXT" val="AMET"/>
  <p:tag name="KSO_WM_UNIT_FILL_FORE_SCHEMECOLOR_INDEX" val="5"/>
  <p:tag name="KSO_WM_UNIT_FILL_TYPE" val="1"/>
  <p:tag name="KSO_WM_UNIT_TEXT_FILL_FORE_SCHEMECOLOR_INDEX" val="5"/>
  <p:tag name="KSO_WM_UNIT_TEXT_FILL_TYPE" val="1"/>
</p:tagLst>
</file>

<file path=ppt/tags/tag27.xml><?xml version="1.0" encoding="utf-8"?>
<p:tagLst xmlns:p="http://schemas.openxmlformats.org/presentationml/2006/main">
  <p:tag name="KSO_WM_TEMPLATE_CATEGORY" val="diagram"/>
  <p:tag name="KSO_WM_TEMPLATE_INDEX" val="245"/>
  <p:tag name="KSO_WM_TAG_VERSION" val="1.0"/>
  <p:tag name="KSO_WM_BEAUTIFY_FLAG" val="#wm#"/>
  <p:tag name="KSO_WM_UNIT_TYPE" val="q_h_a"/>
  <p:tag name="KSO_WM_UNIT_INDEX" val="1_1_1"/>
  <p:tag name="KSO_WM_UNIT_ID" val="diagram245_3*q_h_a*1_1_1"/>
  <p:tag name="KSO_WM_UNIT_CLEAR" val="1"/>
  <p:tag name="KSO_WM_UNIT_LAYERLEVEL" val="1_1_1"/>
  <p:tag name="KSO_WM_UNIT_VALUE" val="9"/>
  <p:tag name="KSO_WM_UNIT_HIGHLIGHT" val="0"/>
  <p:tag name="KSO_WM_UNIT_COMPATIBLE" val="0"/>
  <p:tag name="KSO_WM_DIAGRAM_GROUP_CODE" val="q1-1"/>
  <p:tag name="KSO_WM_UNIT_PRESET_TEXT" val="AMET"/>
  <p:tag name="KSO_WM_UNIT_FILL_FORE_SCHEMECOLOR_INDEX" val="5"/>
  <p:tag name="KSO_WM_UNIT_FILL_TYPE" val="1"/>
  <p:tag name="KSO_WM_UNIT_TEXT_FILL_FORE_SCHEMECOLOR_INDEX" val="5"/>
  <p:tag name="KSO_WM_UNIT_TEXT_FILL_TYPE" val="1"/>
</p:tagLst>
</file>

<file path=ppt/tags/tag28.xml><?xml version="1.0" encoding="utf-8"?>
<p:tagLst xmlns:p="http://schemas.openxmlformats.org/presentationml/2006/main">
  <p:tag name="KSO_WM_TEMPLATE_CATEGORY" val="diagram"/>
  <p:tag name="KSO_WM_TEMPLATE_INDEX" val="245"/>
  <p:tag name="KSO_WM_TAG_VERSION" val="1.0"/>
  <p:tag name="KSO_WM_BEAUTIFY_FLAG" val="#wm#"/>
  <p:tag name="KSO_WM_UNIT_TYPE" val="q_h_a"/>
  <p:tag name="KSO_WM_UNIT_INDEX" val="1_3_1"/>
  <p:tag name="KSO_WM_UNIT_ID" val="diagram245_3*q_h_a*1_3_1"/>
  <p:tag name="KSO_WM_UNIT_CLEAR" val="1"/>
  <p:tag name="KSO_WM_UNIT_LAYERLEVEL" val="1_1_1"/>
  <p:tag name="KSO_WM_UNIT_VALUE" val="9"/>
  <p:tag name="KSO_WM_UNIT_HIGHLIGHT" val="0"/>
  <p:tag name="KSO_WM_UNIT_COMPATIBLE" val="0"/>
  <p:tag name="KSO_WM_DIAGRAM_GROUP_CODE" val="q1-1"/>
  <p:tag name="KSO_WM_UNIT_PRESET_TEXT" val="AMET"/>
  <p:tag name="KSO_WM_UNIT_FILL_FORE_SCHEMECOLOR_INDEX" val="5"/>
  <p:tag name="KSO_WM_UNIT_FILL_TYPE" val="1"/>
  <p:tag name="KSO_WM_UNIT_TEXT_FILL_FORE_SCHEMECOLOR_INDEX" val="5"/>
  <p:tag name="KSO_WM_UNIT_TEXT_FILL_TYPE" val="1"/>
</p:tagLst>
</file>

<file path=ppt/tags/tag29.xml><?xml version="1.0" encoding="utf-8"?>
<p:tagLst xmlns:p="http://schemas.openxmlformats.org/presentationml/2006/main">
  <p:tag name="KSO_WM_TEMPLATE_CATEGORY" val="diagram"/>
  <p:tag name="KSO_WM_TEMPLATE_INDEX" val="245"/>
  <p:tag name="KSO_WM_TAG_VERSION" val="1.0"/>
  <p:tag name="KSO_WM_BEAUTIFY_FLAG" val="#wm#"/>
  <p:tag name="KSO_WM_UNIT_TYPE" val="q_i"/>
  <p:tag name="KSO_WM_UNIT_INDEX" val="1_1"/>
  <p:tag name="KSO_WM_UNIT_ID" val="diagram245_3*q_i*1_1"/>
  <p:tag name="KSO_WM_UNIT_CLEAR" val="1"/>
  <p:tag name="KSO_WM_UNIT_LAYERLEVEL" val="1_1"/>
  <p:tag name="KSO_WM_DIAGRAM_GROUP_CODE" val="q1-1"/>
  <p:tag name="KSO_WM_UNIT_FILL_FORE_SCHEMECOLOR_INDEX" val="5"/>
  <p:tag name="KSO_WM_UNIT_FILL_TYPE" val="1"/>
</p:tagLst>
</file>

<file path=ppt/tags/tag30.xml><?xml version="1.0" encoding="utf-8"?>
<p:tagLst xmlns:p="http://schemas.openxmlformats.org/presentationml/2006/main">
  <p:tag name="KSO_WM_TEMPLATE_CATEGORY" val="diagram"/>
  <p:tag name="KSO_WM_TEMPLATE_INDEX" val="245"/>
  <p:tag name="KSO_WM_TAG_VERSION" val="1.0"/>
  <p:tag name="KSO_WM_BEAUTIFY_FLAG" val="#wm#"/>
  <p:tag name="KSO_WM_UNIT_TYPE" val="q_i"/>
  <p:tag name="KSO_WM_UNIT_INDEX" val="1_2"/>
  <p:tag name="KSO_WM_UNIT_ID" val="diagram245_3*q_i*1_2"/>
  <p:tag name="KSO_WM_UNIT_CLEAR" val="1"/>
  <p:tag name="KSO_WM_UNIT_LAYERLEVEL" val="1_1"/>
  <p:tag name="KSO_WM_DIAGRAM_GROUP_CODE" val="q1-1"/>
  <p:tag name="KSO_WM_UNIT_FILL_FORE_SCHEMECOLOR_INDEX" val="5"/>
  <p:tag name="KSO_WM_UNIT_FILL_TYPE" val="1"/>
</p:tagLst>
</file>

<file path=ppt/tags/tag31.xml><?xml version="1.0" encoding="utf-8"?>
<p:tagLst xmlns:p="http://schemas.openxmlformats.org/presentationml/2006/main">
  <p:tag name="KSO_WM_TEMPLATE_CATEGORY" val="diagram"/>
  <p:tag name="KSO_WM_TEMPLATE_INDEX" val="245"/>
  <p:tag name="KSO_WM_TAG_VERSION" val="1.0"/>
  <p:tag name="KSO_WM_BEAUTIFY_FLAG" val="#wm#"/>
  <p:tag name="KSO_WM_UNIT_TYPE" val="q_i"/>
  <p:tag name="KSO_WM_UNIT_INDEX" val="1_3"/>
  <p:tag name="KSO_WM_UNIT_ID" val="diagram245_3*q_i*1_3"/>
  <p:tag name="KSO_WM_UNIT_CLEAR" val="1"/>
  <p:tag name="KSO_WM_UNIT_LAYERLEVEL" val="1_1"/>
  <p:tag name="KSO_WM_DIAGRAM_GROUP_CODE" val="q1-1"/>
  <p:tag name="KSO_WM_UNIT_FILL_FORE_SCHEMECOLOR_INDEX" val="5"/>
  <p:tag name="KSO_WM_UNIT_FILL_TYPE" val="1"/>
</p:tagLst>
</file>

<file path=ppt/tags/tag32.xml><?xml version="1.0" encoding="utf-8"?>
<p:tagLst xmlns:p="http://schemas.openxmlformats.org/presentationml/2006/main">
  <p:tag name="KSO_WM_TEMPLATE_CATEGORY" val="diagram"/>
  <p:tag name="KSO_WM_TEMPLATE_INDEX" val="245"/>
  <p:tag name="KSO_WM_TAG_VERSION" val="1.0"/>
  <p:tag name="KSO_WM_BEAUTIFY_FLAG" val="#wm#"/>
  <p:tag name="KSO_WM_UNIT_TYPE" val="q_h_f"/>
  <p:tag name="KSO_WM_UNIT_INDEX" val="1_3_1"/>
  <p:tag name="KSO_WM_UNIT_ID" val="diagram245_3*q_h_f*1_3_1"/>
  <p:tag name="KSO_WM_UNIT_CLEAR" val="1"/>
  <p:tag name="KSO_WM_UNIT_LAYERLEVEL" val="1_1_1"/>
  <p:tag name="KSO_WM_UNIT_VALUE" val="21"/>
  <p:tag name="KSO_WM_UNIT_HIGHLIGHT" val="0"/>
  <p:tag name="KSO_WM_UNIT_COMPATIBLE" val="0"/>
  <p:tag name="KSO_WM_UNIT_PRESET_TEXT_INDEX" val="4"/>
  <p:tag name="KSO_WM_UNIT_PRESET_TEXT_LEN" val="26"/>
  <p:tag name="KSO_WM_DIAGRAM_GROUP_CODE" val="q1-1"/>
  <p:tag name="KSO_WM_UNIT_TEXT_FILL_FORE_SCHEMECOLOR_INDEX" val="13"/>
  <p:tag name="KSO_WM_UNIT_TEXT_FILL_TYPE" val="1"/>
</p:tagLst>
</file>

<file path=ppt/tags/tag33.xml><?xml version="1.0" encoding="utf-8"?>
<p:tagLst xmlns:p="http://schemas.openxmlformats.org/presentationml/2006/main">
  <p:tag name="KSO_WM_TEMPLATE_CATEGORY" val="diagram"/>
  <p:tag name="KSO_WM_TEMPLATE_INDEX" val="245"/>
  <p:tag name="KSO_WM_TAG_VERSION" val="1.0"/>
  <p:tag name="KSO_WM_BEAUTIFY_FLAG" val="#wm#"/>
  <p:tag name="KSO_WM_UNIT_TYPE" val="q_h_f"/>
  <p:tag name="KSO_WM_UNIT_INDEX" val="1_2_1"/>
  <p:tag name="KSO_WM_UNIT_ID" val="diagram245_3*q_h_f*1_2_1"/>
  <p:tag name="KSO_WM_UNIT_CLEAR" val="1"/>
  <p:tag name="KSO_WM_UNIT_LAYERLEVEL" val="1_1_1"/>
  <p:tag name="KSO_WM_UNIT_VALUE" val="21"/>
  <p:tag name="KSO_WM_UNIT_HIGHLIGHT" val="0"/>
  <p:tag name="KSO_WM_UNIT_COMPATIBLE" val="0"/>
  <p:tag name="KSO_WM_UNIT_PRESET_TEXT_INDEX" val="4"/>
  <p:tag name="KSO_WM_UNIT_PRESET_TEXT_LEN" val="26"/>
  <p:tag name="KSO_WM_DIAGRAM_GROUP_CODE" val="q1-1"/>
  <p:tag name="KSO_WM_UNIT_TEXT_FILL_FORE_SCHEMECOLOR_INDEX" val="13"/>
  <p:tag name="KSO_WM_UNIT_TEXT_FILL_TYPE" val="1"/>
</p:tagLst>
</file>

<file path=ppt/tags/tag34.xml><?xml version="1.0" encoding="utf-8"?>
<p:tagLst xmlns:p="http://schemas.openxmlformats.org/presentationml/2006/main">
  <p:tag name="KSO_WM_TEMPLATE_CATEGORY" val="diagram"/>
  <p:tag name="KSO_WM_TEMPLATE_INDEX" val="245"/>
  <p:tag name="KSO_WM_TAG_VERSION" val="1.0"/>
  <p:tag name="KSO_WM_BEAUTIFY_FLAG" val="#wm#"/>
  <p:tag name="KSO_WM_UNIT_TYPE" val="q_h_f"/>
  <p:tag name="KSO_WM_UNIT_INDEX" val="1_1_1"/>
  <p:tag name="KSO_WM_UNIT_ID" val="diagram245_3*q_h_f*1_1_1"/>
  <p:tag name="KSO_WM_UNIT_CLEAR" val="1"/>
  <p:tag name="KSO_WM_UNIT_LAYERLEVEL" val="1_1_1"/>
  <p:tag name="KSO_WM_UNIT_VALUE" val="27"/>
  <p:tag name="KSO_WM_UNIT_HIGHLIGHT" val="0"/>
  <p:tag name="KSO_WM_UNIT_COMPATIBLE" val="0"/>
  <p:tag name="KSO_WM_UNIT_PRESET_TEXT_INDEX" val="5"/>
  <p:tag name="KSO_WM_UNIT_PRESET_TEXT_LEN" val="26"/>
  <p:tag name="KSO_WM_DIAGRAM_GROUP_CODE" val="q1-1"/>
  <p:tag name="KSO_WM_UNIT_TEXT_FILL_FORE_SCHEMECOLOR_INDEX" val="13"/>
  <p:tag name="KSO_WM_UNIT_TEXT_FILL_TYPE" val="1"/>
</p:tagLst>
</file>

<file path=ppt/tags/tag35.xml><?xml version="1.0" encoding="utf-8"?>
<p:tagLst xmlns:p="http://schemas.openxmlformats.org/presentationml/2006/main">
  <p:tag name="KSO_WM_UNIT_PLACING_PICTURE_USER_VIEWPORT" val="{&quot;height&quot;:6140,&quot;width&quot;:8000}"/>
</p:tagLst>
</file>

<file path=ppt/tags/tag36.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i"/>
  <p:tag name="KSO_WM_UNIT_INDEX" val="1_1"/>
  <p:tag name="KSO_WM_UNIT_ID" val="diagram117_2*l_i*1_1"/>
  <p:tag name="KSO_WM_UNIT_CLEAR" val="1"/>
  <p:tag name="KSO_WM_UNIT_LAYERLEVEL" val="1_1"/>
  <p:tag name="KSO_WM_UNIT_LINE_FORE_SCHEMECOLOR_INDEX" val="14"/>
  <p:tag name="KSO_WM_UNIT_LINE_FILL_TYPE" val="2"/>
</p:tagLst>
</file>

<file path=ppt/tags/tag37.xml><?xml version="1.0" encoding="utf-8"?>
<p:tagLst xmlns:p="http://schemas.openxmlformats.org/presentationml/2006/main">
  <p:tag name="KSO_WM_TAG_VERSION" val="1.0"/>
  <p:tag name="KSO_WM_BEAUTIFY_FLAG" val="#wm#"/>
  <p:tag name="KSO_WM_UNIT_TYPE" val="i"/>
  <p:tag name="KSO_WM_UNIT_ID" val="diagram117_2*i*1"/>
  <p:tag name="KSO_WM_TEMPLATE_CATEGORY" val="diagram"/>
  <p:tag name="KSO_WM_TEMPLATE_INDEX" val="117"/>
  <p:tag name="KSO_WM_UNIT_INDEX" val="1"/>
</p:tagLst>
</file>

<file path=ppt/tags/tag38.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i"/>
  <p:tag name="KSO_WM_UNIT_INDEX" val="1_2"/>
  <p:tag name="KSO_WM_UNIT_ID" val="diagram117_2*l_i*1_2"/>
  <p:tag name="KSO_WM_UNIT_CLEAR" val="1"/>
  <p:tag name="KSO_WM_UNIT_LAYERLEVEL" val="1_1"/>
  <p:tag name="KSO_WM_UNIT_FILL_FORE_SCHEMECOLOR_INDEX" val="14"/>
  <p:tag name="KSO_WM_UNIT_FILL_TYPE" val="1"/>
  <p:tag name="KSO_WM_UNIT_SHADOW_SCHEMECOLOR_INDEX" val="5"/>
  <p:tag name="KSO_WM_UNIT_TEXT_FILL_FORE_SCHEMECOLOR_INDEX" val="5"/>
  <p:tag name="KSO_WM_UNIT_TEXT_FILL_TYPE" val="1"/>
</p:tagLst>
</file>

<file path=ppt/tags/tag39.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h_a"/>
  <p:tag name="KSO_WM_UNIT_INDEX" val="1_2_1"/>
  <p:tag name="KSO_WM_UNIT_ID" val="diagram117_2*l_h_a*1_2_1"/>
  <p:tag name="KSO_WM_UNIT_CLEAR" val="1"/>
  <p:tag name="KSO_WM_UNIT_LAYERLEVEL" val="1_1_1"/>
  <p:tag name="KSO_WM_UNIT_VALUE" val="9"/>
  <p:tag name="KSO_WM_UNIT_HIGHLIGHT" val="0"/>
  <p:tag name="KSO_WM_UNIT_COMPATIBLE" val="0"/>
  <p:tag name="KSO_WM_UNIT_PRESET_TEXT_INDEX" val="3"/>
  <p:tag name="KSO_WM_UNIT_PRESET_TEXT_LEN" val="12"/>
  <p:tag name="KSO_WM_UNIT_TEXT_FILL_FORE_SCHEMECOLOR_INDEX" val="5"/>
  <p:tag name="KSO_WM_UNIT_TEXT_FILL_TYPE" val="1"/>
</p:tagLst>
</file>

<file path=ppt/tags/tag40.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h_f"/>
  <p:tag name="KSO_WM_UNIT_INDEX" val="1_2_1"/>
  <p:tag name="KSO_WM_UNIT_ID" val="diagram117_2*l_h_f*1_2_1"/>
  <p:tag name="KSO_WM_UNIT_CLEAR" val="1"/>
  <p:tag name="KSO_WM_UNIT_LAYERLEVEL" val="1_1_1"/>
  <p:tag name="KSO_WM_UNIT_VALUE" val="30"/>
  <p:tag name="KSO_WM_UNIT_HIGHLIGHT" val="0"/>
  <p:tag name="KSO_WM_UNIT_COMPATIBLE" val="0"/>
  <p:tag name="KSO_WM_UNIT_PRESET_TEXT_INDEX" val="4"/>
  <p:tag name="KSO_WM_UNIT_PRESET_TEXT_LEN" val="57"/>
  <p:tag name="KSO_WM_UNIT_TEXT_FILL_FORE_SCHEMECOLOR_INDEX" val="13"/>
  <p:tag name="KSO_WM_UNIT_TEXT_FILL_TYPE" val="1"/>
</p:tagLst>
</file>

<file path=ppt/tags/tag41.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i"/>
  <p:tag name="KSO_WM_UNIT_INDEX" val="1_3"/>
  <p:tag name="KSO_WM_UNIT_ID" val="diagram117_2*l_i*1_3"/>
  <p:tag name="KSO_WM_UNIT_CLEAR" val="1"/>
  <p:tag name="KSO_WM_UNIT_LAYERLEVEL" val="1_1"/>
  <p:tag name="KSO_WM_UNIT_FILL_FORE_SCHEMECOLOR_INDEX" val="5"/>
  <p:tag name="KSO_WM_UNIT_FILL_TYPE" val="1"/>
</p:tagLst>
</file>

<file path=ppt/tags/tag42.xml><?xml version="1.0" encoding="utf-8"?>
<p:tagLst xmlns:p="http://schemas.openxmlformats.org/presentationml/2006/main">
  <p:tag name="KSO_WM_TAG_VERSION" val="1.0"/>
  <p:tag name="KSO_WM_BEAUTIFY_FLAG" val="#wm#"/>
  <p:tag name="KSO_WM_UNIT_TYPE" val="i"/>
  <p:tag name="KSO_WM_UNIT_ID" val="diagram117_2*i*10"/>
  <p:tag name="KSO_WM_TEMPLATE_CATEGORY" val="diagram"/>
  <p:tag name="KSO_WM_TEMPLATE_INDEX" val="117"/>
  <p:tag name="KSO_WM_UNIT_INDEX" val="10"/>
</p:tagLst>
</file>

<file path=ppt/tags/tag43.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i"/>
  <p:tag name="KSO_WM_UNIT_INDEX" val="1_4"/>
  <p:tag name="KSO_WM_UNIT_ID" val="diagram117_2*l_i*1_4"/>
  <p:tag name="KSO_WM_UNIT_CLEAR" val="1"/>
  <p:tag name="KSO_WM_UNIT_LAYERLEVEL" val="1_1"/>
  <p:tag name="KSO_WM_UNIT_FILL_FORE_SCHEMECOLOR_INDEX" val="14"/>
  <p:tag name="KSO_WM_UNIT_FILL_TYPE" val="1"/>
  <p:tag name="KSO_WM_UNIT_SHADOW_SCHEMECOLOR_INDEX" val="5"/>
  <p:tag name="KSO_WM_UNIT_TEXT_FILL_FORE_SCHEMECOLOR_INDEX" val="5"/>
  <p:tag name="KSO_WM_UNIT_TEXT_FILL_TYPE" val="1"/>
</p:tagLst>
</file>

<file path=ppt/tags/tag44.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h_a"/>
  <p:tag name="KSO_WM_UNIT_INDEX" val="1_1_1"/>
  <p:tag name="KSO_WM_UNIT_ID" val="diagram117_2*l_h_a*1_1_1"/>
  <p:tag name="KSO_WM_UNIT_CLEAR" val="1"/>
  <p:tag name="KSO_WM_UNIT_LAYERLEVEL" val="1_1_1"/>
  <p:tag name="KSO_WM_UNIT_VALUE" val="9"/>
  <p:tag name="KSO_WM_UNIT_HIGHLIGHT" val="0"/>
  <p:tag name="KSO_WM_UNIT_COMPATIBLE" val="0"/>
  <p:tag name="KSO_WM_UNIT_PRESET_TEXT_INDEX" val="3"/>
  <p:tag name="KSO_WM_UNIT_PRESET_TEXT_LEN" val="12"/>
  <p:tag name="KSO_WM_UNIT_TEXT_FILL_FORE_SCHEMECOLOR_INDEX" val="5"/>
  <p:tag name="KSO_WM_UNIT_TEXT_FILL_TYPE" val="1"/>
</p:tagLst>
</file>

<file path=ppt/tags/tag45.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h_f"/>
  <p:tag name="KSO_WM_UNIT_INDEX" val="1_1_1"/>
  <p:tag name="KSO_WM_UNIT_ID" val="diagram117_2*l_h_f*1_1_1"/>
  <p:tag name="KSO_WM_UNIT_CLEAR" val="1"/>
  <p:tag name="KSO_WM_UNIT_LAYERLEVEL" val="1_1_1"/>
  <p:tag name="KSO_WM_UNIT_VALUE" val="30"/>
  <p:tag name="KSO_WM_UNIT_HIGHLIGHT" val="0"/>
  <p:tag name="KSO_WM_UNIT_COMPATIBLE" val="0"/>
  <p:tag name="KSO_WM_UNIT_PRESET_TEXT_INDEX" val="4"/>
  <p:tag name="KSO_WM_UNIT_PRESET_TEXT_LEN" val="57"/>
  <p:tag name="KSO_WM_UNIT_TEXT_FILL_FORE_SCHEMECOLOR_INDEX" val="13"/>
  <p:tag name="KSO_WM_UNIT_TEXT_FILL_TYPE" val="1"/>
</p:tagLst>
</file>

<file path=ppt/tags/tag46.xml><?xml version="1.0" encoding="utf-8"?>
<p:tagLst xmlns:p="http://schemas.openxmlformats.org/presentationml/2006/main">
  <p:tag name="KSO_WM_TEMPLATE_CATEGORY" val="diagram"/>
  <p:tag name="KSO_WM_TEMPLATE_INDEX" val="117"/>
  <p:tag name="KSO_WM_TAG_VERSION" val="1.0"/>
  <p:tag name="KSO_WM_BEAUTIFY_FLAG" val="#wm#"/>
  <p:tag name="KSO_WM_DIAGRAM_GROUP_CODE" val="l1-1"/>
  <p:tag name="KSO_WM_UNIT_TYPE" val="l_i"/>
  <p:tag name="KSO_WM_UNIT_INDEX" val="1_5"/>
  <p:tag name="KSO_WM_UNIT_ID" val="diagram117_2*l_i*1_5"/>
  <p:tag name="KSO_WM_UNIT_CLEAR" val="1"/>
  <p:tag name="KSO_WM_UNIT_LAYERLEVEL" val="1_1"/>
  <p:tag name="KSO_WM_UNIT_FILL_FORE_SCHEMECOLOR_INDEX" val="5"/>
  <p:tag name="KSO_WM_UNIT_FILL_TYPE" val="1"/>
</p:tagLst>
</file>

<file path=ppt/tags/tag47.xml><?xml version="1.0" encoding="utf-8"?>
<p:tagLst xmlns:p="http://schemas.openxmlformats.org/presentationml/2006/main">
  <p:tag name="KSO_WM_UNIT_TABLE_BEAUTIFY" val="smartTable{d25463ba-ed14-4a63-9a96-4d550c07177e}"/>
</p:tagLst>
</file>

<file path=ppt/tags/tag48.xml><?xml version="1.0" encoding="utf-8"?>
<p:tagLst xmlns:p="http://schemas.openxmlformats.org/presentationml/2006/main">
  <p:tag name="KSO_WM_UNIT_PLACING_PICTURE_USER_VIEWPORT" val="{&quot;height&quot;:10800,&quot;width&quot;:7722}"/>
</p:tagLst>
</file>

<file path=ppt/tags/tag49.xml><?xml version="1.0" encoding="utf-8"?>
<p:tagLst xmlns:p="http://schemas.openxmlformats.org/presentationml/2006/main">
  <p:tag name="KSO_WM_UNIT_TABLE_BEAUTIFY" val="smartTable{a7969a7b-3f37-42a0-aa73-0a4770d69c7a}"/>
  <p:tag name="TABLE_ENDDRAG_ORIGIN_RECT" val="567*174"/>
  <p:tag name="TABLE_ENDDRAG_RECT" val="14*99*567*174"/>
</p:tagLst>
</file>

<file path=ppt/tags/tag50.xml><?xml version="1.0" encoding="utf-8"?>
<p:tagLst xmlns:p="http://schemas.openxmlformats.org/presentationml/2006/main">
  <p:tag name="KSO_WM_UNIT_TABLE_BEAUTIFY" val="smartTable{23ec3a06-0dec-4fbc-8bef-11fcc88a1279}"/>
</p:tagLst>
</file>

<file path=ppt/tags/tag51.xml><?xml version="1.0" encoding="utf-8"?>
<p:tagLst xmlns:p="http://schemas.openxmlformats.org/presentationml/2006/main">
  <p:tag name="KSO_WM_UNIT_TABLE_BEAUTIFY" val="smartTable{7571ab4a-62bd-4511-9db5-30626a8cb72d}"/>
  <p:tag name="TABLE_ENDDRAG_ORIGIN_RECT" val="544*334"/>
  <p:tag name="TABLE_ENDDRAG_RECT" val="19*77*544*334"/>
</p:tagLst>
</file>

<file path=ppt/tags/tag52.xml><?xml version="1.0" encoding="utf-8"?>
<p:tagLst xmlns:p="http://schemas.openxmlformats.org/presentationml/2006/main">
  <p:tag name="KSO_WM_UNIT_PLACING_PICTURE_USER_VIEWPORT" val="{&quot;height&quot;:3760,&quot;width&quot;:7110}"/>
</p:tagLst>
</file>

<file path=ppt/tags/tag53.xml><?xml version="1.0" encoding="utf-8"?>
<p:tagLst xmlns:p="http://schemas.openxmlformats.org/presentationml/2006/main">
  <p:tag name="KSO_WM_BEAUTIFY_FLAG" val="#wm#"/>
  <p:tag name="KSO_WM_UNIT_TYPE" val="i"/>
  <p:tag name="KSO_WM_UNIT_ID" val="diagram103_3*i*0"/>
  <p:tag name="KSO_WM_TEMPLATE_CATEGORY" val="diagram"/>
  <p:tag name="KSO_WM_TEMPLATE_INDEX" val="103"/>
  <p:tag name="KSO_WM_TAG_VERSION" val="1.0"/>
  <p:tag name="KSO_WM_UNIT_INDEX" val="0"/>
</p:tagLst>
</file>

<file path=ppt/tags/tag54.xml><?xml version="1.0" encoding="utf-8"?>
<p:tagLst xmlns:p="http://schemas.openxmlformats.org/presentationml/2006/main">
  <p:tag name="KSO_WM_TEMPLATE_CATEGORY" val="diagram"/>
  <p:tag name="KSO_WM_TEMPLATE_INDEX" val="103"/>
  <p:tag name="KSO_WM_UNIT_TYPE" val="l_h_a"/>
  <p:tag name="KSO_WM_UNIT_INDEX" val="1_1_1"/>
  <p:tag name="KSO_WM_UNIT_ID" val="150995268*l_h_a*1_1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5"/>
  <p:tag name="KSO_WM_UNIT_FILL_TYPE" val="1"/>
  <p:tag name="KSO_WM_UNIT_TEXT_FILL_FORE_SCHEMECOLOR_INDEX" val="14"/>
  <p:tag name="KSO_WM_UNIT_TEXT_FILL_TYPE" val="1"/>
</p:tagLst>
</file>

<file path=ppt/tags/tag55.xml><?xml version="1.0" encoding="utf-8"?>
<p:tagLst xmlns:p="http://schemas.openxmlformats.org/presentationml/2006/main">
  <p:tag name="KSO_WM_TEMPLATE_CATEGORY" val="diagram"/>
  <p:tag name="KSO_WM_TEMPLATE_INDEX" val="103"/>
  <p:tag name="KSO_WM_UNIT_TYPE" val="l_h_f"/>
  <p:tag name="KSO_WM_UNIT_INDEX" val="1_1_1"/>
  <p:tag name="KSO_WM_UNIT_ID" val="150995268*l_h_f*1_1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56.xml><?xml version="1.0" encoding="utf-8"?>
<p:tagLst xmlns:p="http://schemas.openxmlformats.org/presentationml/2006/main">
  <p:tag name="KSO_WM_BEAUTIFY_FLAG" val="#wm#"/>
  <p:tag name="KSO_WM_UNIT_TYPE" val="i"/>
  <p:tag name="KSO_WM_UNIT_ID" val="diagram103_3*i*5"/>
  <p:tag name="KSO_WM_TEMPLATE_CATEGORY" val="diagram"/>
  <p:tag name="KSO_WM_TEMPLATE_INDEX" val="103"/>
  <p:tag name="KSO_WM_TAG_VERSION" val="1.0"/>
  <p:tag name="KSO_WM_UNIT_INDEX" val="5"/>
</p:tagLst>
</file>

<file path=ppt/tags/tag57.xml><?xml version="1.0" encoding="utf-8"?>
<p:tagLst xmlns:p="http://schemas.openxmlformats.org/presentationml/2006/main">
  <p:tag name="KSO_WM_TEMPLATE_CATEGORY" val="diagram"/>
  <p:tag name="KSO_WM_TEMPLATE_INDEX" val="103"/>
  <p:tag name="KSO_WM_UNIT_TYPE" val="l_h_a"/>
  <p:tag name="KSO_WM_UNIT_INDEX" val="1_2_1"/>
  <p:tag name="KSO_WM_UNIT_ID" val="150995268*l_h_a*1_2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6"/>
  <p:tag name="KSO_WM_UNIT_FILL_TYPE" val="1"/>
  <p:tag name="KSO_WM_UNIT_TEXT_FILL_FORE_SCHEMECOLOR_INDEX" val="14"/>
  <p:tag name="KSO_WM_UNIT_TEXT_FILL_TYPE" val="1"/>
</p:tagLst>
</file>

<file path=ppt/tags/tag58.xml><?xml version="1.0" encoding="utf-8"?>
<p:tagLst xmlns:p="http://schemas.openxmlformats.org/presentationml/2006/main">
  <p:tag name="KSO_WM_TEMPLATE_CATEGORY" val="diagram"/>
  <p:tag name="KSO_WM_TEMPLATE_INDEX" val="103"/>
  <p:tag name="KSO_WM_UNIT_TYPE" val="l_h_f"/>
  <p:tag name="KSO_WM_UNIT_INDEX" val="1_2_1"/>
  <p:tag name="KSO_WM_UNIT_ID" val="150995268*l_h_f*1_2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59.xml><?xml version="1.0" encoding="utf-8"?>
<p:tagLst xmlns:p="http://schemas.openxmlformats.org/presentationml/2006/main">
  <p:tag name="KSO_WM_BEAUTIFY_FLAG" val="#wm#"/>
  <p:tag name="KSO_WM_UNIT_TYPE" val="i"/>
  <p:tag name="KSO_WM_UNIT_ID" val="diagram103_3*i*10"/>
  <p:tag name="KSO_WM_TEMPLATE_CATEGORY" val="diagram"/>
  <p:tag name="KSO_WM_TEMPLATE_INDEX" val="103"/>
  <p:tag name="KSO_WM_TAG_VERSION" val="1.0"/>
  <p:tag name="KSO_WM_UNIT_INDEX" val="10"/>
</p:tagLst>
</file>

<file path=ppt/tags/tag60.xml><?xml version="1.0" encoding="utf-8"?>
<p:tagLst xmlns:p="http://schemas.openxmlformats.org/presentationml/2006/main">
  <p:tag name="KSO_WM_TEMPLATE_CATEGORY" val="diagram"/>
  <p:tag name="KSO_WM_TEMPLATE_INDEX" val="103"/>
  <p:tag name="KSO_WM_UNIT_TYPE" val="l_h_a"/>
  <p:tag name="KSO_WM_UNIT_INDEX" val="1_3_1"/>
  <p:tag name="KSO_WM_UNIT_ID" val="150995268*l_h_a*1_3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5"/>
  <p:tag name="KSO_WM_UNIT_FILL_TYPE" val="1"/>
  <p:tag name="KSO_WM_UNIT_TEXT_FILL_FORE_SCHEMECOLOR_INDEX" val="14"/>
  <p:tag name="KSO_WM_UNIT_TEXT_FILL_TYPE" val="1"/>
</p:tagLst>
</file>

<file path=ppt/tags/tag61.xml><?xml version="1.0" encoding="utf-8"?>
<p:tagLst xmlns:p="http://schemas.openxmlformats.org/presentationml/2006/main">
  <p:tag name="KSO_WM_TEMPLATE_CATEGORY" val="diagram"/>
  <p:tag name="KSO_WM_TEMPLATE_INDEX" val="103"/>
  <p:tag name="KSO_WM_UNIT_TYPE" val="l_h_f"/>
  <p:tag name="KSO_WM_UNIT_INDEX" val="1_3_1"/>
  <p:tag name="KSO_WM_UNIT_ID" val="150995268*l_h_f*1_3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62.xml><?xml version="1.0" encoding="utf-8"?>
<p:tagLst xmlns:p="http://schemas.openxmlformats.org/presentationml/2006/main">
  <p:tag name="KSO_WM_BEAUTIFY_FLAG" val="#wm#"/>
  <p:tag name="KSO_WM_UNIT_TYPE" val="i"/>
  <p:tag name="KSO_WM_UNIT_ID" val="diagram103_3*i*15"/>
  <p:tag name="KSO_WM_TEMPLATE_CATEGORY" val="diagram"/>
  <p:tag name="KSO_WM_TEMPLATE_INDEX" val="103"/>
  <p:tag name="KSO_WM_TAG_VERSION" val="1.0"/>
  <p:tag name="KSO_WM_UNIT_INDEX" val="15"/>
</p:tagLst>
</file>

<file path=ppt/tags/tag63.xml><?xml version="1.0" encoding="utf-8"?>
<p:tagLst xmlns:p="http://schemas.openxmlformats.org/presentationml/2006/main">
  <p:tag name="KSO_WM_TEMPLATE_CATEGORY" val="diagram"/>
  <p:tag name="KSO_WM_TEMPLATE_INDEX" val="103"/>
  <p:tag name="KSO_WM_UNIT_TYPE" val="l_h_a"/>
  <p:tag name="KSO_WM_UNIT_INDEX" val="1_4_1"/>
  <p:tag name="KSO_WM_UNIT_ID" val="150995268*l_h_a*1_4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6"/>
  <p:tag name="KSO_WM_UNIT_FILL_TYPE" val="1"/>
  <p:tag name="KSO_WM_UNIT_TEXT_FILL_FORE_SCHEMECOLOR_INDEX" val="14"/>
  <p:tag name="KSO_WM_UNIT_TEXT_FILL_TYPE" val="1"/>
</p:tagLst>
</file>

<file path=ppt/tags/tag64.xml><?xml version="1.0" encoding="utf-8"?>
<p:tagLst xmlns:p="http://schemas.openxmlformats.org/presentationml/2006/main">
  <p:tag name="KSO_WM_TEMPLATE_CATEGORY" val="diagram"/>
  <p:tag name="KSO_WM_TEMPLATE_INDEX" val="103"/>
  <p:tag name="KSO_WM_UNIT_TYPE" val="l_h_f"/>
  <p:tag name="KSO_WM_UNIT_INDEX" val="1_4_1"/>
  <p:tag name="KSO_WM_UNIT_ID" val="150995268*l_h_f*1_4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65.xml><?xml version="1.0" encoding="utf-8"?>
<p:tagLst xmlns:p="http://schemas.openxmlformats.org/presentationml/2006/main">
  <p:tag name="KSO_WM_BEAUTIFY_FLAG" val="#wm#"/>
  <p:tag name="KSO_WM_UNIT_TYPE" val="i"/>
  <p:tag name="KSO_WM_UNIT_ID" val="diagram103_3*i*0"/>
  <p:tag name="KSO_WM_TEMPLATE_CATEGORY" val="diagram"/>
  <p:tag name="KSO_WM_TEMPLATE_INDEX" val="103"/>
  <p:tag name="KSO_WM_TAG_VERSION" val="1.0"/>
  <p:tag name="KSO_WM_UNIT_INDEX" val="0"/>
</p:tagLst>
</file>

<file path=ppt/tags/tag66.xml><?xml version="1.0" encoding="utf-8"?>
<p:tagLst xmlns:p="http://schemas.openxmlformats.org/presentationml/2006/main">
  <p:tag name="KSO_WM_TEMPLATE_CATEGORY" val="diagram"/>
  <p:tag name="KSO_WM_TEMPLATE_INDEX" val="103"/>
  <p:tag name="KSO_WM_UNIT_TYPE" val="l_h_a"/>
  <p:tag name="KSO_WM_UNIT_INDEX" val="1_1_1"/>
  <p:tag name="KSO_WM_UNIT_ID" val="150995268*l_h_a*1_1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5"/>
  <p:tag name="KSO_WM_UNIT_FILL_TYPE" val="1"/>
  <p:tag name="KSO_WM_UNIT_TEXT_FILL_FORE_SCHEMECOLOR_INDEX" val="14"/>
  <p:tag name="KSO_WM_UNIT_TEXT_FILL_TYPE" val="1"/>
</p:tagLst>
</file>

<file path=ppt/tags/tag67.xml><?xml version="1.0" encoding="utf-8"?>
<p:tagLst xmlns:p="http://schemas.openxmlformats.org/presentationml/2006/main">
  <p:tag name="KSO_WM_TEMPLATE_CATEGORY" val="diagram"/>
  <p:tag name="KSO_WM_TEMPLATE_INDEX" val="103"/>
  <p:tag name="KSO_WM_UNIT_TYPE" val="l_h_f"/>
  <p:tag name="KSO_WM_UNIT_INDEX" val="1_1_1"/>
  <p:tag name="KSO_WM_UNIT_ID" val="150995268*l_h_f*1_1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68.xml><?xml version="1.0" encoding="utf-8"?>
<p:tagLst xmlns:p="http://schemas.openxmlformats.org/presentationml/2006/main">
  <p:tag name="KSO_WM_BEAUTIFY_FLAG" val="#wm#"/>
  <p:tag name="KSO_WM_UNIT_TYPE" val="i"/>
  <p:tag name="KSO_WM_UNIT_ID" val="diagram103_3*i*5"/>
  <p:tag name="KSO_WM_TEMPLATE_CATEGORY" val="diagram"/>
  <p:tag name="KSO_WM_TEMPLATE_INDEX" val="103"/>
  <p:tag name="KSO_WM_TAG_VERSION" val="1.0"/>
  <p:tag name="KSO_WM_UNIT_INDEX" val="5"/>
</p:tagLst>
</file>

<file path=ppt/tags/tag69.xml><?xml version="1.0" encoding="utf-8"?>
<p:tagLst xmlns:p="http://schemas.openxmlformats.org/presentationml/2006/main">
  <p:tag name="KSO_WM_TEMPLATE_CATEGORY" val="diagram"/>
  <p:tag name="KSO_WM_TEMPLATE_INDEX" val="103"/>
  <p:tag name="KSO_WM_UNIT_TYPE" val="l_h_a"/>
  <p:tag name="KSO_WM_UNIT_INDEX" val="1_2_1"/>
  <p:tag name="KSO_WM_UNIT_ID" val="150995268*l_h_a*1_2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6"/>
  <p:tag name="KSO_WM_UNIT_FILL_TYPE" val="1"/>
  <p:tag name="KSO_WM_UNIT_TEXT_FILL_FORE_SCHEMECOLOR_INDEX" val="14"/>
  <p:tag name="KSO_WM_UNIT_TEXT_FILL_TYPE" val="1"/>
</p:tagLst>
</file>

<file path=ppt/tags/tag70.xml><?xml version="1.0" encoding="utf-8"?>
<p:tagLst xmlns:p="http://schemas.openxmlformats.org/presentationml/2006/main">
  <p:tag name="KSO_WM_TEMPLATE_CATEGORY" val="diagram"/>
  <p:tag name="KSO_WM_TEMPLATE_INDEX" val="103"/>
  <p:tag name="KSO_WM_UNIT_TYPE" val="l_h_f"/>
  <p:tag name="KSO_WM_UNIT_INDEX" val="1_2_1"/>
  <p:tag name="KSO_WM_UNIT_ID" val="150995268*l_h_f*1_2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71.xml><?xml version="1.0" encoding="utf-8"?>
<p:tagLst xmlns:p="http://schemas.openxmlformats.org/presentationml/2006/main">
  <p:tag name="KSO_WM_BEAUTIFY_FLAG" val="#wm#"/>
  <p:tag name="KSO_WM_UNIT_TYPE" val="i"/>
  <p:tag name="KSO_WM_UNIT_ID" val="diagram103_3*i*10"/>
  <p:tag name="KSO_WM_TEMPLATE_CATEGORY" val="diagram"/>
  <p:tag name="KSO_WM_TEMPLATE_INDEX" val="103"/>
  <p:tag name="KSO_WM_TAG_VERSION" val="1.0"/>
  <p:tag name="KSO_WM_UNIT_INDEX" val="10"/>
</p:tagLst>
</file>

<file path=ppt/tags/tag72.xml><?xml version="1.0" encoding="utf-8"?>
<p:tagLst xmlns:p="http://schemas.openxmlformats.org/presentationml/2006/main">
  <p:tag name="KSO_WM_TEMPLATE_CATEGORY" val="diagram"/>
  <p:tag name="KSO_WM_TEMPLATE_INDEX" val="103"/>
  <p:tag name="KSO_WM_UNIT_TYPE" val="l_h_a"/>
  <p:tag name="KSO_WM_UNIT_INDEX" val="1_3_1"/>
  <p:tag name="KSO_WM_UNIT_ID" val="150995268*l_h_a*1_3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5"/>
  <p:tag name="KSO_WM_UNIT_FILL_TYPE" val="1"/>
  <p:tag name="KSO_WM_UNIT_TEXT_FILL_FORE_SCHEMECOLOR_INDEX" val="14"/>
  <p:tag name="KSO_WM_UNIT_TEXT_FILL_TYPE" val="1"/>
</p:tagLst>
</file>

<file path=ppt/tags/tag73.xml><?xml version="1.0" encoding="utf-8"?>
<p:tagLst xmlns:p="http://schemas.openxmlformats.org/presentationml/2006/main">
  <p:tag name="KSO_WM_TEMPLATE_CATEGORY" val="diagram"/>
  <p:tag name="KSO_WM_TEMPLATE_INDEX" val="103"/>
  <p:tag name="KSO_WM_UNIT_TYPE" val="l_h_f"/>
  <p:tag name="KSO_WM_UNIT_INDEX" val="1_3_1"/>
  <p:tag name="KSO_WM_UNIT_ID" val="150995268*l_h_f*1_3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74.xml><?xml version="1.0" encoding="utf-8"?>
<p:tagLst xmlns:p="http://schemas.openxmlformats.org/presentationml/2006/main">
  <p:tag name="KSO_WM_BEAUTIFY_FLAG" val="#wm#"/>
  <p:tag name="KSO_WM_UNIT_TYPE" val="i"/>
  <p:tag name="KSO_WM_UNIT_ID" val="diagram103_3*i*15"/>
  <p:tag name="KSO_WM_TEMPLATE_CATEGORY" val="diagram"/>
  <p:tag name="KSO_WM_TEMPLATE_INDEX" val="103"/>
  <p:tag name="KSO_WM_TAG_VERSION" val="1.0"/>
  <p:tag name="KSO_WM_UNIT_INDEX" val="15"/>
</p:tagLst>
</file>

<file path=ppt/tags/tag75.xml><?xml version="1.0" encoding="utf-8"?>
<p:tagLst xmlns:p="http://schemas.openxmlformats.org/presentationml/2006/main">
  <p:tag name="KSO_WM_TEMPLATE_CATEGORY" val="diagram"/>
  <p:tag name="KSO_WM_TEMPLATE_INDEX" val="103"/>
  <p:tag name="KSO_WM_UNIT_TYPE" val="l_h_a"/>
  <p:tag name="KSO_WM_UNIT_INDEX" val="1_4_1"/>
  <p:tag name="KSO_WM_UNIT_ID" val="150995268*l_h_a*1_4_1"/>
  <p:tag name="KSO_WM_UNIT_CLEAR" val="1"/>
  <p:tag name="KSO_WM_UNIT_LAYERLEVEL" val="1_1_1"/>
  <p:tag name="KSO_WM_UNIT_VALUE" val="6"/>
  <p:tag name="KSO_WM_UNIT_HIGHLIGHT" val="0"/>
  <p:tag name="KSO_WM_UNIT_COMPATIBLE" val="0"/>
  <p:tag name="KSO_WM_BEAUTIFY_FLAG" val="#wm#"/>
  <p:tag name="KSO_WM_DIAGRAM_GROUP_CODE" val="l1-1"/>
  <p:tag name="KSO_WM_TAG_VERSION" val="1.0"/>
  <p:tag name="KSO_WM_UNIT_PRESET_TEXT_INDEX" val="3"/>
  <p:tag name="KSO_WM_UNIT_PRESET_TEXT_LEN" val="5"/>
  <p:tag name="KSO_WM_UNIT_FILL_FORE_SCHEMECOLOR_INDEX" val="6"/>
  <p:tag name="KSO_WM_UNIT_FILL_TYPE" val="1"/>
  <p:tag name="KSO_WM_UNIT_TEXT_FILL_FORE_SCHEMECOLOR_INDEX" val="14"/>
  <p:tag name="KSO_WM_UNIT_TEXT_FILL_TYPE" val="1"/>
</p:tagLst>
</file>

<file path=ppt/tags/tag76.xml><?xml version="1.0" encoding="utf-8"?>
<p:tagLst xmlns:p="http://schemas.openxmlformats.org/presentationml/2006/main">
  <p:tag name="KSO_WM_TEMPLATE_CATEGORY" val="diagram"/>
  <p:tag name="KSO_WM_TEMPLATE_INDEX" val="103"/>
  <p:tag name="KSO_WM_UNIT_TYPE" val="l_h_f"/>
  <p:tag name="KSO_WM_UNIT_INDEX" val="1_4_1"/>
  <p:tag name="KSO_WM_UNIT_ID" val="150995268*l_h_f*1_4_1"/>
  <p:tag name="KSO_WM_UNIT_CLEAR" val="1"/>
  <p:tag name="KSO_WM_UNIT_LAYERLEVEL" val="1_1_1"/>
  <p:tag name="KSO_WM_UNIT_VALUE" val="20"/>
  <p:tag name="KSO_WM_UNIT_HIGHLIGHT" val="0"/>
  <p:tag name="KSO_WM_UNIT_COMPATIBLE" val="0"/>
  <p:tag name="KSO_WM_BEAUTIFY_FLAG" val="#wm#"/>
  <p:tag name="KSO_WM_UNIT_PRESET_TEXT_INDEX" val="4"/>
  <p:tag name="KSO_WM_UNIT_PRESET_TEXT_LEN" val="22"/>
  <p:tag name="KSO_WM_DIAGRAM_GROUP_CODE" val="l1-1"/>
  <p:tag name="KSO_WM_TAG_VERSION" val="1.0"/>
  <p:tag name="KSO_WM_UNIT_FILL_FORE_SCHEMECOLOR_INDEX" val="14"/>
  <p:tag name="KSO_WM_UNIT_FILL_TYPE" val="1"/>
  <p:tag name="KSO_WM_UNIT_TEXT_FILL_FORE_SCHEMECOLOR_INDEX" val="13"/>
  <p:tag name="KSO_WM_UNIT_TEXT_FILL_TYPE" val="1"/>
</p:tagLst>
</file>

<file path=ppt/tags/tag77.xml><?xml version="1.0" encoding="utf-8"?>
<p:tagLst xmlns:p="http://schemas.openxmlformats.org/presentationml/2006/main">
  <p:tag name="KSO_WPP_MARK_KEY" val="bd6ef522-c2bb-49bd-9875-31ca481f22b0"/>
  <p:tag name="COMMONDATA" val="eyJoZGlkIjoiMWU1YzIxNDdmNzc5YzhkZWJlYTA1NjQyMGZiZWVkNmU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8338</Words>
  <Application>WPS 演示</Application>
  <PresentationFormat>全屏显示(4:3)</PresentationFormat>
  <Paragraphs>681</Paragraphs>
  <Slides>54</Slides>
  <Notes>19</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54</vt:i4>
      </vt:variant>
    </vt:vector>
  </HeadingPairs>
  <TitlesOfParts>
    <vt:vector size="72" baseType="lpstr">
      <vt:lpstr>Arial</vt:lpstr>
      <vt:lpstr>宋体</vt:lpstr>
      <vt:lpstr>Wingdings</vt:lpstr>
      <vt:lpstr>黑体</vt:lpstr>
      <vt:lpstr>微软雅黑</vt:lpstr>
      <vt:lpstr>Arial</vt:lpstr>
      <vt:lpstr>Times New Roman</vt:lpstr>
      <vt:lpstr>Yu Gothic UI Semibold</vt:lpstr>
      <vt:lpstr>Arial Unicode MS</vt:lpstr>
      <vt:lpstr>Calibri</vt:lpstr>
      <vt:lpstr>Calibri</vt:lpstr>
      <vt:lpstr>华文楷体</vt:lpstr>
      <vt:lpstr>楷体</vt:lpstr>
      <vt:lpstr>方正粗黑宋简体</vt:lpstr>
      <vt:lpstr>Wingdings 2</vt:lpstr>
      <vt:lpstr>华文细黑</vt:lpstr>
      <vt:lpstr>方正舒体</vt:lpstr>
      <vt:lpstr>默认设计模板</vt:lpstr>
      <vt:lpstr>第九章 领导的一般理论</vt:lpstr>
      <vt:lpstr>本章的基本问题：</vt:lpstr>
      <vt:lpstr>第一节 领导的内涵与特征</vt:lpstr>
      <vt:lpstr>1、领导和管理</vt:lpstr>
      <vt:lpstr>2. 领导权力的来源</vt:lpstr>
      <vt:lpstr>2. 领导权力的来源</vt:lpstr>
      <vt:lpstr>PowerPoint 演示文稿</vt:lpstr>
      <vt:lpstr>3. 领导三要素</vt:lpstr>
      <vt:lpstr>第二节 领导与领导者</vt:lpstr>
      <vt:lpstr>1. 领导者特质理论</vt:lpstr>
      <vt:lpstr>1. 领导者特质理论</vt:lpstr>
      <vt:lpstr>PowerPoint 演示文稿</vt:lpstr>
      <vt:lpstr>2. 领导者行为理论</vt:lpstr>
      <vt:lpstr>2. 领导者行为理论</vt:lpstr>
      <vt:lpstr>PowerPoint 演示文稿</vt:lpstr>
      <vt:lpstr>PowerPoint 演示文稿</vt:lpstr>
      <vt:lpstr>PowerPoint 演示文稿</vt:lpstr>
      <vt:lpstr>PowerPoint 演示文稿</vt:lpstr>
      <vt:lpstr>PowerPoint 演示文稿</vt:lpstr>
      <vt:lpstr>3. 团队领导理论</vt:lpstr>
      <vt:lpstr>第三节 领导与被领导者</vt:lpstr>
      <vt:lpstr>1. 情境领导模型</vt:lpstr>
      <vt:lpstr>PowerPoint 演示文稿</vt:lpstr>
      <vt:lpstr>PowerPoint 演示文稿</vt:lpstr>
      <vt:lpstr>1. 情境领导模型</vt:lpstr>
      <vt:lpstr>2. 领导—成员交换理论（Lead-member exchange, LMX）</vt:lpstr>
      <vt:lpstr>领导—成员交换关系调查样卷</vt:lpstr>
      <vt:lpstr>PowerPoint 演示文稿</vt:lpstr>
      <vt:lpstr>3. 领导者角色理论——亨利·明茨伯格</vt:lpstr>
      <vt:lpstr>3. 领导者角色理论——亨利·明茨伯格</vt:lpstr>
      <vt:lpstr>3. 领导者角色理论——亨利·明茨伯格</vt:lpstr>
      <vt:lpstr>3. 领导者角色理论——亨利·明茨伯格</vt:lpstr>
      <vt:lpstr>PowerPoint 演示文稿</vt:lpstr>
      <vt:lpstr>PowerPoint 演示文稿</vt:lpstr>
      <vt:lpstr>PowerPoint 演示文稿</vt:lpstr>
      <vt:lpstr>第四节 领导与情境</vt:lpstr>
      <vt:lpstr>PowerPoint 演示文稿</vt:lpstr>
      <vt:lpstr>1、费德勒的权变领导理论</vt:lpstr>
      <vt:lpstr>PowerPoint 演示文稿</vt:lpstr>
      <vt:lpstr>领导者风格</vt:lpstr>
      <vt:lpstr>领导者风格</vt:lpstr>
      <vt:lpstr>情境</vt:lpstr>
      <vt:lpstr>PowerPoint 演示文稿</vt:lpstr>
      <vt:lpstr>1、费德勒的权变领导理论</vt:lpstr>
      <vt:lpstr>PowerPoint 演示文稿</vt:lpstr>
      <vt:lpstr>PowerPoint 演示文稿</vt:lpstr>
      <vt:lpstr>2. 豪斯的路径—目标领导理论</vt:lpstr>
      <vt:lpstr>2. 豪斯的路径—目标领导理论</vt:lpstr>
      <vt:lpstr>2. 豪斯的路径—目标领导理论</vt:lpstr>
      <vt:lpstr>2. 豪斯的路径—目标领导理论</vt:lpstr>
      <vt:lpstr>PowerPoint 演示文稿</vt:lpstr>
      <vt:lpstr>3. 文化背景与领导</vt:lpstr>
      <vt:lpstr>3. 文化背景与领导</vt:lpstr>
      <vt:lpstr>思考题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第九章 领导的一般理论</dc:title>
  <dc:creator>Microsoft Office 用户</dc:creator>
  <cp:lastModifiedBy>摄氏温度</cp:lastModifiedBy>
  <cp:revision>90</cp:revision>
  <dcterms:created xsi:type="dcterms:W3CDTF">2019-01-22T03:33:00Z</dcterms:created>
  <dcterms:modified xsi:type="dcterms:W3CDTF">2022-12-07T16:13:26Z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4686B0FE17C34B44BD6D7B76059D0122</vt:lpwstr>
  </property>
  <property fmtid="{D5CDD505-2E9C-101B-9397-08002B2CF9AE}" pid="3" name="KSOProductBuildVer">
    <vt:lpwstr>2052-11.1.0.12763</vt:lpwstr>
  </property>
</Properties>
</file>