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9" r:id="rId10"/>
    <p:sldId id="270" r:id="rId11"/>
    <p:sldId id="271" r:id="rId12"/>
    <p:sldId id="272" r:id="rId13"/>
    <p:sldId id="265" r:id="rId14"/>
    <p:sldId id="276" r:id="rId15"/>
    <p:sldId id="267" r:id="rId16"/>
    <p:sldId id="274" r:id="rId17"/>
    <p:sldId id="268" r:id="rId18"/>
    <p:sldId id="275" r:id="rId19"/>
    <p:sldId id="263" r:id="rId20"/>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黑体" panose="02010609060101010101" pitchFamily="49" charset="-122"/>
      <p:regular r:id="rId27"/>
    </p:embeddedFont>
    <p:embeddedFont>
      <p:font typeface="华文中宋" panose="02010600040101010101" pitchFamily="2" charset="-122"/>
      <p:regular r:id="rId28"/>
      <p:bold r:id="rId29"/>
    </p:embeddedFont>
  </p:embeddedFontLst>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46">
          <p15:clr>
            <a:srgbClr val="A4A3A4"/>
          </p15:clr>
        </p15:guide>
        <p15:guide id="2" pos="1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33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46" autoAdjust="0"/>
    <p:restoredTop sz="75856" autoAdjust="0"/>
  </p:normalViewPr>
  <p:slideViewPr>
    <p:cSldViewPr>
      <p:cViewPr varScale="1">
        <p:scale>
          <a:sx n="99" d="100"/>
          <a:sy n="99" d="100"/>
        </p:scale>
        <p:origin x="374" y="72"/>
      </p:cViewPr>
      <p:guideLst>
        <p:guide orient="horz" pos="346"/>
        <p:guide pos="16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a:extLst>
              <a:ext uri="{FF2B5EF4-FFF2-40B4-BE49-F238E27FC236}">
                <a16:creationId xmlns:a16="http://schemas.microsoft.com/office/drawing/2014/main" id="{29D13898-1A5A-4E60-889B-7787611325C7}"/>
              </a:ext>
            </a:extLst>
          </p:cNvPr>
          <p:cNvSpPr>
            <a:spLocks noGrp="1"/>
          </p:cNvSpPr>
          <p:nvPr>
            <p:ph type="dt" sz="half" idx="10"/>
          </p:nvPr>
        </p:nvSpPr>
        <p:spPr/>
        <p:txBody>
          <a:bodyPr/>
          <a:lstStyle>
            <a:lvl1pPr>
              <a:defRPr/>
            </a:lvl1pPr>
          </a:lstStyle>
          <a:p>
            <a:pPr>
              <a:defRPr/>
            </a:pPr>
            <a:endParaRPr lang="en-US" altLang="zh-CN"/>
          </a:p>
        </p:txBody>
      </p:sp>
      <p:sp>
        <p:nvSpPr>
          <p:cNvPr id="5" name="Footer Placeholder 4">
            <a:extLst>
              <a:ext uri="{FF2B5EF4-FFF2-40B4-BE49-F238E27FC236}">
                <a16:creationId xmlns:a16="http://schemas.microsoft.com/office/drawing/2014/main" id="{CAAD8EBA-28DA-428A-81A3-E1D1943C6941}"/>
              </a:ext>
            </a:extLst>
          </p:cNvPr>
          <p:cNvSpPr>
            <a:spLocks noGrp="1"/>
          </p:cNvSpPr>
          <p:nvPr>
            <p:ph type="ftr" sz="quarter" idx="11"/>
          </p:nvPr>
        </p:nvSpPr>
        <p:spPr/>
        <p:txBody>
          <a:bodyPr/>
          <a:lstStyle>
            <a:lvl1pPr>
              <a:defRPr/>
            </a:lvl1pPr>
          </a:lstStyle>
          <a:p>
            <a:pPr>
              <a:defRPr/>
            </a:pPr>
            <a:endParaRPr lang="en-US" altLang="zh-CN"/>
          </a:p>
        </p:txBody>
      </p:sp>
      <p:sp>
        <p:nvSpPr>
          <p:cNvPr id="6" name="Slide Number Placeholder 5">
            <a:extLst>
              <a:ext uri="{FF2B5EF4-FFF2-40B4-BE49-F238E27FC236}">
                <a16:creationId xmlns:a16="http://schemas.microsoft.com/office/drawing/2014/main" id="{3F86D2C2-19A8-4511-A819-449CE6214C87}"/>
              </a:ext>
            </a:extLst>
          </p:cNvPr>
          <p:cNvSpPr>
            <a:spLocks noGrp="1"/>
          </p:cNvSpPr>
          <p:nvPr>
            <p:ph type="sldNum" sz="quarter" idx="12"/>
          </p:nvPr>
        </p:nvSpPr>
        <p:spPr/>
        <p:txBody>
          <a:bodyPr/>
          <a:lstStyle>
            <a:lvl1pPr>
              <a:defRPr/>
            </a:lvl1pPr>
          </a:lstStyle>
          <a:p>
            <a:pPr>
              <a:defRPr/>
            </a:pPr>
            <a:fld id="{A0D84DA4-99AF-4A89-9748-70C305B53C1E}" type="slidenum">
              <a:rPr lang="en-US" altLang="zh-CN"/>
              <a:pPr>
                <a:defRPr/>
              </a:pPr>
              <a:t>‹#›</a:t>
            </a:fld>
            <a:endParaRPr lang="en-US" altLang="zh-CN"/>
          </a:p>
        </p:txBody>
      </p:sp>
    </p:spTree>
    <p:extLst>
      <p:ext uri="{BB962C8B-B14F-4D97-AF65-F5344CB8AC3E}">
        <p14:creationId xmlns:p14="http://schemas.microsoft.com/office/powerpoint/2010/main" val="4208933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a:extLst>
              <a:ext uri="{FF2B5EF4-FFF2-40B4-BE49-F238E27FC236}">
                <a16:creationId xmlns:a16="http://schemas.microsoft.com/office/drawing/2014/main" id="{55D21333-CE96-41E4-8A0B-120AA2DE82B6}"/>
              </a:ext>
            </a:extLst>
          </p:cNvPr>
          <p:cNvSpPr>
            <a:spLocks noGrp="1"/>
          </p:cNvSpPr>
          <p:nvPr>
            <p:ph type="dt" sz="half" idx="10"/>
          </p:nvPr>
        </p:nvSpPr>
        <p:spPr/>
        <p:txBody>
          <a:bodyPr/>
          <a:lstStyle>
            <a:lvl1pPr>
              <a:defRPr/>
            </a:lvl1pPr>
          </a:lstStyle>
          <a:p>
            <a:pPr>
              <a:defRPr/>
            </a:pPr>
            <a:endParaRPr lang="en-US" altLang="zh-CN"/>
          </a:p>
        </p:txBody>
      </p:sp>
      <p:sp>
        <p:nvSpPr>
          <p:cNvPr id="5" name="Footer Placeholder 4">
            <a:extLst>
              <a:ext uri="{FF2B5EF4-FFF2-40B4-BE49-F238E27FC236}">
                <a16:creationId xmlns:a16="http://schemas.microsoft.com/office/drawing/2014/main" id="{29B9DDAD-F6C4-4260-A2C0-9FB6D39A7EEE}"/>
              </a:ext>
            </a:extLst>
          </p:cNvPr>
          <p:cNvSpPr>
            <a:spLocks noGrp="1"/>
          </p:cNvSpPr>
          <p:nvPr>
            <p:ph type="ftr" sz="quarter" idx="11"/>
          </p:nvPr>
        </p:nvSpPr>
        <p:spPr/>
        <p:txBody>
          <a:bodyPr/>
          <a:lstStyle>
            <a:lvl1pPr>
              <a:defRPr/>
            </a:lvl1pPr>
          </a:lstStyle>
          <a:p>
            <a:pPr>
              <a:defRPr/>
            </a:pPr>
            <a:endParaRPr lang="en-US" altLang="zh-CN"/>
          </a:p>
        </p:txBody>
      </p:sp>
      <p:sp>
        <p:nvSpPr>
          <p:cNvPr id="6" name="Slide Number Placeholder 5">
            <a:extLst>
              <a:ext uri="{FF2B5EF4-FFF2-40B4-BE49-F238E27FC236}">
                <a16:creationId xmlns:a16="http://schemas.microsoft.com/office/drawing/2014/main" id="{FC29284F-D506-4F9E-B3BC-DBBB4E4B78BD}"/>
              </a:ext>
            </a:extLst>
          </p:cNvPr>
          <p:cNvSpPr>
            <a:spLocks noGrp="1"/>
          </p:cNvSpPr>
          <p:nvPr>
            <p:ph type="sldNum" sz="quarter" idx="12"/>
          </p:nvPr>
        </p:nvSpPr>
        <p:spPr/>
        <p:txBody>
          <a:bodyPr/>
          <a:lstStyle>
            <a:lvl1pPr>
              <a:defRPr/>
            </a:lvl1pPr>
          </a:lstStyle>
          <a:p>
            <a:pPr>
              <a:defRPr/>
            </a:pPr>
            <a:fld id="{9D4FACEF-D904-4A3C-B1B5-A8436870EFE9}" type="slidenum">
              <a:rPr lang="en-US" altLang="zh-CN"/>
              <a:pPr>
                <a:defRPr/>
              </a:pPr>
              <a:t>‹#›</a:t>
            </a:fld>
            <a:endParaRPr lang="en-US" altLang="zh-CN"/>
          </a:p>
        </p:txBody>
      </p:sp>
    </p:spTree>
    <p:extLst>
      <p:ext uri="{BB962C8B-B14F-4D97-AF65-F5344CB8AC3E}">
        <p14:creationId xmlns:p14="http://schemas.microsoft.com/office/powerpoint/2010/main" val="3427030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5E4084DB-B3DA-4E6D-9718-DE962053E61A}"/>
              </a:ext>
            </a:extLst>
          </p:cNvPr>
          <p:cNvSpPr>
            <a:spLocks noGrp="1"/>
          </p:cNvSpPr>
          <p:nvPr>
            <p:ph type="dt" sz="half" idx="10"/>
          </p:nvPr>
        </p:nvSpPr>
        <p:spPr/>
        <p:txBody>
          <a:bodyPr/>
          <a:lstStyle>
            <a:lvl1pPr>
              <a:defRPr/>
            </a:lvl1pPr>
          </a:lstStyle>
          <a:p>
            <a:pPr>
              <a:defRPr/>
            </a:pPr>
            <a:endParaRPr lang="en-US" altLang="zh-CN"/>
          </a:p>
        </p:txBody>
      </p:sp>
      <p:sp>
        <p:nvSpPr>
          <p:cNvPr id="5" name="Footer Placeholder 4">
            <a:extLst>
              <a:ext uri="{FF2B5EF4-FFF2-40B4-BE49-F238E27FC236}">
                <a16:creationId xmlns:a16="http://schemas.microsoft.com/office/drawing/2014/main" id="{163A608C-3CA9-4A18-9503-A863BE3B3A51}"/>
              </a:ext>
            </a:extLst>
          </p:cNvPr>
          <p:cNvSpPr>
            <a:spLocks noGrp="1"/>
          </p:cNvSpPr>
          <p:nvPr>
            <p:ph type="ftr" sz="quarter" idx="11"/>
          </p:nvPr>
        </p:nvSpPr>
        <p:spPr/>
        <p:txBody>
          <a:bodyPr/>
          <a:lstStyle>
            <a:lvl1pPr>
              <a:defRPr/>
            </a:lvl1pPr>
          </a:lstStyle>
          <a:p>
            <a:pPr>
              <a:defRPr/>
            </a:pPr>
            <a:endParaRPr lang="en-US" altLang="zh-CN"/>
          </a:p>
        </p:txBody>
      </p:sp>
      <p:sp>
        <p:nvSpPr>
          <p:cNvPr id="6" name="Slide Number Placeholder 5">
            <a:extLst>
              <a:ext uri="{FF2B5EF4-FFF2-40B4-BE49-F238E27FC236}">
                <a16:creationId xmlns:a16="http://schemas.microsoft.com/office/drawing/2014/main" id="{FD06EBEB-4572-4FA5-BEF4-8DBAA3BE8C00}"/>
              </a:ext>
            </a:extLst>
          </p:cNvPr>
          <p:cNvSpPr>
            <a:spLocks noGrp="1"/>
          </p:cNvSpPr>
          <p:nvPr>
            <p:ph type="sldNum" sz="quarter" idx="12"/>
          </p:nvPr>
        </p:nvSpPr>
        <p:spPr/>
        <p:txBody>
          <a:bodyPr/>
          <a:lstStyle>
            <a:lvl1pPr>
              <a:defRPr/>
            </a:lvl1pPr>
          </a:lstStyle>
          <a:p>
            <a:pPr>
              <a:defRPr/>
            </a:pPr>
            <a:fld id="{4FF0C90E-AD0E-4738-9E6C-6897E1B7A091}" type="slidenum">
              <a:rPr lang="en-US" altLang="zh-CN"/>
              <a:pPr>
                <a:defRPr/>
              </a:pPr>
              <a:t>‹#›</a:t>
            </a:fld>
            <a:endParaRPr lang="en-US" altLang="zh-CN"/>
          </a:p>
        </p:txBody>
      </p:sp>
    </p:spTree>
    <p:extLst>
      <p:ext uri="{BB962C8B-B14F-4D97-AF65-F5344CB8AC3E}">
        <p14:creationId xmlns:p14="http://schemas.microsoft.com/office/powerpoint/2010/main" val="2727485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3">
            <a:extLst>
              <a:ext uri="{FF2B5EF4-FFF2-40B4-BE49-F238E27FC236}">
                <a16:creationId xmlns:a16="http://schemas.microsoft.com/office/drawing/2014/main" id="{5352E27E-4D31-44EB-9E7C-D45B8334B48A}"/>
              </a:ext>
            </a:extLst>
          </p:cNvPr>
          <p:cNvSpPr>
            <a:spLocks noGrp="1"/>
          </p:cNvSpPr>
          <p:nvPr>
            <p:ph type="dt" sz="half" idx="10"/>
          </p:nvPr>
        </p:nvSpPr>
        <p:spPr/>
        <p:txBody>
          <a:bodyPr/>
          <a:lstStyle>
            <a:lvl1pPr>
              <a:defRPr/>
            </a:lvl1pPr>
          </a:lstStyle>
          <a:p>
            <a:pPr>
              <a:defRPr/>
            </a:pPr>
            <a:endParaRPr lang="en-US" altLang="zh-CN"/>
          </a:p>
        </p:txBody>
      </p:sp>
      <p:sp>
        <p:nvSpPr>
          <p:cNvPr id="6" name="Footer Placeholder 4">
            <a:extLst>
              <a:ext uri="{FF2B5EF4-FFF2-40B4-BE49-F238E27FC236}">
                <a16:creationId xmlns:a16="http://schemas.microsoft.com/office/drawing/2014/main" id="{C3DE5AEC-5473-4A25-B515-9668F7FF7882}"/>
              </a:ext>
            </a:extLst>
          </p:cNvPr>
          <p:cNvSpPr>
            <a:spLocks noGrp="1"/>
          </p:cNvSpPr>
          <p:nvPr>
            <p:ph type="ftr" sz="quarter" idx="11"/>
          </p:nvPr>
        </p:nvSpPr>
        <p:spPr/>
        <p:txBody>
          <a:bodyPr/>
          <a:lstStyle>
            <a:lvl1pPr>
              <a:defRPr/>
            </a:lvl1pPr>
          </a:lstStyle>
          <a:p>
            <a:pPr>
              <a:defRPr/>
            </a:pPr>
            <a:endParaRPr lang="en-US" altLang="zh-CN"/>
          </a:p>
        </p:txBody>
      </p:sp>
      <p:sp>
        <p:nvSpPr>
          <p:cNvPr id="7" name="Slide Number Placeholder 5">
            <a:extLst>
              <a:ext uri="{FF2B5EF4-FFF2-40B4-BE49-F238E27FC236}">
                <a16:creationId xmlns:a16="http://schemas.microsoft.com/office/drawing/2014/main" id="{821E1F0B-83D1-4E22-A5A1-C84F81A3921D}"/>
              </a:ext>
            </a:extLst>
          </p:cNvPr>
          <p:cNvSpPr>
            <a:spLocks noGrp="1"/>
          </p:cNvSpPr>
          <p:nvPr>
            <p:ph type="sldNum" sz="quarter" idx="12"/>
          </p:nvPr>
        </p:nvSpPr>
        <p:spPr/>
        <p:txBody>
          <a:bodyPr/>
          <a:lstStyle>
            <a:lvl1pPr>
              <a:defRPr/>
            </a:lvl1pPr>
          </a:lstStyle>
          <a:p>
            <a:pPr>
              <a:defRPr/>
            </a:pPr>
            <a:fld id="{603B12D4-1616-4E42-8630-BA76CC4B04C4}" type="slidenum">
              <a:rPr lang="en-US" altLang="zh-CN"/>
              <a:pPr>
                <a:defRPr/>
              </a:pPr>
              <a:t>‹#›</a:t>
            </a:fld>
            <a:endParaRPr lang="en-US" altLang="zh-CN"/>
          </a:p>
        </p:txBody>
      </p:sp>
    </p:spTree>
    <p:extLst>
      <p:ext uri="{BB962C8B-B14F-4D97-AF65-F5344CB8AC3E}">
        <p14:creationId xmlns:p14="http://schemas.microsoft.com/office/powerpoint/2010/main" val="326059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3">
            <a:extLst>
              <a:ext uri="{FF2B5EF4-FFF2-40B4-BE49-F238E27FC236}">
                <a16:creationId xmlns:a16="http://schemas.microsoft.com/office/drawing/2014/main" id="{41F1905D-A6B4-4612-BAAC-AC8E87B6306D}"/>
              </a:ext>
            </a:extLst>
          </p:cNvPr>
          <p:cNvSpPr>
            <a:spLocks noGrp="1"/>
          </p:cNvSpPr>
          <p:nvPr>
            <p:ph type="dt" sz="half" idx="10"/>
          </p:nvPr>
        </p:nvSpPr>
        <p:spPr/>
        <p:txBody>
          <a:bodyPr/>
          <a:lstStyle>
            <a:lvl1pPr>
              <a:defRPr/>
            </a:lvl1pPr>
          </a:lstStyle>
          <a:p>
            <a:pPr>
              <a:defRPr/>
            </a:pPr>
            <a:endParaRPr lang="en-US" altLang="zh-CN"/>
          </a:p>
        </p:txBody>
      </p:sp>
      <p:sp>
        <p:nvSpPr>
          <p:cNvPr id="8" name="Footer Placeholder 4">
            <a:extLst>
              <a:ext uri="{FF2B5EF4-FFF2-40B4-BE49-F238E27FC236}">
                <a16:creationId xmlns:a16="http://schemas.microsoft.com/office/drawing/2014/main" id="{CE6ED0BF-1F48-412C-80C1-5647422980D2}"/>
              </a:ext>
            </a:extLst>
          </p:cNvPr>
          <p:cNvSpPr>
            <a:spLocks noGrp="1"/>
          </p:cNvSpPr>
          <p:nvPr>
            <p:ph type="ftr" sz="quarter" idx="11"/>
          </p:nvPr>
        </p:nvSpPr>
        <p:spPr/>
        <p:txBody>
          <a:bodyPr/>
          <a:lstStyle>
            <a:lvl1pPr>
              <a:defRPr/>
            </a:lvl1pPr>
          </a:lstStyle>
          <a:p>
            <a:pPr>
              <a:defRPr/>
            </a:pPr>
            <a:endParaRPr lang="en-US" altLang="zh-CN"/>
          </a:p>
        </p:txBody>
      </p:sp>
      <p:sp>
        <p:nvSpPr>
          <p:cNvPr id="9" name="Slide Number Placeholder 5">
            <a:extLst>
              <a:ext uri="{FF2B5EF4-FFF2-40B4-BE49-F238E27FC236}">
                <a16:creationId xmlns:a16="http://schemas.microsoft.com/office/drawing/2014/main" id="{796CCAF3-4943-47E7-B0B4-91AA37E0A4BF}"/>
              </a:ext>
            </a:extLst>
          </p:cNvPr>
          <p:cNvSpPr>
            <a:spLocks noGrp="1"/>
          </p:cNvSpPr>
          <p:nvPr>
            <p:ph type="sldNum" sz="quarter" idx="12"/>
          </p:nvPr>
        </p:nvSpPr>
        <p:spPr/>
        <p:txBody>
          <a:bodyPr/>
          <a:lstStyle>
            <a:lvl1pPr>
              <a:defRPr/>
            </a:lvl1pPr>
          </a:lstStyle>
          <a:p>
            <a:pPr>
              <a:defRPr/>
            </a:pPr>
            <a:fld id="{7EDF47D4-9F30-40BA-9BD3-029B405FBB29}" type="slidenum">
              <a:rPr lang="en-US" altLang="zh-CN"/>
              <a:pPr>
                <a:defRPr/>
              </a:pPr>
              <a:t>‹#›</a:t>
            </a:fld>
            <a:endParaRPr lang="en-US" altLang="zh-CN"/>
          </a:p>
        </p:txBody>
      </p:sp>
    </p:spTree>
    <p:extLst>
      <p:ext uri="{BB962C8B-B14F-4D97-AF65-F5344CB8AC3E}">
        <p14:creationId xmlns:p14="http://schemas.microsoft.com/office/powerpoint/2010/main" val="617766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a:extLst>
              <a:ext uri="{FF2B5EF4-FFF2-40B4-BE49-F238E27FC236}">
                <a16:creationId xmlns:a16="http://schemas.microsoft.com/office/drawing/2014/main" id="{EF23FB4B-1831-4C55-ACBF-19971E4AC756}"/>
              </a:ext>
            </a:extLst>
          </p:cNvPr>
          <p:cNvSpPr>
            <a:spLocks noGrp="1"/>
          </p:cNvSpPr>
          <p:nvPr>
            <p:ph type="dt" sz="half" idx="10"/>
          </p:nvPr>
        </p:nvSpPr>
        <p:spPr/>
        <p:txBody>
          <a:bodyPr/>
          <a:lstStyle>
            <a:lvl1pPr>
              <a:defRPr/>
            </a:lvl1pPr>
          </a:lstStyle>
          <a:p>
            <a:pPr>
              <a:defRPr/>
            </a:pPr>
            <a:endParaRPr lang="en-US" altLang="zh-CN"/>
          </a:p>
        </p:txBody>
      </p:sp>
      <p:sp>
        <p:nvSpPr>
          <p:cNvPr id="4" name="Footer Placeholder 4">
            <a:extLst>
              <a:ext uri="{FF2B5EF4-FFF2-40B4-BE49-F238E27FC236}">
                <a16:creationId xmlns:a16="http://schemas.microsoft.com/office/drawing/2014/main" id="{E06FA21A-1285-446F-B9E2-718DE88890FD}"/>
              </a:ext>
            </a:extLst>
          </p:cNvPr>
          <p:cNvSpPr>
            <a:spLocks noGrp="1"/>
          </p:cNvSpPr>
          <p:nvPr>
            <p:ph type="ftr" sz="quarter" idx="11"/>
          </p:nvPr>
        </p:nvSpPr>
        <p:spPr/>
        <p:txBody>
          <a:bodyPr/>
          <a:lstStyle>
            <a:lvl1pPr>
              <a:defRPr/>
            </a:lvl1pPr>
          </a:lstStyle>
          <a:p>
            <a:pPr>
              <a:defRPr/>
            </a:pPr>
            <a:endParaRPr lang="en-US" altLang="zh-CN"/>
          </a:p>
        </p:txBody>
      </p:sp>
      <p:sp>
        <p:nvSpPr>
          <p:cNvPr id="5" name="Slide Number Placeholder 5">
            <a:extLst>
              <a:ext uri="{FF2B5EF4-FFF2-40B4-BE49-F238E27FC236}">
                <a16:creationId xmlns:a16="http://schemas.microsoft.com/office/drawing/2014/main" id="{93FF7F91-E28F-421D-B80F-1EF54006D50A}"/>
              </a:ext>
            </a:extLst>
          </p:cNvPr>
          <p:cNvSpPr>
            <a:spLocks noGrp="1"/>
          </p:cNvSpPr>
          <p:nvPr>
            <p:ph type="sldNum" sz="quarter" idx="12"/>
          </p:nvPr>
        </p:nvSpPr>
        <p:spPr/>
        <p:txBody>
          <a:bodyPr/>
          <a:lstStyle>
            <a:lvl1pPr>
              <a:defRPr/>
            </a:lvl1pPr>
          </a:lstStyle>
          <a:p>
            <a:pPr>
              <a:defRPr/>
            </a:pPr>
            <a:fld id="{3991FF07-506C-4F99-B923-170978E8A7F3}" type="slidenum">
              <a:rPr lang="en-US" altLang="zh-CN"/>
              <a:pPr>
                <a:defRPr/>
              </a:pPr>
              <a:t>‹#›</a:t>
            </a:fld>
            <a:endParaRPr lang="en-US" altLang="zh-CN"/>
          </a:p>
        </p:txBody>
      </p:sp>
    </p:spTree>
    <p:extLst>
      <p:ext uri="{BB962C8B-B14F-4D97-AF65-F5344CB8AC3E}">
        <p14:creationId xmlns:p14="http://schemas.microsoft.com/office/powerpoint/2010/main" val="367221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EBCC2D3-2BFD-4CB5-9E9F-7243D0E27E7C}"/>
              </a:ext>
            </a:extLst>
          </p:cNvPr>
          <p:cNvSpPr>
            <a:spLocks noGrp="1"/>
          </p:cNvSpPr>
          <p:nvPr>
            <p:ph type="dt" sz="half" idx="10"/>
          </p:nvPr>
        </p:nvSpPr>
        <p:spPr/>
        <p:txBody>
          <a:bodyPr/>
          <a:lstStyle>
            <a:lvl1pPr>
              <a:defRPr/>
            </a:lvl1pPr>
          </a:lstStyle>
          <a:p>
            <a:pPr>
              <a:defRPr/>
            </a:pPr>
            <a:endParaRPr lang="en-US" altLang="zh-CN"/>
          </a:p>
        </p:txBody>
      </p:sp>
      <p:sp>
        <p:nvSpPr>
          <p:cNvPr id="3" name="Footer Placeholder 4">
            <a:extLst>
              <a:ext uri="{FF2B5EF4-FFF2-40B4-BE49-F238E27FC236}">
                <a16:creationId xmlns:a16="http://schemas.microsoft.com/office/drawing/2014/main" id="{F3A7777D-8308-488B-ADF7-95B4C3E29320}"/>
              </a:ext>
            </a:extLst>
          </p:cNvPr>
          <p:cNvSpPr>
            <a:spLocks noGrp="1"/>
          </p:cNvSpPr>
          <p:nvPr>
            <p:ph type="ftr" sz="quarter" idx="11"/>
          </p:nvPr>
        </p:nvSpPr>
        <p:spPr/>
        <p:txBody>
          <a:bodyPr/>
          <a:lstStyle>
            <a:lvl1pPr>
              <a:defRPr/>
            </a:lvl1pPr>
          </a:lstStyle>
          <a:p>
            <a:pPr>
              <a:defRPr/>
            </a:pPr>
            <a:endParaRPr lang="en-US" altLang="zh-CN"/>
          </a:p>
        </p:txBody>
      </p:sp>
      <p:sp>
        <p:nvSpPr>
          <p:cNvPr id="4" name="Slide Number Placeholder 5">
            <a:extLst>
              <a:ext uri="{FF2B5EF4-FFF2-40B4-BE49-F238E27FC236}">
                <a16:creationId xmlns:a16="http://schemas.microsoft.com/office/drawing/2014/main" id="{75F195E0-5662-47C4-A93D-17AA47CD5ADC}"/>
              </a:ext>
            </a:extLst>
          </p:cNvPr>
          <p:cNvSpPr>
            <a:spLocks noGrp="1"/>
          </p:cNvSpPr>
          <p:nvPr>
            <p:ph type="sldNum" sz="quarter" idx="12"/>
          </p:nvPr>
        </p:nvSpPr>
        <p:spPr/>
        <p:txBody>
          <a:bodyPr/>
          <a:lstStyle>
            <a:lvl1pPr>
              <a:defRPr/>
            </a:lvl1pPr>
          </a:lstStyle>
          <a:p>
            <a:pPr>
              <a:defRPr/>
            </a:pPr>
            <a:fld id="{4C124BE4-434F-458C-9B12-92C6BE636767}" type="slidenum">
              <a:rPr lang="en-US" altLang="zh-CN"/>
              <a:pPr>
                <a:defRPr/>
              </a:pPr>
              <a:t>‹#›</a:t>
            </a:fld>
            <a:endParaRPr lang="en-US" altLang="zh-CN"/>
          </a:p>
        </p:txBody>
      </p:sp>
    </p:spTree>
    <p:extLst>
      <p:ext uri="{BB962C8B-B14F-4D97-AF65-F5344CB8AC3E}">
        <p14:creationId xmlns:p14="http://schemas.microsoft.com/office/powerpoint/2010/main" val="3396966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3">
            <a:extLst>
              <a:ext uri="{FF2B5EF4-FFF2-40B4-BE49-F238E27FC236}">
                <a16:creationId xmlns:a16="http://schemas.microsoft.com/office/drawing/2014/main" id="{958853CE-0FAB-4E2E-84CC-F8B22E47BD2E}"/>
              </a:ext>
            </a:extLst>
          </p:cNvPr>
          <p:cNvSpPr>
            <a:spLocks noGrp="1"/>
          </p:cNvSpPr>
          <p:nvPr>
            <p:ph type="dt" sz="half" idx="10"/>
          </p:nvPr>
        </p:nvSpPr>
        <p:spPr/>
        <p:txBody>
          <a:bodyPr/>
          <a:lstStyle>
            <a:lvl1pPr>
              <a:defRPr/>
            </a:lvl1pPr>
          </a:lstStyle>
          <a:p>
            <a:pPr>
              <a:defRPr/>
            </a:pPr>
            <a:endParaRPr lang="en-US" altLang="zh-CN"/>
          </a:p>
        </p:txBody>
      </p:sp>
      <p:sp>
        <p:nvSpPr>
          <p:cNvPr id="6" name="Footer Placeholder 4">
            <a:extLst>
              <a:ext uri="{FF2B5EF4-FFF2-40B4-BE49-F238E27FC236}">
                <a16:creationId xmlns:a16="http://schemas.microsoft.com/office/drawing/2014/main" id="{57DF9914-98AA-459C-B74B-7BAD7302A3D7}"/>
              </a:ext>
            </a:extLst>
          </p:cNvPr>
          <p:cNvSpPr>
            <a:spLocks noGrp="1"/>
          </p:cNvSpPr>
          <p:nvPr>
            <p:ph type="ftr" sz="quarter" idx="11"/>
          </p:nvPr>
        </p:nvSpPr>
        <p:spPr/>
        <p:txBody>
          <a:bodyPr/>
          <a:lstStyle>
            <a:lvl1pPr>
              <a:defRPr/>
            </a:lvl1pPr>
          </a:lstStyle>
          <a:p>
            <a:pPr>
              <a:defRPr/>
            </a:pPr>
            <a:endParaRPr lang="en-US" altLang="zh-CN"/>
          </a:p>
        </p:txBody>
      </p:sp>
      <p:sp>
        <p:nvSpPr>
          <p:cNvPr id="7" name="Slide Number Placeholder 5">
            <a:extLst>
              <a:ext uri="{FF2B5EF4-FFF2-40B4-BE49-F238E27FC236}">
                <a16:creationId xmlns:a16="http://schemas.microsoft.com/office/drawing/2014/main" id="{1D79A8FA-A21F-4141-B9DF-5B0F92382630}"/>
              </a:ext>
            </a:extLst>
          </p:cNvPr>
          <p:cNvSpPr>
            <a:spLocks noGrp="1"/>
          </p:cNvSpPr>
          <p:nvPr>
            <p:ph type="sldNum" sz="quarter" idx="12"/>
          </p:nvPr>
        </p:nvSpPr>
        <p:spPr/>
        <p:txBody>
          <a:bodyPr/>
          <a:lstStyle>
            <a:lvl1pPr>
              <a:defRPr/>
            </a:lvl1pPr>
          </a:lstStyle>
          <a:p>
            <a:pPr>
              <a:defRPr/>
            </a:pPr>
            <a:fld id="{5DA3FFCC-078E-486A-855B-1E1E98E7DF0A}" type="slidenum">
              <a:rPr lang="en-US" altLang="zh-CN"/>
              <a:pPr>
                <a:defRPr/>
              </a:pPr>
              <a:t>‹#›</a:t>
            </a:fld>
            <a:endParaRPr lang="en-US" altLang="zh-CN"/>
          </a:p>
        </p:txBody>
      </p:sp>
    </p:spTree>
    <p:extLst>
      <p:ext uri="{BB962C8B-B14F-4D97-AF65-F5344CB8AC3E}">
        <p14:creationId xmlns:p14="http://schemas.microsoft.com/office/powerpoint/2010/main" val="3584775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3">
            <a:extLst>
              <a:ext uri="{FF2B5EF4-FFF2-40B4-BE49-F238E27FC236}">
                <a16:creationId xmlns:a16="http://schemas.microsoft.com/office/drawing/2014/main" id="{609076EE-440D-4104-99BD-6B1EADB79BBA}"/>
              </a:ext>
            </a:extLst>
          </p:cNvPr>
          <p:cNvSpPr>
            <a:spLocks noGrp="1"/>
          </p:cNvSpPr>
          <p:nvPr>
            <p:ph type="dt" sz="half" idx="10"/>
          </p:nvPr>
        </p:nvSpPr>
        <p:spPr/>
        <p:txBody>
          <a:bodyPr/>
          <a:lstStyle>
            <a:lvl1pPr>
              <a:defRPr/>
            </a:lvl1pPr>
          </a:lstStyle>
          <a:p>
            <a:pPr>
              <a:defRPr/>
            </a:pPr>
            <a:endParaRPr lang="en-US" altLang="zh-CN"/>
          </a:p>
        </p:txBody>
      </p:sp>
      <p:sp>
        <p:nvSpPr>
          <p:cNvPr id="6" name="Footer Placeholder 4">
            <a:extLst>
              <a:ext uri="{FF2B5EF4-FFF2-40B4-BE49-F238E27FC236}">
                <a16:creationId xmlns:a16="http://schemas.microsoft.com/office/drawing/2014/main" id="{B53B3697-337E-4F3E-BC0F-64571153863E}"/>
              </a:ext>
            </a:extLst>
          </p:cNvPr>
          <p:cNvSpPr>
            <a:spLocks noGrp="1"/>
          </p:cNvSpPr>
          <p:nvPr>
            <p:ph type="ftr" sz="quarter" idx="11"/>
          </p:nvPr>
        </p:nvSpPr>
        <p:spPr/>
        <p:txBody>
          <a:bodyPr/>
          <a:lstStyle>
            <a:lvl1pPr>
              <a:defRPr/>
            </a:lvl1pPr>
          </a:lstStyle>
          <a:p>
            <a:pPr>
              <a:defRPr/>
            </a:pPr>
            <a:endParaRPr lang="en-US" altLang="zh-CN"/>
          </a:p>
        </p:txBody>
      </p:sp>
      <p:sp>
        <p:nvSpPr>
          <p:cNvPr id="7" name="Slide Number Placeholder 5">
            <a:extLst>
              <a:ext uri="{FF2B5EF4-FFF2-40B4-BE49-F238E27FC236}">
                <a16:creationId xmlns:a16="http://schemas.microsoft.com/office/drawing/2014/main" id="{5AE8A04A-3E9B-4AD3-AC1A-EB8BC14CABD2}"/>
              </a:ext>
            </a:extLst>
          </p:cNvPr>
          <p:cNvSpPr>
            <a:spLocks noGrp="1"/>
          </p:cNvSpPr>
          <p:nvPr>
            <p:ph type="sldNum" sz="quarter" idx="12"/>
          </p:nvPr>
        </p:nvSpPr>
        <p:spPr/>
        <p:txBody>
          <a:bodyPr/>
          <a:lstStyle>
            <a:lvl1pPr>
              <a:defRPr/>
            </a:lvl1pPr>
          </a:lstStyle>
          <a:p>
            <a:pPr>
              <a:defRPr/>
            </a:pPr>
            <a:fld id="{789CB944-D37E-4313-8BEC-CB090809F2E8}" type="slidenum">
              <a:rPr lang="en-US" altLang="zh-CN"/>
              <a:pPr>
                <a:defRPr/>
              </a:pPr>
              <a:t>‹#›</a:t>
            </a:fld>
            <a:endParaRPr lang="en-US" altLang="zh-CN"/>
          </a:p>
        </p:txBody>
      </p:sp>
    </p:spTree>
    <p:extLst>
      <p:ext uri="{BB962C8B-B14F-4D97-AF65-F5344CB8AC3E}">
        <p14:creationId xmlns:p14="http://schemas.microsoft.com/office/powerpoint/2010/main" val="2498398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a:extLst>
              <a:ext uri="{FF2B5EF4-FFF2-40B4-BE49-F238E27FC236}">
                <a16:creationId xmlns:a16="http://schemas.microsoft.com/office/drawing/2014/main" id="{6A9713FE-CC95-40C1-9B08-FFA71067709A}"/>
              </a:ext>
            </a:extLst>
          </p:cNvPr>
          <p:cNvSpPr>
            <a:spLocks noGrp="1"/>
          </p:cNvSpPr>
          <p:nvPr>
            <p:ph type="dt" sz="half" idx="10"/>
          </p:nvPr>
        </p:nvSpPr>
        <p:spPr/>
        <p:txBody>
          <a:bodyPr/>
          <a:lstStyle>
            <a:lvl1pPr>
              <a:defRPr/>
            </a:lvl1pPr>
          </a:lstStyle>
          <a:p>
            <a:pPr>
              <a:defRPr/>
            </a:pPr>
            <a:endParaRPr lang="en-US" altLang="zh-CN"/>
          </a:p>
        </p:txBody>
      </p:sp>
      <p:sp>
        <p:nvSpPr>
          <p:cNvPr id="5" name="Footer Placeholder 4">
            <a:extLst>
              <a:ext uri="{FF2B5EF4-FFF2-40B4-BE49-F238E27FC236}">
                <a16:creationId xmlns:a16="http://schemas.microsoft.com/office/drawing/2014/main" id="{0D6CFB85-AAE4-4E39-BC82-0B8321AA2BCB}"/>
              </a:ext>
            </a:extLst>
          </p:cNvPr>
          <p:cNvSpPr>
            <a:spLocks noGrp="1"/>
          </p:cNvSpPr>
          <p:nvPr>
            <p:ph type="ftr" sz="quarter" idx="11"/>
          </p:nvPr>
        </p:nvSpPr>
        <p:spPr/>
        <p:txBody>
          <a:bodyPr/>
          <a:lstStyle>
            <a:lvl1pPr>
              <a:defRPr/>
            </a:lvl1pPr>
          </a:lstStyle>
          <a:p>
            <a:pPr>
              <a:defRPr/>
            </a:pPr>
            <a:endParaRPr lang="en-US" altLang="zh-CN"/>
          </a:p>
        </p:txBody>
      </p:sp>
      <p:sp>
        <p:nvSpPr>
          <p:cNvPr id="6" name="Slide Number Placeholder 5">
            <a:extLst>
              <a:ext uri="{FF2B5EF4-FFF2-40B4-BE49-F238E27FC236}">
                <a16:creationId xmlns:a16="http://schemas.microsoft.com/office/drawing/2014/main" id="{4DD66D28-4022-439A-8EF1-548AD91543B3}"/>
              </a:ext>
            </a:extLst>
          </p:cNvPr>
          <p:cNvSpPr>
            <a:spLocks noGrp="1"/>
          </p:cNvSpPr>
          <p:nvPr>
            <p:ph type="sldNum" sz="quarter" idx="12"/>
          </p:nvPr>
        </p:nvSpPr>
        <p:spPr/>
        <p:txBody>
          <a:bodyPr/>
          <a:lstStyle>
            <a:lvl1pPr>
              <a:defRPr/>
            </a:lvl1pPr>
          </a:lstStyle>
          <a:p>
            <a:pPr>
              <a:defRPr/>
            </a:pPr>
            <a:fld id="{0CA59282-7944-45D6-B961-9D75D4D77DE3}" type="slidenum">
              <a:rPr lang="en-US" altLang="zh-CN"/>
              <a:pPr>
                <a:defRPr/>
              </a:pPr>
              <a:t>‹#›</a:t>
            </a:fld>
            <a:endParaRPr lang="en-US" altLang="zh-CN"/>
          </a:p>
        </p:txBody>
      </p:sp>
    </p:spTree>
    <p:extLst>
      <p:ext uri="{BB962C8B-B14F-4D97-AF65-F5344CB8AC3E}">
        <p14:creationId xmlns:p14="http://schemas.microsoft.com/office/powerpoint/2010/main" val="381202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a:extLst>
              <a:ext uri="{FF2B5EF4-FFF2-40B4-BE49-F238E27FC236}">
                <a16:creationId xmlns:a16="http://schemas.microsoft.com/office/drawing/2014/main" id="{E74E4361-2388-4F97-BB8C-7455613E5D1C}"/>
              </a:ext>
            </a:extLst>
          </p:cNvPr>
          <p:cNvSpPr>
            <a:spLocks noGrp="1"/>
          </p:cNvSpPr>
          <p:nvPr>
            <p:ph type="dt" sz="half" idx="10"/>
          </p:nvPr>
        </p:nvSpPr>
        <p:spPr/>
        <p:txBody>
          <a:bodyPr/>
          <a:lstStyle>
            <a:lvl1pPr>
              <a:defRPr/>
            </a:lvl1pPr>
          </a:lstStyle>
          <a:p>
            <a:pPr>
              <a:defRPr/>
            </a:pPr>
            <a:endParaRPr lang="en-US" altLang="zh-CN"/>
          </a:p>
        </p:txBody>
      </p:sp>
      <p:sp>
        <p:nvSpPr>
          <p:cNvPr id="5" name="Footer Placeholder 4">
            <a:extLst>
              <a:ext uri="{FF2B5EF4-FFF2-40B4-BE49-F238E27FC236}">
                <a16:creationId xmlns:a16="http://schemas.microsoft.com/office/drawing/2014/main" id="{4989336B-52C4-4F6C-974F-7606DD6F4EC5}"/>
              </a:ext>
            </a:extLst>
          </p:cNvPr>
          <p:cNvSpPr>
            <a:spLocks noGrp="1"/>
          </p:cNvSpPr>
          <p:nvPr>
            <p:ph type="ftr" sz="quarter" idx="11"/>
          </p:nvPr>
        </p:nvSpPr>
        <p:spPr/>
        <p:txBody>
          <a:bodyPr/>
          <a:lstStyle>
            <a:lvl1pPr>
              <a:defRPr/>
            </a:lvl1pPr>
          </a:lstStyle>
          <a:p>
            <a:pPr>
              <a:defRPr/>
            </a:pPr>
            <a:endParaRPr lang="en-US" altLang="zh-CN"/>
          </a:p>
        </p:txBody>
      </p:sp>
      <p:sp>
        <p:nvSpPr>
          <p:cNvPr id="6" name="Slide Number Placeholder 5">
            <a:extLst>
              <a:ext uri="{FF2B5EF4-FFF2-40B4-BE49-F238E27FC236}">
                <a16:creationId xmlns:a16="http://schemas.microsoft.com/office/drawing/2014/main" id="{AB36A447-4E1F-4098-B21F-092481F69F0A}"/>
              </a:ext>
            </a:extLst>
          </p:cNvPr>
          <p:cNvSpPr>
            <a:spLocks noGrp="1"/>
          </p:cNvSpPr>
          <p:nvPr>
            <p:ph type="sldNum" sz="quarter" idx="12"/>
          </p:nvPr>
        </p:nvSpPr>
        <p:spPr/>
        <p:txBody>
          <a:bodyPr/>
          <a:lstStyle>
            <a:lvl1pPr>
              <a:defRPr/>
            </a:lvl1pPr>
          </a:lstStyle>
          <a:p>
            <a:pPr>
              <a:defRPr/>
            </a:pPr>
            <a:fld id="{98BEF51E-8BC3-48EC-BFB8-4376E7663F10}" type="slidenum">
              <a:rPr lang="en-US" altLang="zh-CN"/>
              <a:pPr>
                <a:defRPr/>
              </a:pPr>
              <a:t>‹#›</a:t>
            </a:fld>
            <a:endParaRPr lang="en-US" altLang="zh-CN"/>
          </a:p>
        </p:txBody>
      </p:sp>
    </p:spTree>
    <p:extLst>
      <p:ext uri="{BB962C8B-B14F-4D97-AF65-F5344CB8AC3E}">
        <p14:creationId xmlns:p14="http://schemas.microsoft.com/office/powerpoint/2010/main" val="166186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1D5670A-5EA1-4283-A067-27F38A42E6E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Text Placeholder 2">
            <a:extLst>
              <a:ext uri="{FF2B5EF4-FFF2-40B4-BE49-F238E27FC236}">
                <a16:creationId xmlns:a16="http://schemas.microsoft.com/office/drawing/2014/main" id="{636828F6-5AA0-437A-B4D3-11AFEE82AB4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Date Placeholder 3">
            <a:extLst>
              <a:ext uri="{FF2B5EF4-FFF2-40B4-BE49-F238E27FC236}">
                <a16:creationId xmlns:a16="http://schemas.microsoft.com/office/drawing/2014/main" id="{80FA04B4-CE0E-4947-BC41-FB4226F7A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ltLang="zh-CN"/>
          </a:p>
        </p:txBody>
      </p:sp>
      <p:sp>
        <p:nvSpPr>
          <p:cNvPr id="5" name="Footer Placeholder 4">
            <a:extLst>
              <a:ext uri="{FF2B5EF4-FFF2-40B4-BE49-F238E27FC236}">
                <a16:creationId xmlns:a16="http://schemas.microsoft.com/office/drawing/2014/main" id="{76EAACD6-75D4-4E77-A6D9-2BB1E5FBEB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ltLang="zh-CN"/>
          </a:p>
        </p:txBody>
      </p:sp>
      <p:sp>
        <p:nvSpPr>
          <p:cNvPr id="6" name="Slide Number Placeholder 5">
            <a:extLst>
              <a:ext uri="{FF2B5EF4-FFF2-40B4-BE49-F238E27FC236}">
                <a16:creationId xmlns:a16="http://schemas.microsoft.com/office/drawing/2014/main" id="{77AEA80F-4FF6-48EF-B85F-082154C9E9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0E5CD1E0-212B-4446-B17B-7D8DEE71642E}"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slide" Target="slide8.xml"/><Relationship Id="rId4" Type="http://schemas.openxmlformats.org/officeDocument/2006/relationships/slide" Target="slide4.xml"/></Relationships>
</file>

<file path=ppt/slides/_rels/slide2.xml.rels><?xml version="1.0" encoding="UTF-8" standalone="yes"?>
<Relationships xmlns="http://schemas.openxmlformats.org/package/2006/relationships"><Relationship Id="rId3" Type="http://schemas.openxmlformats.org/officeDocument/2006/relationships/hyperlink" Target="CH09/3D/&#36827;&#20992;&#26426;&#26500;&#20984;&#36718;.exe" TargetMode="External"/><Relationship Id="rId7" Type="http://schemas.openxmlformats.org/officeDocument/2006/relationships/image" Target="../media/image3.png"/><Relationship Id="rId2" Type="http://schemas.openxmlformats.org/officeDocument/2006/relationships/hyperlink" Target="CH09/3D/&#37197;&#27668;&#20984;&#36718;.exe" TargetMode="Externa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slide" Target="slide1.xml"/><Relationship Id="rId4" Type="http://schemas.openxmlformats.org/officeDocument/2006/relationships/hyperlink" Target="CH09/3D/&#33258;&#21160;&#26426;&#24202;.exe"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CH09/3D/&#20984;&#36718;&#30340;&#20998;&#31867;2.exe" TargetMode="External"/><Relationship Id="rId7" Type="http://schemas.openxmlformats.org/officeDocument/2006/relationships/image" Target="../media/image3.png"/><Relationship Id="rId2" Type="http://schemas.openxmlformats.org/officeDocument/2006/relationships/hyperlink" Target="CH09/3D/&#20984;&#36718;&#30340;&#20998;&#31867;1.exe" TargetMode="Externa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slide" Target="slide1.xml"/><Relationship Id="rId4" Type="http://schemas.openxmlformats.org/officeDocument/2006/relationships/hyperlink" Target="CH09/3D/&#20984;&#36718;&#30340;&#20998;&#31867;3.exe" TargetMode="External"/></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hyperlink" Target="CH09/Flash/092J01&#21517;&#35789;&#26415;&#35821;&#21450;&#31526;&#21495;.swf"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CH09/Flash/092J03&#31561;&#21152;&#31561;&#20943;&#36895;&#36816;&#21160;&#35268;&#24459;.swf" TargetMode="External"/><Relationship Id="rId7" Type="http://schemas.openxmlformats.org/officeDocument/2006/relationships/image" Target="../media/image4.png"/><Relationship Id="rId2" Type="http://schemas.openxmlformats.org/officeDocument/2006/relationships/hyperlink" Target="CH09/Flash/092J02&#31561;&#36895;&#36816;&#21160;&#35268;&#24459;.swf"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8" Type="http://schemas.openxmlformats.org/officeDocument/2006/relationships/hyperlink" Target="CH09/Flash/092J04&#20116;&#27425;&#36816;&#21160;&#35268;&#24459;.swf" TargetMode="External"/><Relationship Id="rId3" Type="http://schemas.openxmlformats.org/officeDocument/2006/relationships/hyperlink" Target="CH09/Flash/092J06&#27491;&#24358;&#21152;&#36895;&#24230;&#36816;&#21160;&#35268;&#24459;.swf" TargetMode="External"/><Relationship Id="rId7" Type="http://schemas.openxmlformats.org/officeDocument/2006/relationships/image" Target="../media/image4.png"/><Relationship Id="rId2" Type="http://schemas.openxmlformats.org/officeDocument/2006/relationships/hyperlink" Target="CH09/Flash/092J05&#20313;&#24358;&#21152;&#36895;&#24230;&#36816;&#21160;&#35268;&#24459;.swf"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8" Type="http://schemas.openxmlformats.org/officeDocument/2006/relationships/hyperlink" Target="CH09/Flash/092J07&#32452;&#21512;&#36816;&#21160;&#35268;&#24459;.swf" TargetMode="External"/><Relationship Id="rId3" Type="http://schemas.openxmlformats.org/officeDocument/2006/relationships/slide" Target="slide19.xml"/><Relationship Id="rId7" Type="http://schemas.openxmlformats.org/officeDocument/2006/relationships/image" Target="../media/image4.png"/><Relationship Id="rId2" Type="http://schemas.openxmlformats.org/officeDocument/2006/relationships/hyperlink" Target="CH09/Flash/&#20027;&#20196;&#24320;&#20851;.swf"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hyperlink" Target="CH09/Flash/093J01&#20984;&#36718;&#30340;&#36718;&#24275;&#26354;&#32447;&#19982;&#25512;&#26438;&#30340;&#30456;&#23545;&#36816;&#21160;&#20851;&#31995;.swf"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CH09/Flash/093J03&#20559;&#32622;&#30452;&#21160;&#23574;&#39030;&#25512;&#26438;&#30424;&#24418;&#20984;&#36718;&#26426;&#26500;.swf" TargetMode="External"/><Relationship Id="rId7" Type="http://schemas.openxmlformats.org/officeDocument/2006/relationships/image" Target="../media/image2.png"/><Relationship Id="rId2" Type="http://schemas.openxmlformats.org/officeDocument/2006/relationships/hyperlink" Target="CH09/Flash/093J02&#20984;&#36718;&#24275;&#32447;&#35774;&#35745;&#30340;&#22522;&#26412;&#21407;&#29702;.swf" TargetMode="External"/><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hyperlink" Target="CH09/Flash/093J05&#23545;&#24515;&#30452;&#21160;&#24179;&#24213;&#25512;&#26438;&#30424;&#24418;&#20984;&#36718;&#26426;&#26500;.swf" TargetMode="External"/><Relationship Id="rId4" Type="http://schemas.openxmlformats.org/officeDocument/2006/relationships/hyperlink" Target="CH09/Flash/093J04&#20559;&#32622;&#30452;&#21160;&#28378;&#23376;&#25512;&#26438;&#30424;&#24418;&#20984;&#36718;&#26426;&#26500;.swf" TargetMode="External"/><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CH09/Flash/093J07&#25670;&#21160;&#28378;&#23376;&#25512;&#26438;&#30424;&#24418;&#20984;&#36718;.swf" TargetMode="External"/><Relationship Id="rId7" Type="http://schemas.openxmlformats.org/officeDocument/2006/relationships/image" Target="../media/image3.png"/><Relationship Id="rId2" Type="http://schemas.openxmlformats.org/officeDocument/2006/relationships/hyperlink" Target="CH09/Flash/093J06&#25670;&#21160;&#23574;&#39030;&#25512;&#26438;&#30424;&#24418;&#20984;&#36718;&#26426;&#26500;.swf" TargetMode="Externa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slide" Target="slide1.xml"/><Relationship Id="rId4" Type="http://schemas.openxmlformats.org/officeDocument/2006/relationships/hyperlink" Target="CH09/Flash/093J08&#25670;&#21160;&#24179;&#24213;&#25512;&#26438;&#30424;&#24418;&#20984;&#36718;.swf"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CH09/Flash/093J09&#30452;&#21160;&#25512;&#26438;&#22278;&#26609;&#20984;&#36718;&#24275;&#32447;&#30340;&#35774;&#35745;%20.swf" TargetMode="External"/><Relationship Id="rId3" Type="http://schemas.openxmlformats.org/officeDocument/2006/relationships/hyperlink" Target="CH09/Flash/093J11&#23545;&#24515;&#24179;&#24213;&#25512;&#26438;&#30424;&#24418;&#20984;&#36718;&#26426;&#26500;.swf" TargetMode="External"/><Relationship Id="rId7" Type="http://schemas.openxmlformats.org/officeDocument/2006/relationships/image" Target="../media/image4.png"/><Relationship Id="rId2" Type="http://schemas.openxmlformats.org/officeDocument/2006/relationships/hyperlink" Target="CH09/Flash/093J10&#20559;&#32622;&#30452;&#21160;&#28378;&#23376;&#25512;&#26438;&#30424;&#24418;&#20984;&#36718;&#26426;&#26500;.swf" TargetMode="Externa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slide" Target="slide1.xml"/><Relationship Id="rId4" Type="http://schemas.openxmlformats.org/officeDocument/2006/relationships/hyperlink" Target="CH09/Flash/093J12&#25670;&#21160;&#28378;&#23376;&#25512;&#26438;&#30424;&#24418;&#20984;&#36718;&#26426;&#26500;.swf" TargetMode="Externa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hyperlink" Target="CH09/Flash/094J01&#20984;&#36718;&#26426;&#26500;&#20013;&#30340;&#20316;&#29992;&#21147;.swf"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7.xml"/><Relationship Id="rId6" Type="http://schemas.openxmlformats.org/officeDocument/2006/relationships/hyperlink" Target="CH09/Flash/094J02&#21387;&#21147;&#35282;&#19982;&#22522;&#22278;&#21322;&#24452;&#30340;&#20851;&#31995;.swf"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CH09/Flash/094J04&#20984;&#36718;&#36718;&#24275;&#26354;&#32447;&#19982;&#28378;&#23376;&#21322;&#24452;&#30340;&#20851;&#31995;2.swf" TargetMode="External"/><Relationship Id="rId7" Type="http://schemas.openxmlformats.org/officeDocument/2006/relationships/image" Target="../media/image4.png"/><Relationship Id="rId2" Type="http://schemas.openxmlformats.org/officeDocument/2006/relationships/hyperlink" Target="CH09/Flash/094J03&#20984;&#36718;&#36718;&#24275;&#26354;&#32447;&#19982;&#28378;&#23376;&#21322;&#24452;&#30340;&#20851;&#31995;.swf"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hyperlink" Target="CH09/Flash/094J06&#24179;&#24213;&#25512;&#26438;&#20984;&#36718;&#26426;&#26500;&#30340;&#22833;&#30495;&#29616;&#35937;.swf" TargetMode="External"/><Relationship Id="rId2" Type="http://schemas.openxmlformats.org/officeDocument/2006/relationships/hyperlink" Target="CH09/Flash/094J05&#24179;&#24213;&#38271;&#24230;&#23610;&#23544;&#30340;&#30830;&#23450;.swf"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slide" Target="slide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19">
            <a:extLst>
              <a:ext uri="{FF2B5EF4-FFF2-40B4-BE49-F238E27FC236}">
                <a16:creationId xmlns:a16="http://schemas.microsoft.com/office/drawing/2014/main" id="{17EB155D-E40A-4EB5-8305-B35697E69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 Box 10">
            <a:extLst>
              <a:ext uri="{FF2B5EF4-FFF2-40B4-BE49-F238E27FC236}">
                <a16:creationId xmlns:a16="http://schemas.microsoft.com/office/drawing/2014/main" id="{662FEA8E-3BC7-4B4D-BFB5-C05B7EFA0F01}"/>
              </a:ext>
            </a:extLst>
          </p:cNvPr>
          <p:cNvSpPr txBox="1">
            <a:spLocks noChangeArrowheads="1"/>
          </p:cNvSpPr>
          <p:nvPr/>
        </p:nvSpPr>
        <p:spPr bwMode="auto">
          <a:xfrm>
            <a:off x="3105150" y="735013"/>
            <a:ext cx="56911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GB" sz="3600" b="1">
                <a:solidFill>
                  <a:srgbClr val="CC9900"/>
                </a:solidFill>
                <a:latin typeface="黑体" panose="02010609060101010101" pitchFamily="49" charset="-122"/>
                <a:ea typeface="黑体" panose="02010609060101010101" pitchFamily="49" charset="-122"/>
              </a:rPr>
              <a:t>第九章  凸轮机构及其设计</a:t>
            </a:r>
            <a:endParaRPr lang="zh-CN" altLang="en-US" sz="3600" b="1">
              <a:solidFill>
                <a:srgbClr val="CC9900"/>
              </a:solidFill>
              <a:latin typeface="黑体" panose="02010609060101010101" pitchFamily="49" charset="-122"/>
              <a:ea typeface="黑体" panose="02010609060101010101" pitchFamily="49" charset="-122"/>
            </a:endParaRPr>
          </a:p>
        </p:txBody>
      </p:sp>
      <p:sp>
        <p:nvSpPr>
          <p:cNvPr id="2052" name="Text Box 11">
            <a:hlinkClick r:id="rId3" action="ppaction://hlinksldjump"/>
            <a:extLst>
              <a:ext uri="{FF2B5EF4-FFF2-40B4-BE49-F238E27FC236}">
                <a16:creationId xmlns:a16="http://schemas.microsoft.com/office/drawing/2014/main" id="{B89FE4B5-D189-4A3F-BE8C-401D141DDC9F}"/>
              </a:ext>
            </a:extLst>
          </p:cNvPr>
          <p:cNvSpPr txBox="1">
            <a:spLocks noChangeArrowheads="1"/>
          </p:cNvSpPr>
          <p:nvPr/>
        </p:nvSpPr>
        <p:spPr bwMode="auto">
          <a:xfrm>
            <a:off x="3251200" y="1916113"/>
            <a:ext cx="49133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008000"/>
                </a:solidFill>
              </a:rPr>
              <a:t>§9-1</a:t>
            </a:r>
            <a:r>
              <a:rPr lang="en-US" altLang="zh-CN" sz="2800" b="1">
                <a:solidFill>
                  <a:srgbClr val="008000"/>
                </a:solidFill>
                <a:latin typeface="华文中宋" panose="02010600040101010101" pitchFamily="2" charset="-122"/>
              </a:rPr>
              <a:t>   </a:t>
            </a:r>
            <a:r>
              <a:rPr lang="zh-CN" altLang="en-US" sz="2800" b="1">
                <a:solidFill>
                  <a:srgbClr val="008000"/>
                </a:solidFill>
                <a:latin typeface="华文中宋" panose="02010600040101010101" pitchFamily="2" charset="-122"/>
              </a:rPr>
              <a:t>凸轮机构的应用和分类</a:t>
            </a:r>
          </a:p>
        </p:txBody>
      </p:sp>
      <p:sp>
        <p:nvSpPr>
          <p:cNvPr id="2053" name="Text Box 12">
            <a:hlinkClick r:id="rId4" action="ppaction://hlinksldjump"/>
            <a:extLst>
              <a:ext uri="{FF2B5EF4-FFF2-40B4-BE49-F238E27FC236}">
                <a16:creationId xmlns:a16="http://schemas.microsoft.com/office/drawing/2014/main" id="{632D6B44-6DDA-4FC8-8925-90CBCAF1D8C3}"/>
              </a:ext>
            </a:extLst>
          </p:cNvPr>
          <p:cNvSpPr txBox="1">
            <a:spLocks noChangeArrowheads="1"/>
          </p:cNvSpPr>
          <p:nvPr/>
        </p:nvSpPr>
        <p:spPr bwMode="auto">
          <a:xfrm>
            <a:off x="3262313" y="2636838"/>
            <a:ext cx="38465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008000"/>
                </a:solidFill>
              </a:rPr>
              <a:t>§9-2</a:t>
            </a:r>
            <a:r>
              <a:rPr lang="en-US" altLang="zh-CN" sz="2800" b="1">
                <a:solidFill>
                  <a:srgbClr val="008000"/>
                </a:solidFill>
                <a:latin typeface="华文中宋" panose="02010600040101010101" pitchFamily="2" charset="-122"/>
              </a:rPr>
              <a:t>   </a:t>
            </a:r>
            <a:r>
              <a:rPr lang="zh-CN" altLang="en-US" sz="2800" b="1">
                <a:solidFill>
                  <a:srgbClr val="008000"/>
                </a:solidFill>
                <a:latin typeface="华文中宋" panose="02010600040101010101" pitchFamily="2" charset="-122"/>
              </a:rPr>
              <a:t>推杆的运动规律</a:t>
            </a:r>
          </a:p>
        </p:txBody>
      </p:sp>
      <p:sp>
        <p:nvSpPr>
          <p:cNvPr id="2054" name="Rectangle 13">
            <a:hlinkClick r:id="rId5" action="ppaction://hlinksldjump"/>
            <a:extLst>
              <a:ext uri="{FF2B5EF4-FFF2-40B4-BE49-F238E27FC236}">
                <a16:creationId xmlns:a16="http://schemas.microsoft.com/office/drawing/2014/main" id="{E688A4FF-8616-4CF7-8A9D-94ACF2F77D0A}"/>
              </a:ext>
            </a:extLst>
          </p:cNvPr>
          <p:cNvSpPr>
            <a:spLocks noChangeArrowheads="1"/>
          </p:cNvSpPr>
          <p:nvPr/>
        </p:nvSpPr>
        <p:spPr bwMode="auto">
          <a:xfrm>
            <a:off x="3251200" y="3341688"/>
            <a:ext cx="4557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008000"/>
                </a:solidFill>
              </a:rPr>
              <a:t>§9-3</a:t>
            </a:r>
            <a:r>
              <a:rPr lang="en-US" altLang="zh-CN" sz="2800" b="1">
                <a:solidFill>
                  <a:srgbClr val="008000"/>
                </a:solidFill>
                <a:latin typeface="华文中宋" panose="02010600040101010101" pitchFamily="2" charset="-122"/>
              </a:rPr>
              <a:t>   </a:t>
            </a:r>
            <a:r>
              <a:rPr lang="zh-CN" altLang="en-US" sz="2800" b="1">
                <a:solidFill>
                  <a:srgbClr val="008000"/>
                </a:solidFill>
                <a:latin typeface="华文中宋" panose="02010600040101010101" pitchFamily="2" charset="-122"/>
              </a:rPr>
              <a:t>凸轮轮廓曲线的设计</a:t>
            </a:r>
          </a:p>
        </p:txBody>
      </p:sp>
      <p:sp>
        <p:nvSpPr>
          <p:cNvPr id="2055" name="Rectangle 14">
            <a:hlinkClick r:id="rId6" action="ppaction://hlinksldjump"/>
            <a:extLst>
              <a:ext uri="{FF2B5EF4-FFF2-40B4-BE49-F238E27FC236}">
                <a16:creationId xmlns:a16="http://schemas.microsoft.com/office/drawing/2014/main" id="{4BC64A39-8A4E-4BD3-9DF4-BC09273598C1}"/>
              </a:ext>
            </a:extLst>
          </p:cNvPr>
          <p:cNvSpPr>
            <a:spLocks noChangeArrowheads="1"/>
          </p:cNvSpPr>
          <p:nvPr/>
        </p:nvSpPr>
        <p:spPr bwMode="auto">
          <a:xfrm>
            <a:off x="3244850" y="4062413"/>
            <a:ext cx="5268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008000"/>
                </a:solidFill>
              </a:rPr>
              <a:t>§9-4</a:t>
            </a:r>
            <a:r>
              <a:rPr lang="en-US" altLang="zh-CN" sz="2800" b="1">
                <a:solidFill>
                  <a:srgbClr val="008000"/>
                </a:solidFill>
                <a:latin typeface="华文中宋" panose="02010600040101010101" pitchFamily="2" charset="-122"/>
              </a:rPr>
              <a:t>   </a:t>
            </a:r>
            <a:r>
              <a:rPr lang="zh-CN" altLang="en-US" sz="2800" b="1">
                <a:solidFill>
                  <a:srgbClr val="008000"/>
                </a:solidFill>
                <a:latin typeface="华文中宋" panose="02010600040101010101" pitchFamily="2" charset="-122"/>
              </a:rPr>
              <a:t>凸轮机构基本尺寸的确定</a:t>
            </a:r>
          </a:p>
        </p:txBody>
      </p:sp>
      <p:sp>
        <p:nvSpPr>
          <p:cNvPr id="2056" name="Text Box 15">
            <a:extLst>
              <a:ext uri="{FF2B5EF4-FFF2-40B4-BE49-F238E27FC236}">
                <a16:creationId xmlns:a16="http://schemas.microsoft.com/office/drawing/2014/main" id="{DCE38F5A-B9A3-447A-B338-9F094A554CCF}"/>
              </a:ext>
            </a:extLst>
          </p:cNvPr>
          <p:cNvSpPr txBox="1">
            <a:spLocks noChangeArrowheads="1"/>
          </p:cNvSpPr>
          <p:nvPr/>
        </p:nvSpPr>
        <p:spPr bwMode="auto">
          <a:xfrm>
            <a:off x="3251200" y="4746625"/>
            <a:ext cx="42021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008000"/>
                </a:solidFill>
              </a:rPr>
              <a:t>§9-5</a:t>
            </a:r>
            <a:r>
              <a:rPr lang="en-US" altLang="zh-CN" sz="2800" b="1">
                <a:solidFill>
                  <a:srgbClr val="008000"/>
                </a:solidFill>
                <a:latin typeface="华文中宋" panose="02010600040101010101" pitchFamily="2" charset="-122"/>
              </a:rPr>
              <a:t>   </a:t>
            </a:r>
            <a:r>
              <a:rPr lang="zh-CN" altLang="en-US" sz="2800" b="1">
                <a:solidFill>
                  <a:srgbClr val="008000"/>
                </a:solidFill>
                <a:latin typeface="华文中宋" panose="02010600040101010101" pitchFamily="2" charset="-122"/>
              </a:rPr>
              <a:t>高速凸轮机构简介</a:t>
            </a:r>
          </a:p>
        </p:txBody>
      </p:sp>
      <p:sp>
        <p:nvSpPr>
          <p:cNvPr id="2066" name="AutoShape 18">
            <a:hlinkClick r:id="" action="ppaction://hlinkshowjump?jump=endshow" highlightClick="1"/>
            <a:extLst>
              <a:ext uri="{FF2B5EF4-FFF2-40B4-BE49-F238E27FC236}">
                <a16:creationId xmlns:a16="http://schemas.microsoft.com/office/drawing/2014/main" id="{A5507235-ABEF-4191-A722-070D78D2D2BB}"/>
              </a:ext>
            </a:extLst>
          </p:cNvPr>
          <p:cNvSpPr>
            <a:spLocks noChangeArrowheads="1"/>
          </p:cNvSpPr>
          <p:nvPr/>
        </p:nvSpPr>
        <p:spPr bwMode="auto">
          <a:xfrm>
            <a:off x="9480550" y="6129338"/>
            <a:ext cx="900113" cy="431800"/>
          </a:xfrm>
          <a:prstGeom prst="actionButtonBlank">
            <a:avLst/>
          </a:prstGeom>
          <a:noFill/>
          <a:ln>
            <a:noFill/>
          </a:ln>
          <a:effectLst/>
        </p:spPr>
        <p:txBody>
          <a:bodyPr wrap="none" anchor="ctr"/>
          <a:lstStyle/>
          <a:p>
            <a:pPr algn="ctr" eaLnBrk="1" fontAlgn="auto" hangingPunct="1">
              <a:spcBef>
                <a:spcPts val="0"/>
              </a:spcBef>
              <a:spcAft>
                <a:spcPts val="0"/>
              </a:spcAft>
              <a:defRPr/>
            </a:pPr>
            <a:r>
              <a:rPr lang="zh-CN" altLang="en-GB" sz="2800">
                <a:solidFill>
                  <a:srgbClr val="FF3300"/>
                </a:solidFill>
                <a:effectLst>
                  <a:outerShdw blurRad="38100" dist="38100" dir="2700000" algn="tl">
                    <a:srgbClr val="C0C0C0"/>
                  </a:outerShdw>
                </a:effectLst>
                <a:latin typeface="+mn-lt"/>
                <a:ea typeface="华文新魏" panose="02010800040101010101" pitchFamily="2" charset="-122"/>
              </a:rPr>
              <a:t>返回</a:t>
            </a:r>
            <a:endParaRPr lang="zh-CN" altLang="en-US" sz="2800">
              <a:solidFill>
                <a:srgbClr val="FF3300"/>
              </a:solidFill>
              <a:effectLst>
                <a:outerShdw blurRad="38100" dist="38100" dir="2700000" algn="tl">
                  <a:srgbClr val="C0C0C0"/>
                </a:outerShdw>
              </a:effectLst>
              <a:latin typeface="+mn-lt"/>
              <a:ea typeface="华文新魏" panose="02010800040101010101" pitchFamily="2" charset="-122"/>
            </a:endParaRPr>
          </a:p>
        </p:txBody>
      </p:sp>
    </p:spTree>
  </p:cSld>
  <p:clrMapOvr>
    <a:masterClrMapping/>
  </p:clrMapOvr>
  <p:transition advClick="0">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a:extLst>
              <a:ext uri="{FF2B5EF4-FFF2-40B4-BE49-F238E27FC236}">
                <a16:creationId xmlns:a16="http://schemas.microsoft.com/office/drawing/2014/main" id="{F1FEB68C-9463-4C37-8441-D16CFBA0A6A8}"/>
              </a:ext>
            </a:extLst>
          </p:cNvPr>
          <p:cNvSpPr txBox="1">
            <a:spLocks noChangeArrowheads="1"/>
          </p:cNvSpPr>
          <p:nvPr/>
        </p:nvSpPr>
        <p:spPr bwMode="auto">
          <a:xfrm>
            <a:off x="3543300" y="354013"/>
            <a:ext cx="47482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FF3300"/>
                </a:solidFill>
              </a:rPr>
              <a:t>§9-1  </a:t>
            </a:r>
            <a:r>
              <a:rPr lang="zh-CN" altLang="en-US" sz="2800" b="1">
                <a:solidFill>
                  <a:srgbClr val="FF3300"/>
                </a:solidFill>
              </a:rPr>
              <a:t>凸轮机构的应用和分类</a:t>
            </a:r>
          </a:p>
        </p:txBody>
      </p:sp>
      <p:sp>
        <p:nvSpPr>
          <p:cNvPr id="23557" name="Text Box 5">
            <a:extLst>
              <a:ext uri="{FF2B5EF4-FFF2-40B4-BE49-F238E27FC236}">
                <a16:creationId xmlns:a16="http://schemas.microsoft.com/office/drawing/2014/main" id="{887F4CCF-8D31-4BD9-B034-108281E161C5}"/>
              </a:ext>
            </a:extLst>
          </p:cNvPr>
          <p:cNvSpPr txBox="1">
            <a:spLocks noChangeArrowheads="1"/>
          </p:cNvSpPr>
          <p:nvPr/>
        </p:nvSpPr>
        <p:spPr bwMode="auto">
          <a:xfrm>
            <a:off x="2259013" y="1208088"/>
            <a:ext cx="277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1</a:t>
            </a:r>
            <a:r>
              <a:rPr lang="zh-CN" altLang="en-US">
                <a:solidFill>
                  <a:schemeClr val="tx2"/>
                </a:solidFill>
                <a:latin typeface="黑体" panose="02010609060101010101" pitchFamily="49" charset="-122"/>
                <a:ea typeface="黑体" panose="02010609060101010101" pitchFamily="49" charset="-122"/>
              </a:rPr>
              <a:t>．凸轮机构的应用</a:t>
            </a:r>
          </a:p>
        </p:txBody>
      </p:sp>
      <p:sp>
        <p:nvSpPr>
          <p:cNvPr id="23558" name="Text Box 6">
            <a:extLst>
              <a:ext uri="{FF2B5EF4-FFF2-40B4-BE49-F238E27FC236}">
                <a16:creationId xmlns:a16="http://schemas.microsoft.com/office/drawing/2014/main" id="{C1E47F8E-615C-486F-A9F7-3FB17E8E7564}"/>
              </a:ext>
            </a:extLst>
          </p:cNvPr>
          <p:cNvSpPr txBox="1">
            <a:spLocks noChangeArrowheads="1"/>
          </p:cNvSpPr>
          <p:nvPr/>
        </p:nvSpPr>
        <p:spPr bwMode="auto">
          <a:xfrm>
            <a:off x="2100263" y="1808163"/>
            <a:ext cx="155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1</a:t>
            </a:r>
            <a:r>
              <a:rPr lang="zh-CN" altLang="en-US"/>
              <a:t>）实例</a:t>
            </a:r>
          </a:p>
        </p:txBody>
      </p:sp>
      <p:sp>
        <p:nvSpPr>
          <p:cNvPr id="23559" name="Text Box 7">
            <a:extLst>
              <a:ext uri="{FF2B5EF4-FFF2-40B4-BE49-F238E27FC236}">
                <a16:creationId xmlns:a16="http://schemas.microsoft.com/office/drawing/2014/main" id="{71712363-ACA0-4DC4-BC1E-B5250435E408}"/>
              </a:ext>
            </a:extLst>
          </p:cNvPr>
          <p:cNvSpPr txBox="1">
            <a:spLocks noChangeArrowheads="1"/>
          </p:cNvSpPr>
          <p:nvPr/>
        </p:nvSpPr>
        <p:spPr bwMode="auto">
          <a:xfrm>
            <a:off x="2854325" y="2276475"/>
            <a:ext cx="22621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hlinkClick r:id="rId2" action="ppaction://hlinkfile"/>
              </a:rPr>
              <a:t>内燃机配气凸轮机构</a:t>
            </a:r>
            <a:endParaRPr lang="zh-CN" altLang="en-US" dirty="0"/>
          </a:p>
        </p:txBody>
      </p:sp>
      <p:sp>
        <p:nvSpPr>
          <p:cNvPr id="23560" name="Text Box 8">
            <a:extLst>
              <a:ext uri="{FF2B5EF4-FFF2-40B4-BE49-F238E27FC236}">
                <a16:creationId xmlns:a16="http://schemas.microsoft.com/office/drawing/2014/main" id="{5E2DA8FC-C720-4BDB-B0FA-39F74448885F}"/>
              </a:ext>
            </a:extLst>
          </p:cNvPr>
          <p:cNvSpPr txBox="1">
            <a:spLocks noChangeArrowheads="1"/>
          </p:cNvSpPr>
          <p:nvPr/>
        </p:nvSpPr>
        <p:spPr bwMode="auto">
          <a:xfrm>
            <a:off x="2825750" y="2779713"/>
            <a:ext cx="20313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hlinkClick r:id="rId3" action="ppaction://hlinkfile"/>
              </a:rPr>
              <a:t>自动机床进刀机构</a:t>
            </a:r>
            <a:endParaRPr lang="zh-CN" altLang="en-US" dirty="0"/>
          </a:p>
        </p:txBody>
      </p:sp>
      <p:sp>
        <p:nvSpPr>
          <p:cNvPr id="23561" name="Text Box 9">
            <a:extLst>
              <a:ext uri="{FF2B5EF4-FFF2-40B4-BE49-F238E27FC236}">
                <a16:creationId xmlns:a16="http://schemas.microsoft.com/office/drawing/2014/main" id="{8CEC4491-68F3-4200-9580-AA2C3D528037}"/>
              </a:ext>
            </a:extLst>
          </p:cNvPr>
          <p:cNvSpPr txBox="1">
            <a:spLocks noChangeArrowheads="1"/>
          </p:cNvSpPr>
          <p:nvPr/>
        </p:nvSpPr>
        <p:spPr bwMode="auto">
          <a:xfrm>
            <a:off x="2825750" y="3284538"/>
            <a:ext cx="20313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hlinkClick r:id="rId4" action="ppaction://hlinkfile"/>
              </a:rPr>
              <a:t>自动机床凸轮机构</a:t>
            </a:r>
            <a:endParaRPr lang="zh-CN" altLang="en-US" dirty="0"/>
          </a:p>
        </p:txBody>
      </p:sp>
      <p:sp>
        <p:nvSpPr>
          <p:cNvPr id="23562" name="Text Box 10">
            <a:extLst>
              <a:ext uri="{FF2B5EF4-FFF2-40B4-BE49-F238E27FC236}">
                <a16:creationId xmlns:a16="http://schemas.microsoft.com/office/drawing/2014/main" id="{6E8606BB-E597-4E8D-AAF5-41D4D20DE66B}"/>
              </a:ext>
            </a:extLst>
          </p:cNvPr>
          <p:cNvSpPr txBox="1">
            <a:spLocks noChangeArrowheads="1"/>
          </p:cNvSpPr>
          <p:nvPr/>
        </p:nvSpPr>
        <p:spPr bwMode="auto">
          <a:xfrm>
            <a:off x="2063750" y="3824288"/>
            <a:ext cx="155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2</a:t>
            </a:r>
            <a:r>
              <a:rPr lang="zh-CN" altLang="en-US"/>
              <a:t>）特点</a:t>
            </a:r>
          </a:p>
        </p:txBody>
      </p:sp>
      <p:sp>
        <p:nvSpPr>
          <p:cNvPr id="23563" name="Text Box 11">
            <a:extLst>
              <a:ext uri="{FF2B5EF4-FFF2-40B4-BE49-F238E27FC236}">
                <a16:creationId xmlns:a16="http://schemas.microsoft.com/office/drawing/2014/main" id="{DF2B77D7-71B5-4E87-B7DE-201393E71DBD}"/>
              </a:ext>
            </a:extLst>
          </p:cNvPr>
          <p:cNvSpPr txBox="1">
            <a:spLocks noChangeArrowheads="1"/>
          </p:cNvSpPr>
          <p:nvPr/>
        </p:nvSpPr>
        <p:spPr bwMode="auto">
          <a:xfrm>
            <a:off x="1681163" y="4298950"/>
            <a:ext cx="9110662"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        </a:t>
            </a:r>
            <a:r>
              <a:rPr lang="zh-CN" altLang="en-US" dirty="0"/>
              <a:t>适当的设计凸轮廓线可实现各种运动规律，结构简单，紧凑；</a:t>
            </a:r>
          </a:p>
          <a:p>
            <a:pPr eaLnBrk="1" hangingPunct="1"/>
            <a:r>
              <a:rPr lang="zh-CN" altLang="en-US" dirty="0"/>
              <a:t>但易磨损，传力不大。</a:t>
            </a:r>
          </a:p>
        </p:txBody>
      </p:sp>
      <p:pic>
        <p:nvPicPr>
          <p:cNvPr id="23565" name="Picture 13">
            <a:hlinkClick r:id="rId5" action="ppaction://hlinksldjump"/>
            <a:extLst>
              <a:ext uri="{FF2B5EF4-FFF2-40B4-BE49-F238E27FC236}">
                <a16:creationId xmlns:a16="http://schemas.microsoft.com/office/drawing/2014/main" id="{DF3F8D01-18EA-4779-B0E8-B871D499BC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6788"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6" name="Picture 14">
            <a:hlinkClick r:id="" action="ppaction://hlinkshowjump?jump=nextslide"/>
            <a:extLst>
              <a:ext uri="{FF2B5EF4-FFF2-40B4-BE49-F238E27FC236}">
                <a16:creationId xmlns:a16="http://schemas.microsoft.com/office/drawing/2014/main" id="{463AA8E6-6BF6-4500-8938-25D7E7D7F0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Rectangle 15">
            <a:extLst>
              <a:ext uri="{FF2B5EF4-FFF2-40B4-BE49-F238E27FC236}">
                <a16:creationId xmlns:a16="http://schemas.microsoft.com/office/drawing/2014/main" id="{F7D6FA1C-18B3-4CA7-A2D9-2B64424E96FB}"/>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3568" name="Rectangle 16">
            <a:extLst>
              <a:ext uri="{FF2B5EF4-FFF2-40B4-BE49-F238E27FC236}">
                <a16:creationId xmlns:a16="http://schemas.microsoft.com/office/drawing/2014/main" id="{1F5AC8F7-5851-4D5D-B3C2-26A1E610E068}"/>
              </a:ext>
            </a:extLst>
          </p:cNvPr>
          <p:cNvSpPr>
            <a:spLocks noChangeArrowheads="1"/>
          </p:cNvSpPr>
          <p:nvPr/>
        </p:nvSpPr>
        <p:spPr bwMode="auto">
          <a:xfrm>
            <a:off x="10466388" y="65801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3569" name="Rectangle 17">
            <a:extLst>
              <a:ext uri="{FF2B5EF4-FFF2-40B4-BE49-F238E27FC236}">
                <a16:creationId xmlns:a16="http://schemas.microsoft.com/office/drawing/2014/main" id="{FC13DC77-401C-4A1D-8738-C4C21A5F9262}"/>
              </a:ext>
            </a:extLst>
          </p:cNvPr>
          <p:cNvSpPr>
            <a:spLocks noChangeArrowheads="1"/>
          </p:cNvSpPr>
          <p:nvPr/>
        </p:nvSpPr>
        <p:spPr bwMode="auto">
          <a:xfrm>
            <a:off x="10645775" y="6759575"/>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arn(outVertical)">
                                      <p:cBhvr>
                                        <p:cTn id="7" dur="500"/>
                                        <p:tgtEl>
                                          <p:spTgt spid="23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23557"/>
                                        </p:tgtEl>
                                        <p:attrNameLst>
                                          <p:attrName>style.visibility</p:attrName>
                                        </p:attrNameLst>
                                      </p:cBhvr>
                                      <p:to>
                                        <p:strVal val="visible"/>
                                      </p:to>
                                    </p:set>
                                    <p:anim calcmode="lin" valueType="num">
                                      <p:cBhvr>
                                        <p:cTn id="12" dur="500" fill="hold"/>
                                        <p:tgtEl>
                                          <p:spTgt spid="23557"/>
                                        </p:tgtEl>
                                        <p:attrNameLst>
                                          <p:attrName>ppt_w</p:attrName>
                                        </p:attrNameLst>
                                      </p:cBhvr>
                                      <p:tavLst>
                                        <p:tav tm="0">
                                          <p:val>
                                            <p:fltVal val="0"/>
                                          </p:val>
                                        </p:tav>
                                        <p:tav tm="100000">
                                          <p:val>
                                            <p:strVal val="#ppt_w"/>
                                          </p:val>
                                        </p:tav>
                                      </p:tavLst>
                                    </p:anim>
                                    <p:anim calcmode="lin" valueType="num">
                                      <p:cBhvr>
                                        <p:cTn id="13" dur="500" fill="hold"/>
                                        <p:tgtEl>
                                          <p:spTgt spid="23557"/>
                                        </p:tgtEl>
                                        <p:attrNameLst>
                                          <p:attrName>ppt_h</p:attrName>
                                        </p:attrNameLst>
                                      </p:cBhvr>
                                      <p:tavLst>
                                        <p:tav tm="0">
                                          <p:val>
                                            <p:fltVal val="0"/>
                                          </p:val>
                                        </p:tav>
                                        <p:tav tm="100000">
                                          <p:val>
                                            <p:strVal val="#ppt_h"/>
                                          </p:val>
                                        </p:tav>
                                      </p:tavLst>
                                    </p:anim>
                                    <p:anim calcmode="lin" valueType="num">
                                      <p:cBhvr>
                                        <p:cTn id="14" dur="500" fill="hold"/>
                                        <p:tgtEl>
                                          <p:spTgt spid="23557"/>
                                        </p:tgtEl>
                                        <p:attrNameLst>
                                          <p:attrName>ppt_x</p:attrName>
                                        </p:attrNameLst>
                                      </p:cBhvr>
                                      <p:tavLst>
                                        <p:tav tm="0">
                                          <p:val>
                                            <p:fltVal val="0.5"/>
                                          </p:val>
                                        </p:tav>
                                        <p:tav tm="100000">
                                          <p:val>
                                            <p:strVal val="#ppt_x"/>
                                          </p:val>
                                        </p:tav>
                                      </p:tavLst>
                                    </p:anim>
                                    <p:anim calcmode="lin" valueType="num">
                                      <p:cBhvr>
                                        <p:cTn id="15" dur="500" fill="hold"/>
                                        <p:tgtEl>
                                          <p:spTgt spid="23557"/>
                                        </p:tgtEl>
                                        <p:attrNameLst>
                                          <p:attrName>ppt_y</p:attrName>
                                        </p:attrNameLst>
                                      </p:cBhvr>
                                      <p:tavLst>
                                        <p:tav tm="0">
                                          <p:val>
                                            <p:fltVal val="0.5"/>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558"/>
                                        </p:tgtEl>
                                        <p:attrNameLst>
                                          <p:attrName>style.visibility</p:attrName>
                                        </p:attrNameLst>
                                      </p:cBhvr>
                                      <p:to>
                                        <p:strVal val="visible"/>
                                      </p:to>
                                    </p:set>
                                    <p:anim calcmode="lin" valueType="num">
                                      <p:cBhvr additive="base">
                                        <p:cTn id="20" dur="500" fill="hold"/>
                                        <p:tgtEl>
                                          <p:spTgt spid="23558"/>
                                        </p:tgtEl>
                                        <p:attrNameLst>
                                          <p:attrName>ppt_x</p:attrName>
                                        </p:attrNameLst>
                                      </p:cBhvr>
                                      <p:tavLst>
                                        <p:tav tm="0">
                                          <p:val>
                                            <p:strVal val="#ppt_x"/>
                                          </p:val>
                                        </p:tav>
                                        <p:tav tm="100000">
                                          <p:val>
                                            <p:strVal val="#ppt_x"/>
                                          </p:val>
                                        </p:tav>
                                      </p:tavLst>
                                    </p:anim>
                                    <p:anim calcmode="lin" valueType="num">
                                      <p:cBhvr additive="base">
                                        <p:cTn id="21" dur="500" fill="hold"/>
                                        <p:tgtEl>
                                          <p:spTgt spid="23558"/>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23559"/>
                                        </p:tgtEl>
                                        <p:attrNameLst>
                                          <p:attrName>style.visibility</p:attrName>
                                        </p:attrNameLst>
                                      </p:cBhvr>
                                      <p:to>
                                        <p:strVal val="visible"/>
                                      </p:to>
                                    </p:set>
                                    <p:animEffect transition="in" filter="checkerboard(across)">
                                      <p:cBhvr>
                                        <p:cTn id="26" dur="500"/>
                                        <p:tgtEl>
                                          <p:spTgt spid="2355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23560"/>
                                        </p:tgtEl>
                                        <p:attrNameLst>
                                          <p:attrName>style.visibility</p:attrName>
                                        </p:attrNameLst>
                                      </p:cBhvr>
                                      <p:to>
                                        <p:strVal val="visible"/>
                                      </p:to>
                                    </p:set>
                                    <p:animEffect transition="in" filter="box(in)">
                                      <p:cBhvr>
                                        <p:cTn id="31" dur="500"/>
                                        <p:tgtEl>
                                          <p:spTgt spid="2356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3561"/>
                                        </p:tgtEl>
                                        <p:attrNameLst>
                                          <p:attrName>style.visibility</p:attrName>
                                        </p:attrNameLst>
                                      </p:cBhvr>
                                      <p:to>
                                        <p:strVal val="visible"/>
                                      </p:to>
                                    </p:set>
                                    <p:animEffect transition="in" filter="dissolve">
                                      <p:cBhvr>
                                        <p:cTn id="36" dur="500"/>
                                        <p:tgtEl>
                                          <p:spTgt spid="2356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3562"/>
                                        </p:tgtEl>
                                        <p:attrNameLst>
                                          <p:attrName>style.visibility</p:attrName>
                                        </p:attrNameLst>
                                      </p:cBhvr>
                                      <p:to>
                                        <p:strVal val="visible"/>
                                      </p:to>
                                    </p:set>
                                    <p:anim calcmode="lin" valueType="num">
                                      <p:cBhvr additive="base">
                                        <p:cTn id="41" dur="500" fill="hold"/>
                                        <p:tgtEl>
                                          <p:spTgt spid="23562"/>
                                        </p:tgtEl>
                                        <p:attrNameLst>
                                          <p:attrName>ppt_x</p:attrName>
                                        </p:attrNameLst>
                                      </p:cBhvr>
                                      <p:tavLst>
                                        <p:tav tm="0">
                                          <p:val>
                                            <p:strVal val="0-#ppt_w/2"/>
                                          </p:val>
                                        </p:tav>
                                        <p:tav tm="100000">
                                          <p:val>
                                            <p:strVal val="#ppt_x"/>
                                          </p:val>
                                        </p:tav>
                                      </p:tavLst>
                                    </p:anim>
                                    <p:anim calcmode="lin" valueType="num">
                                      <p:cBhvr additive="base">
                                        <p:cTn id="42" dur="500" fill="hold"/>
                                        <p:tgtEl>
                                          <p:spTgt spid="23562"/>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23563"/>
                                        </p:tgtEl>
                                        <p:attrNameLst>
                                          <p:attrName>style.visibility</p:attrName>
                                        </p:attrNameLst>
                                      </p:cBhvr>
                                      <p:to>
                                        <p:strVal val="visible"/>
                                      </p:to>
                                    </p:set>
                                    <p:animEffect transition="in" filter="strips(downRight)">
                                      <p:cBhvr>
                                        <p:cTn id="47" dur="500"/>
                                        <p:tgtEl>
                                          <p:spTgt spid="23563"/>
                                        </p:tgtEl>
                                      </p:cBhvr>
                                    </p:animEffect>
                                  </p:childTnLst>
                                </p:cTn>
                              </p:par>
                            </p:childTnLst>
                          </p:cTn>
                        </p:par>
                        <p:par>
                          <p:cTn id="48" fill="hold" nodeType="afterGroup">
                            <p:stCondLst>
                              <p:cond delay="500"/>
                            </p:stCondLst>
                            <p:childTnLst>
                              <p:par>
                                <p:cTn id="49" presetID="2" presetClass="entr" presetSubtype="2" fill="hold" nodeType="afterEffect">
                                  <p:stCondLst>
                                    <p:cond delay="0"/>
                                  </p:stCondLst>
                                  <p:childTnLst>
                                    <p:set>
                                      <p:cBhvr>
                                        <p:cTn id="50" dur="1" fill="hold">
                                          <p:stCondLst>
                                            <p:cond delay="0"/>
                                          </p:stCondLst>
                                        </p:cTn>
                                        <p:tgtEl>
                                          <p:spTgt spid="23565"/>
                                        </p:tgtEl>
                                        <p:attrNameLst>
                                          <p:attrName>style.visibility</p:attrName>
                                        </p:attrNameLst>
                                      </p:cBhvr>
                                      <p:to>
                                        <p:strVal val="visible"/>
                                      </p:to>
                                    </p:set>
                                    <p:anim calcmode="lin" valueType="num">
                                      <p:cBhvr additive="base">
                                        <p:cTn id="51" dur="500" fill="hold"/>
                                        <p:tgtEl>
                                          <p:spTgt spid="23565"/>
                                        </p:tgtEl>
                                        <p:attrNameLst>
                                          <p:attrName>ppt_x</p:attrName>
                                        </p:attrNameLst>
                                      </p:cBhvr>
                                      <p:tavLst>
                                        <p:tav tm="0">
                                          <p:val>
                                            <p:strVal val="1+#ppt_w/2"/>
                                          </p:val>
                                        </p:tav>
                                        <p:tav tm="100000">
                                          <p:val>
                                            <p:strVal val="#ppt_x"/>
                                          </p:val>
                                        </p:tav>
                                      </p:tavLst>
                                    </p:anim>
                                    <p:anim calcmode="lin" valueType="num">
                                      <p:cBhvr additive="base">
                                        <p:cTn id="52" dur="500" fill="hold"/>
                                        <p:tgtEl>
                                          <p:spTgt spid="23565"/>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1000"/>
                            </p:stCondLst>
                            <p:childTnLst>
                              <p:par>
                                <p:cTn id="54" presetID="2" presetClass="entr" presetSubtype="2" fill="hold" nodeType="afterEffect">
                                  <p:stCondLst>
                                    <p:cond delay="0"/>
                                  </p:stCondLst>
                                  <p:childTnLst>
                                    <p:set>
                                      <p:cBhvr>
                                        <p:cTn id="55" dur="1" fill="hold">
                                          <p:stCondLst>
                                            <p:cond delay="0"/>
                                          </p:stCondLst>
                                        </p:cTn>
                                        <p:tgtEl>
                                          <p:spTgt spid="23566"/>
                                        </p:tgtEl>
                                        <p:attrNameLst>
                                          <p:attrName>style.visibility</p:attrName>
                                        </p:attrNameLst>
                                      </p:cBhvr>
                                      <p:to>
                                        <p:strVal val="visible"/>
                                      </p:to>
                                    </p:set>
                                    <p:anim calcmode="lin" valueType="num">
                                      <p:cBhvr additive="base">
                                        <p:cTn id="56" dur="500" fill="hold"/>
                                        <p:tgtEl>
                                          <p:spTgt spid="23566"/>
                                        </p:tgtEl>
                                        <p:attrNameLst>
                                          <p:attrName>ppt_x</p:attrName>
                                        </p:attrNameLst>
                                      </p:cBhvr>
                                      <p:tavLst>
                                        <p:tav tm="0">
                                          <p:val>
                                            <p:strVal val="1+#ppt_w/2"/>
                                          </p:val>
                                        </p:tav>
                                        <p:tav tm="100000">
                                          <p:val>
                                            <p:strVal val="#ppt_x"/>
                                          </p:val>
                                        </p:tav>
                                      </p:tavLst>
                                    </p:anim>
                                    <p:anim calcmode="lin" valueType="num">
                                      <p:cBhvr additive="base">
                                        <p:cTn id="57" dur="500" fill="hold"/>
                                        <p:tgtEl>
                                          <p:spTgt spid="23566"/>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499"/>
                                          </p:stCondLst>
                                        </p:cTn>
                                        <p:tgtEl>
                                          <p:spTgt spid="23567"/>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499"/>
                                          </p:stCondLst>
                                        </p:cTn>
                                        <p:tgtEl>
                                          <p:spTgt spid="23568"/>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nodeType="clickEffect">
                                  <p:stCondLst>
                                    <p:cond delay="0"/>
                                  </p:stCondLst>
                                  <p:childTnLst>
                                    <p:set>
                                      <p:cBhvr>
                                        <p:cTn id="69" dur="1" fill="hold">
                                          <p:stCondLst>
                                            <p:cond delay="499"/>
                                          </p:stCondLst>
                                        </p:cTn>
                                        <p:tgtEl>
                                          <p:spTgt spid="235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P spid="23557" grpId="0"/>
      <p:bldP spid="23558" grpId="0"/>
      <p:bldP spid="23559" grpId="0"/>
      <p:bldP spid="23560" grpId="0"/>
      <p:bldP spid="23561" grpId="0"/>
      <p:bldP spid="23562" grpId="0"/>
      <p:bldP spid="2356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a:extLst>
              <a:ext uri="{FF2B5EF4-FFF2-40B4-BE49-F238E27FC236}">
                <a16:creationId xmlns:a16="http://schemas.microsoft.com/office/drawing/2014/main" id="{D642CDF1-A16E-4ED8-8F5C-61BC68A8E492}"/>
              </a:ext>
            </a:extLst>
          </p:cNvPr>
          <p:cNvSpPr txBox="1">
            <a:spLocks noChangeArrowheads="1"/>
          </p:cNvSpPr>
          <p:nvPr/>
        </p:nvSpPr>
        <p:spPr bwMode="auto">
          <a:xfrm>
            <a:off x="2259013" y="600075"/>
            <a:ext cx="277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2</a:t>
            </a:r>
            <a:r>
              <a:rPr lang="zh-CN" altLang="en-US">
                <a:solidFill>
                  <a:schemeClr val="tx2"/>
                </a:solidFill>
                <a:latin typeface="黑体" panose="02010609060101010101" pitchFamily="49" charset="-122"/>
                <a:ea typeface="黑体" panose="02010609060101010101" pitchFamily="49" charset="-122"/>
              </a:rPr>
              <a:t>．凸轮机构的分类</a:t>
            </a:r>
          </a:p>
        </p:txBody>
      </p:sp>
      <p:sp>
        <p:nvSpPr>
          <p:cNvPr id="24581" name="Text Box 5">
            <a:extLst>
              <a:ext uri="{FF2B5EF4-FFF2-40B4-BE49-F238E27FC236}">
                <a16:creationId xmlns:a16="http://schemas.microsoft.com/office/drawing/2014/main" id="{627FFFF5-70ED-447F-BDC0-55C4881EFD2D}"/>
              </a:ext>
            </a:extLst>
          </p:cNvPr>
          <p:cNvSpPr txBox="1">
            <a:spLocks noChangeArrowheads="1"/>
          </p:cNvSpPr>
          <p:nvPr/>
        </p:nvSpPr>
        <p:spPr bwMode="auto">
          <a:xfrm>
            <a:off x="2079625" y="1160463"/>
            <a:ext cx="237917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1</a:t>
            </a:r>
            <a:r>
              <a:rPr lang="zh-CN" altLang="en-US" dirty="0"/>
              <a:t>）</a:t>
            </a:r>
            <a:r>
              <a:rPr lang="zh-CN" altLang="en-US" dirty="0">
                <a:hlinkClick r:id="rId2" action="ppaction://hlinkfile"/>
              </a:rPr>
              <a:t>按凸轮的形状分</a:t>
            </a:r>
            <a:endParaRPr lang="zh-CN" altLang="en-US" dirty="0"/>
          </a:p>
        </p:txBody>
      </p:sp>
      <p:sp>
        <p:nvSpPr>
          <p:cNvPr id="24582" name="Text Box 6">
            <a:extLst>
              <a:ext uri="{FF2B5EF4-FFF2-40B4-BE49-F238E27FC236}">
                <a16:creationId xmlns:a16="http://schemas.microsoft.com/office/drawing/2014/main" id="{69D99FB4-A255-485C-AC58-9FA419808A82}"/>
              </a:ext>
            </a:extLst>
          </p:cNvPr>
          <p:cNvSpPr txBox="1">
            <a:spLocks noChangeArrowheads="1"/>
          </p:cNvSpPr>
          <p:nvPr/>
        </p:nvSpPr>
        <p:spPr bwMode="auto">
          <a:xfrm>
            <a:off x="2387600" y="1700213"/>
            <a:ext cx="3689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1</a:t>
            </a:r>
            <a:r>
              <a:rPr lang="zh-CN" altLang="en-US"/>
              <a:t>）盘形凸轮（移动凸轮）</a:t>
            </a:r>
          </a:p>
        </p:txBody>
      </p:sp>
      <p:sp>
        <p:nvSpPr>
          <p:cNvPr id="24583" name="Text Box 7">
            <a:extLst>
              <a:ext uri="{FF2B5EF4-FFF2-40B4-BE49-F238E27FC236}">
                <a16:creationId xmlns:a16="http://schemas.microsoft.com/office/drawing/2014/main" id="{C8521D41-3223-4EAD-9CFC-503FF9BC0262}"/>
              </a:ext>
            </a:extLst>
          </p:cNvPr>
          <p:cNvSpPr txBox="1">
            <a:spLocks noChangeArrowheads="1"/>
          </p:cNvSpPr>
          <p:nvPr/>
        </p:nvSpPr>
        <p:spPr bwMode="auto">
          <a:xfrm>
            <a:off x="2387600" y="2168525"/>
            <a:ext cx="1860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2</a:t>
            </a:r>
            <a:r>
              <a:rPr lang="zh-CN" altLang="en-US"/>
              <a:t>）圆柱凸轮</a:t>
            </a:r>
          </a:p>
        </p:txBody>
      </p:sp>
      <p:sp>
        <p:nvSpPr>
          <p:cNvPr id="24584" name="Text Box 8">
            <a:extLst>
              <a:ext uri="{FF2B5EF4-FFF2-40B4-BE49-F238E27FC236}">
                <a16:creationId xmlns:a16="http://schemas.microsoft.com/office/drawing/2014/main" id="{085BE805-FE14-4CB4-8049-E8948D15A8DE}"/>
              </a:ext>
            </a:extLst>
          </p:cNvPr>
          <p:cNvSpPr txBox="1">
            <a:spLocks noChangeArrowheads="1"/>
          </p:cNvSpPr>
          <p:nvPr/>
        </p:nvSpPr>
        <p:spPr bwMode="auto">
          <a:xfrm>
            <a:off x="2063750" y="2781300"/>
            <a:ext cx="33025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2</a:t>
            </a:r>
            <a:r>
              <a:rPr lang="zh-CN" altLang="en-US" dirty="0"/>
              <a:t>）</a:t>
            </a:r>
            <a:r>
              <a:rPr lang="zh-CN" altLang="en-US" dirty="0">
                <a:hlinkClick r:id="rId3" action="ppaction://hlinkfile"/>
              </a:rPr>
              <a:t>按推杆形状及运动形式分</a:t>
            </a:r>
            <a:endParaRPr lang="zh-CN" altLang="en-US" dirty="0"/>
          </a:p>
        </p:txBody>
      </p:sp>
      <p:sp>
        <p:nvSpPr>
          <p:cNvPr id="24585" name="Text Box 9">
            <a:extLst>
              <a:ext uri="{FF2B5EF4-FFF2-40B4-BE49-F238E27FC236}">
                <a16:creationId xmlns:a16="http://schemas.microsoft.com/office/drawing/2014/main" id="{C99441B4-5B14-445E-A8E8-121B0E33B9EB}"/>
              </a:ext>
            </a:extLst>
          </p:cNvPr>
          <p:cNvSpPr txBox="1">
            <a:spLocks noChangeArrowheads="1"/>
          </p:cNvSpPr>
          <p:nvPr/>
        </p:nvSpPr>
        <p:spPr bwMode="auto">
          <a:xfrm>
            <a:off x="2381250" y="3332163"/>
            <a:ext cx="4908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1</a:t>
            </a:r>
            <a:r>
              <a:rPr lang="zh-CN" altLang="en-US"/>
              <a:t>）尖顶推杆、滚子推杆和平底推杆</a:t>
            </a:r>
          </a:p>
        </p:txBody>
      </p:sp>
      <p:sp>
        <p:nvSpPr>
          <p:cNvPr id="24586" name="Text Box 10">
            <a:extLst>
              <a:ext uri="{FF2B5EF4-FFF2-40B4-BE49-F238E27FC236}">
                <a16:creationId xmlns:a16="http://schemas.microsoft.com/office/drawing/2014/main" id="{92BC41D8-4458-4177-BDA4-CE5D3DAC69A3}"/>
              </a:ext>
            </a:extLst>
          </p:cNvPr>
          <p:cNvSpPr txBox="1">
            <a:spLocks noChangeArrowheads="1"/>
          </p:cNvSpPr>
          <p:nvPr/>
        </p:nvSpPr>
        <p:spPr bwMode="auto">
          <a:xfrm>
            <a:off x="2381250" y="3789363"/>
            <a:ext cx="612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2</a:t>
            </a:r>
            <a:r>
              <a:rPr lang="zh-CN" altLang="en-US"/>
              <a:t>）对心直动推杆、偏置直动推杆和摆动推杆</a:t>
            </a:r>
          </a:p>
        </p:txBody>
      </p:sp>
      <p:sp>
        <p:nvSpPr>
          <p:cNvPr id="24587" name="Text Box 11">
            <a:extLst>
              <a:ext uri="{FF2B5EF4-FFF2-40B4-BE49-F238E27FC236}">
                <a16:creationId xmlns:a16="http://schemas.microsoft.com/office/drawing/2014/main" id="{1C0F1F79-0BFD-430F-958F-8EECB0DA49C7}"/>
              </a:ext>
            </a:extLst>
          </p:cNvPr>
          <p:cNvSpPr txBox="1">
            <a:spLocks noChangeArrowheads="1"/>
          </p:cNvSpPr>
          <p:nvPr/>
        </p:nvSpPr>
        <p:spPr bwMode="auto">
          <a:xfrm>
            <a:off x="2063750" y="4400550"/>
            <a:ext cx="30716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3</a:t>
            </a:r>
            <a:r>
              <a:rPr lang="zh-CN" altLang="en-US" dirty="0"/>
              <a:t>）</a:t>
            </a:r>
            <a:r>
              <a:rPr lang="zh-CN" altLang="en-US" dirty="0">
                <a:hlinkClick r:id="rId4" action="ppaction://hlinkfile"/>
              </a:rPr>
              <a:t>按保持高副接触方法分</a:t>
            </a:r>
            <a:endParaRPr lang="zh-CN" altLang="en-US" dirty="0"/>
          </a:p>
        </p:txBody>
      </p:sp>
      <p:sp>
        <p:nvSpPr>
          <p:cNvPr id="24588" name="Text Box 12">
            <a:extLst>
              <a:ext uri="{FF2B5EF4-FFF2-40B4-BE49-F238E27FC236}">
                <a16:creationId xmlns:a16="http://schemas.microsoft.com/office/drawing/2014/main" id="{09CEA66D-0C46-452A-8053-C0F848E67BCA}"/>
              </a:ext>
            </a:extLst>
          </p:cNvPr>
          <p:cNvSpPr txBox="1">
            <a:spLocks noChangeArrowheads="1"/>
          </p:cNvSpPr>
          <p:nvPr/>
        </p:nvSpPr>
        <p:spPr bwMode="auto">
          <a:xfrm>
            <a:off x="2387600" y="4976813"/>
            <a:ext cx="307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1</a:t>
            </a:r>
            <a:r>
              <a:rPr lang="zh-CN" altLang="en-US"/>
              <a:t>）力封闭的凸轮机构</a:t>
            </a:r>
          </a:p>
        </p:txBody>
      </p:sp>
      <p:sp>
        <p:nvSpPr>
          <p:cNvPr id="24589" name="Text Box 13">
            <a:extLst>
              <a:ext uri="{FF2B5EF4-FFF2-40B4-BE49-F238E27FC236}">
                <a16:creationId xmlns:a16="http://schemas.microsoft.com/office/drawing/2014/main" id="{63D44164-B9BA-4F66-A65C-BD26CD114E8A}"/>
              </a:ext>
            </a:extLst>
          </p:cNvPr>
          <p:cNvSpPr txBox="1">
            <a:spLocks noChangeArrowheads="1"/>
          </p:cNvSpPr>
          <p:nvPr/>
        </p:nvSpPr>
        <p:spPr bwMode="auto">
          <a:xfrm>
            <a:off x="2387600" y="5408613"/>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2</a:t>
            </a:r>
            <a:r>
              <a:rPr lang="zh-CN" altLang="en-US"/>
              <a:t>）几何封闭的凸轮机构</a:t>
            </a:r>
          </a:p>
        </p:txBody>
      </p:sp>
      <p:sp>
        <p:nvSpPr>
          <p:cNvPr id="4108" name="Line 14">
            <a:extLst>
              <a:ext uri="{FF2B5EF4-FFF2-40B4-BE49-F238E27FC236}">
                <a16:creationId xmlns:a16="http://schemas.microsoft.com/office/drawing/2014/main" id="{EE2BA683-774D-42F8-8846-F3536D596EB0}"/>
              </a:ext>
            </a:extLst>
          </p:cNvPr>
          <p:cNvSpPr>
            <a:spLocks noChangeShapeType="1"/>
          </p:cNvSpPr>
          <p:nvPr/>
        </p:nvSpPr>
        <p:spPr bwMode="auto">
          <a:xfrm>
            <a:off x="2424113" y="549275"/>
            <a:ext cx="7416800"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9" name="Text Box 15">
            <a:extLst>
              <a:ext uri="{FF2B5EF4-FFF2-40B4-BE49-F238E27FC236}">
                <a16:creationId xmlns:a16="http://schemas.microsoft.com/office/drawing/2014/main" id="{06093FD3-5C1F-4546-98DF-22382E41BFAF}"/>
              </a:ext>
            </a:extLst>
          </p:cNvPr>
          <p:cNvSpPr txBox="1">
            <a:spLocks noChangeArrowheads="1"/>
          </p:cNvSpPr>
          <p:nvPr/>
        </p:nvSpPr>
        <p:spPr bwMode="auto">
          <a:xfrm>
            <a:off x="6997700" y="182563"/>
            <a:ext cx="2914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凸轮机构的应用和分类</a:t>
            </a:r>
            <a:r>
              <a:rPr lang="en-US" altLang="zh-CN" b="1">
                <a:solidFill>
                  <a:srgbClr val="FF3300"/>
                </a:solidFill>
                <a:ea typeface="华文新魏" panose="02010800040101010101" pitchFamily="2" charset="-122"/>
              </a:rPr>
              <a:t>(2/2)</a:t>
            </a:r>
          </a:p>
        </p:txBody>
      </p:sp>
      <p:pic>
        <p:nvPicPr>
          <p:cNvPr id="24592" name="Picture 16">
            <a:hlinkClick r:id="rId5" action="ppaction://hlinksldjump"/>
            <a:extLst>
              <a:ext uri="{FF2B5EF4-FFF2-40B4-BE49-F238E27FC236}">
                <a16:creationId xmlns:a16="http://schemas.microsoft.com/office/drawing/2014/main" id="{71E751E2-219A-4050-A71E-C93CCEA020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3" name="Picture 17">
            <a:hlinkClick r:id="" action="ppaction://hlinkshowjump?jump=nextslide"/>
            <a:extLst>
              <a:ext uri="{FF2B5EF4-FFF2-40B4-BE49-F238E27FC236}">
                <a16:creationId xmlns:a16="http://schemas.microsoft.com/office/drawing/2014/main" id="{0F280CDD-A099-4982-844F-11B832F427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4" name="Picture 18">
            <a:hlinkClick r:id="" action="ppaction://hlinkshowjump?jump=previousslide"/>
            <a:extLst>
              <a:ext uri="{FF2B5EF4-FFF2-40B4-BE49-F238E27FC236}">
                <a16:creationId xmlns:a16="http://schemas.microsoft.com/office/drawing/2014/main" id="{5C5957CB-B281-429E-B467-3601E8F25F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5" name="Rectangle 19">
            <a:extLst>
              <a:ext uri="{FF2B5EF4-FFF2-40B4-BE49-F238E27FC236}">
                <a16:creationId xmlns:a16="http://schemas.microsoft.com/office/drawing/2014/main" id="{4EFEA598-DAA9-4CB2-A01E-FDE473BFACCB}"/>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4596" name="Rectangle 20">
            <a:extLst>
              <a:ext uri="{FF2B5EF4-FFF2-40B4-BE49-F238E27FC236}">
                <a16:creationId xmlns:a16="http://schemas.microsoft.com/office/drawing/2014/main" id="{26DEC4A7-0FA3-45F9-BE17-323798E029D2}"/>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4597" name="Rectangle 21">
            <a:extLst>
              <a:ext uri="{FF2B5EF4-FFF2-40B4-BE49-F238E27FC236}">
                <a16:creationId xmlns:a16="http://schemas.microsoft.com/office/drawing/2014/main" id="{2D07D2E3-A6B4-41EE-8136-C6FD43B83287}"/>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116" name="Rectangle 22">
            <a:extLst>
              <a:ext uri="{FF2B5EF4-FFF2-40B4-BE49-F238E27FC236}">
                <a16:creationId xmlns:a16="http://schemas.microsoft.com/office/drawing/2014/main" id="{63B464CC-4007-4AB3-A54A-F0E336337B1A}"/>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ppt_w</p:attrName>
                                        </p:attrNameLst>
                                      </p:cBhvr>
                                      <p:tavLst>
                                        <p:tav tm="0">
                                          <p:val>
                                            <p:fltVal val="0"/>
                                          </p:val>
                                        </p:tav>
                                        <p:tav tm="100000">
                                          <p:val>
                                            <p:strVal val="#ppt_w"/>
                                          </p:val>
                                        </p:tav>
                                      </p:tavLst>
                                    </p:anim>
                                    <p:anim calcmode="lin" valueType="num">
                                      <p:cBhvr>
                                        <p:cTn id="8" dur="500" fill="hold"/>
                                        <p:tgtEl>
                                          <p:spTgt spid="24580"/>
                                        </p:tgtEl>
                                        <p:attrNameLst>
                                          <p:attrName>ppt_h</p:attrName>
                                        </p:attrNameLst>
                                      </p:cBhvr>
                                      <p:tavLst>
                                        <p:tav tm="0">
                                          <p:val>
                                            <p:fltVal val="0"/>
                                          </p:val>
                                        </p:tav>
                                        <p:tav tm="100000">
                                          <p:val>
                                            <p:strVal val="#ppt_h"/>
                                          </p:val>
                                        </p:tav>
                                      </p:tavLst>
                                    </p:anim>
                                    <p:anim calcmode="lin" valueType="num">
                                      <p:cBhvr>
                                        <p:cTn id="9" dur="500" fill="hold"/>
                                        <p:tgtEl>
                                          <p:spTgt spid="24580"/>
                                        </p:tgtEl>
                                        <p:attrNameLst>
                                          <p:attrName>ppt_x</p:attrName>
                                        </p:attrNameLst>
                                      </p:cBhvr>
                                      <p:tavLst>
                                        <p:tav tm="0">
                                          <p:val>
                                            <p:fltVal val="0.5"/>
                                          </p:val>
                                        </p:tav>
                                        <p:tav tm="100000">
                                          <p:val>
                                            <p:strVal val="#ppt_x"/>
                                          </p:val>
                                        </p:tav>
                                      </p:tavLst>
                                    </p:anim>
                                    <p:anim calcmode="lin" valueType="num">
                                      <p:cBhvr>
                                        <p:cTn id="10" dur="500" fill="hold"/>
                                        <p:tgtEl>
                                          <p:spTgt spid="24580"/>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4581"/>
                                        </p:tgtEl>
                                        <p:attrNameLst>
                                          <p:attrName>style.visibility</p:attrName>
                                        </p:attrNameLst>
                                      </p:cBhvr>
                                      <p:to>
                                        <p:strVal val="visible"/>
                                      </p:to>
                                    </p:set>
                                    <p:animEffect transition="in" filter="box(in)">
                                      <p:cBhvr>
                                        <p:cTn id="15" dur="500"/>
                                        <p:tgtEl>
                                          <p:spTgt spid="2458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24582"/>
                                        </p:tgtEl>
                                        <p:attrNameLst>
                                          <p:attrName>style.visibility</p:attrName>
                                        </p:attrNameLst>
                                      </p:cBhvr>
                                      <p:to>
                                        <p:strVal val="visible"/>
                                      </p:to>
                                    </p:set>
                                    <p:anim calcmode="lin" valueType="num">
                                      <p:cBhvr additive="base">
                                        <p:cTn id="20" dur="500" fill="hold"/>
                                        <p:tgtEl>
                                          <p:spTgt spid="24582"/>
                                        </p:tgtEl>
                                        <p:attrNameLst>
                                          <p:attrName>ppt_x</p:attrName>
                                        </p:attrNameLst>
                                      </p:cBhvr>
                                      <p:tavLst>
                                        <p:tav tm="0">
                                          <p:val>
                                            <p:strVal val="1+#ppt_w/2"/>
                                          </p:val>
                                        </p:tav>
                                        <p:tav tm="100000">
                                          <p:val>
                                            <p:strVal val="#ppt_x"/>
                                          </p:val>
                                        </p:tav>
                                      </p:tavLst>
                                    </p:anim>
                                    <p:anim calcmode="lin" valueType="num">
                                      <p:cBhvr additive="base">
                                        <p:cTn id="21" dur="500" fill="hold"/>
                                        <p:tgtEl>
                                          <p:spTgt spid="24582"/>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4583"/>
                                        </p:tgtEl>
                                        <p:attrNameLst>
                                          <p:attrName>style.visibility</p:attrName>
                                        </p:attrNameLst>
                                      </p:cBhvr>
                                      <p:to>
                                        <p:strVal val="visible"/>
                                      </p:to>
                                    </p:set>
                                    <p:anim calcmode="lin" valueType="num">
                                      <p:cBhvr additive="base">
                                        <p:cTn id="26" dur="500" fill="hold"/>
                                        <p:tgtEl>
                                          <p:spTgt spid="24583"/>
                                        </p:tgtEl>
                                        <p:attrNameLst>
                                          <p:attrName>ppt_x</p:attrName>
                                        </p:attrNameLst>
                                      </p:cBhvr>
                                      <p:tavLst>
                                        <p:tav tm="0">
                                          <p:val>
                                            <p:strVal val="0-#ppt_w/2"/>
                                          </p:val>
                                        </p:tav>
                                        <p:tav tm="100000">
                                          <p:val>
                                            <p:strVal val="#ppt_x"/>
                                          </p:val>
                                        </p:tav>
                                      </p:tavLst>
                                    </p:anim>
                                    <p:anim calcmode="lin" valueType="num">
                                      <p:cBhvr additive="base">
                                        <p:cTn id="27" dur="500" fill="hold"/>
                                        <p:tgtEl>
                                          <p:spTgt spid="24583"/>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4584"/>
                                        </p:tgtEl>
                                        <p:attrNameLst>
                                          <p:attrName>style.visibility</p:attrName>
                                        </p:attrNameLst>
                                      </p:cBhvr>
                                      <p:to>
                                        <p:strVal val="visible"/>
                                      </p:to>
                                    </p:set>
                                    <p:animEffect transition="in" filter="box(out)">
                                      <p:cBhvr>
                                        <p:cTn id="32" dur="500"/>
                                        <p:tgtEl>
                                          <p:spTgt spid="2458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585"/>
                                        </p:tgtEl>
                                        <p:attrNameLst>
                                          <p:attrName>style.visibility</p:attrName>
                                        </p:attrNameLst>
                                      </p:cBhvr>
                                      <p:to>
                                        <p:strVal val="visible"/>
                                      </p:to>
                                    </p:set>
                                    <p:animEffect transition="in" filter="blinds(horizontal)">
                                      <p:cBhvr>
                                        <p:cTn id="37" dur="500"/>
                                        <p:tgtEl>
                                          <p:spTgt spid="2458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5" fill="hold" grpId="0" nodeType="clickEffect">
                                  <p:stCondLst>
                                    <p:cond delay="0"/>
                                  </p:stCondLst>
                                  <p:childTnLst>
                                    <p:set>
                                      <p:cBhvr>
                                        <p:cTn id="41" dur="1" fill="hold">
                                          <p:stCondLst>
                                            <p:cond delay="0"/>
                                          </p:stCondLst>
                                        </p:cTn>
                                        <p:tgtEl>
                                          <p:spTgt spid="24586"/>
                                        </p:tgtEl>
                                        <p:attrNameLst>
                                          <p:attrName>style.visibility</p:attrName>
                                        </p:attrNameLst>
                                      </p:cBhvr>
                                      <p:to>
                                        <p:strVal val="visible"/>
                                      </p:to>
                                    </p:set>
                                    <p:animEffect transition="in" filter="blinds(vertical)">
                                      <p:cBhvr>
                                        <p:cTn id="42" dur="500"/>
                                        <p:tgtEl>
                                          <p:spTgt spid="2458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4587"/>
                                        </p:tgtEl>
                                        <p:attrNameLst>
                                          <p:attrName>style.visibility</p:attrName>
                                        </p:attrNameLst>
                                      </p:cBhvr>
                                      <p:to>
                                        <p:strVal val="visible"/>
                                      </p:to>
                                    </p:set>
                                    <p:animEffect transition="in" filter="box(in)">
                                      <p:cBhvr>
                                        <p:cTn id="47" dur="500"/>
                                        <p:tgtEl>
                                          <p:spTgt spid="2458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4588"/>
                                        </p:tgtEl>
                                        <p:attrNameLst>
                                          <p:attrName>style.visibility</p:attrName>
                                        </p:attrNameLst>
                                      </p:cBhvr>
                                      <p:to>
                                        <p:strVal val="visible"/>
                                      </p:to>
                                    </p:set>
                                    <p:anim calcmode="lin" valueType="num">
                                      <p:cBhvr additive="base">
                                        <p:cTn id="52" dur="500" fill="hold"/>
                                        <p:tgtEl>
                                          <p:spTgt spid="24588"/>
                                        </p:tgtEl>
                                        <p:attrNameLst>
                                          <p:attrName>ppt_x</p:attrName>
                                        </p:attrNameLst>
                                      </p:cBhvr>
                                      <p:tavLst>
                                        <p:tav tm="0">
                                          <p:val>
                                            <p:strVal val="#ppt_x"/>
                                          </p:val>
                                        </p:tav>
                                        <p:tav tm="100000">
                                          <p:val>
                                            <p:strVal val="#ppt_x"/>
                                          </p:val>
                                        </p:tav>
                                      </p:tavLst>
                                    </p:anim>
                                    <p:anim calcmode="lin" valueType="num">
                                      <p:cBhvr additive="base">
                                        <p:cTn id="53" dur="500" fill="hold"/>
                                        <p:tgtEl>
                                          <p:spTgt spid="24588"/>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24589"/>
                                        </p:tgtEl>
                                        <p:attrNameLst>
                                          <p:attrName>style.visibility</p:attrName>
                                        </p:attrNameLst>
                                      </p:cBhvr>
                                      <p:to>
                                        <p:strVal val="visible"/>
                                      </p:to>
                                    </p:set>
                                    <p:anim calcmode="lin" valueType="num">
                                      <p:cBhvr additive="base">
                                        <p:cTn id="58" dur="500" fill="hold"/>
                                        <p:tgtEl>
                                          <p:spTgt spid="24589"/>
                                        </p:tgtEl>
                                        <p:attrNameLst>
                                          <p:attrName>ppt_x</p:attrName>
                                        </p:attrNameLst>
                                      </p:cBhvr>
                                      <p:tavLst>
                                        <p:tav tm="0">
                                          <p:val>
                                            <p:strVal val="0-#ppt_w/2"/>
                                          </p:val>
                                        </p:tav>
                                        <p:tav tm="100000">
                                          <p:val>
                                            <p:strVal val="#ppt_x"/>
                                          </p:val>
                                        </p:tav>
                                      </p:tavLst>
                                    </p:anim>
                                    <p:anim calcmode="lin" valueType="num">
                                      <p:cBhvr additive="base">
                                        <p:cTn id="59" dur="500" fill="hold"/>
                                        <p:tgtEl>
                                          <p:spTgt spid="24589"/>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500"/>
                            </p:stCondLst>
                            <p:childTnLst>
                              <p:par>
                                <p:cTn id="61" presetID="2" presetClass="entr" presetSubtype="2" fill="hold" nodeType="afterEffect">
                                  <p:stCondLst>
                                    <p:cond delay="0"/>
                                  </p:stCondLst>
                                  <p:childTnLst>
                                    <p:set>
                                      <p:cBhvr>
                                        <p:cTn id="62" dur="1" fill="hold">
                                          <p:stCondLst>
                                            <p:cond delay="0"/>
                                          </p:stCondLst>
                                        </p:cTn>
                                        <p:tgtEl>
                                          <p:spTgt spid="24592"/>
                                        </p:tgtEl>
                                        <p:attrNameLst>
                                          <p:attrName>style.visibility</p:attrName>
                                        </p:attrNameLst>
                                      </p:cBhvr>
                                      <p:to>
                                        <p:strVal val="visible"/>
                                      </p:to>
                                    </p:set>
                                    <p:anim calcmode="lin" valueType="num">
                                      <p:cBhvr additive="base">
                                        <p:cTn id="63" dur="500" fill="hold"/>
                                        <p:tgtEl>
                                          <p:spTgt spid="24592"/>
                                        </p:tgtEl>
                                        <p:attrNameLst>
                                          <p:attrName>ppt_x</p:attrName>
                                        </p:attrNameLst>
                                      </p:cBhvr>
                                      <p:tavLst>
                                        <p:tav tm="0">
                                          <p:val>
                                            <p:strVal val="1+#ppt_w/2"/>
                                          </p:val>
                                        </p:tav>
                                        <p:tav tm="100000">
                                          <p:val>
                                            <p:strVal val="#ppt_x"/>
                                          </p:val>
                                        </p:tav>
                                      </p:tavLst>
                                    </p:anim>
                                    <p:anim calcmode="lin" valueType="num">
                                      <p:cBhvr additive="base">
                                        <p:cTn id="64" dur="500" fill="hold"/>
                                        <p:tgtEl>
                                          <p:spTgt spid="24592"/>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1000"/>
                            </p:stCondLst>
                            <p:childTnLst>
                              <p:par>
                                <p:cTn id="66" presetID="2" presetClass="entr" presetSubtype="2" fill="hold" nodeType="afterEffect">
                                  <p:stCondLst>
                                    <p:cond delay="0"/>
                                  </p:stCondLst>
                                  <p:childTnLst>
                                    <p:set>
                                      <p:cBhvr>
                                        <p:cTn id="67" dur="1" fill="hold">
                                          <p:stCondLst>
                                            <p:cond delay="0"/>
                                          </p:stCondLst>
                                        </p:cTn>
                                        <p:tgtEl>
                                          <p:spTgt spid="24594"/>
                                        </p:tgtEl>
                                        <p:attrNameLst>
                                          <p:attrName>style.visibility</p:attrName>
                                        </p:attrNameLst>
                                      </p:cBhvr>
                                      <p:to>
                                        <p:strVal val="visible"/>
                                      </p:to>
                                    </p:set>
                                    <p:anim calcmode="lin" valueType="num">
                                      <p:cBhvr additive="base">
                                        <p:cTn id="68" dur="500" fill="hold"/>
                                        <p:tgtEl>
                                          <p:spTgt spid="24594"/>
                                        </p:tgtEl>
                                        <p:attrNameLst>
                                          <p:attrName>ppt_x</p:attrName>
                                        </p:attrNameLst>
                                      </p:cBhvr>
                                      <p:tavLst>
                                        <p:tav tm="0">
                                          <p:val>
                                            <p:strVal val="1+#ppt_w/2"/>
                                          </p:val>
                                        </p:tav>
                                        <p:tav tm="100000">
                                          <p:val>
                                            <p:strVal val="#ppt_x"/>
                                          </p:val>
                                        </p:tav>
                                      </p:tavLst>
                                    </p:anim>
                                    <p:anim calcmode="lin" valueType="num">
                                      <p:cBhvr additive="base">
                                        <p:cTn id="69" dur="500" fill="hold"/>
                                        <p:tgtEl>
                                          <p:spTgt spid="24594"/>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1500"/>
                            </p:stCondLst>
                            <p:childTnLst>
                              <p:par>
                                <p:cTn id="71" presetID="2" presetClass="entr" presetSubtype="2" fill="hold" nodeType="afterEffect">
                                  <p:stCondLst>
                                    <p:cond delay="0"/>
                                  </p:stCondLst>
                                  <p:childTnLst>
                                    <p:set>
                                      <p:cBhvr>
                                        <p:cTn id="72" dur="1" fill="hold">
                                          <p:stCondLst>
                                            <p:cond delay="0"/>
                                          </p:stCondLst>
                                        </p:cTn>
                                        <p:tgtEl>
                                          <p:spTgt spid="24593"/>
                                        </p:tgtEl>
                                        <p:attrNameLst>
                                          <p:attrName>style.visibility</p:attrName>
                                        </p:attrNameLst>
                                      </p:cBhvr>
                                      <p:to>
                                        <p:strVal val="visible"/>
                                      </p:to>
                                    </p:set>
                                    <p:anim calcmode="lin" valueType="num">
                                      <p:cBhvr additive="base">
                                        <p:cTn id="73" dur="500" fill="hold"/>
                                        <p:tgtEl>
                                          <p:spTgt spid="24593"/>
                                        </p:tgtEl>
                                        <p:attrNameLst>
                                          <p:attrName>ppt_x</p:attrName>
                                        </p:attrNameLst>
                                      </p:cBhvr>
                                      <p:tavLst>
                                        <p:tav tm="0">
                                          <p:val>
                                            <p:strVal val="1+#ppt_w/2"/>
                                          </p:val>
                                        </p:tav>
                                        <p:tav tm="100000">
                                          <p:val>
                                            <p:strVal val="#ppt_x"/>
                                          </p:val>
                                        </p:tav>
                                      </p:tavLst>
                                    </p:anim>
                                    <p:anim calcmode="lin" valueType="num">
                                      <p:cBhvr additive="base">
                                        <p:cTn id="74" dur="500" fill="hold"/>
                                        <p:tgtEl>
                                          <p:spTgt spid="24593"/>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499"/>
                                          </p:stCondLst>
                                        </p:cTn>
                                        <p:tgtEl>
                                          <p:spTgt spid="24595"/>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499"/>
                                          </p:stCondLst>
                                        </p:cTn>
                                        <p:tgtEl>
                                          <p:spTgt spid="24596"/>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nodeType="clickEffect">
                                  <p:stCondLst>
                                    <p:cond delay="0"/>
                                  </p:stCondLst>
                                  <p:childTnLst>
                                    <p:set>
                                      <p:cBhvr>
                                        <p:cTn id="86" dur="1" fill="hold">
                                          <p:stCondLst>
                                            <p:cond delay="499"/>
                                          </p:stCondLst>
                                        </p:cTn>
                                        <p:tgtEl>
                                          <p:spTgt spid="24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1" grpId="0"/>
      <p:bldP spid="24582" grpId="0"/>
      <p:bldP spid="24583" grpId="0"/>
      <p:bldP spid="24584" grpId="0"/>
      <p:bldP spid="24585" grpId="0"/>
      <p:bldP spid="24586" grpId="0"/>
      <p:bldP spid="24587" grpId="0"/>
      <p:bldP spid="24588" grpId="0"/>
      <p:bldP spid="245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a:extLst>
              <a:ext uri="{FF2B5EF4-FFF2-40B4-BE49-F238E27FC236}">
                <a16:creationId xmlns:a16="http://schemas.microsoft.com/office/drawing/2014/main" id="{1FEBDCC5-1943-4A23-9A0F-EA7E9D824A79}"/>
              </a:ext>
            </a:extLst>
          </p:cNvPr>
          <p:cNvSpPr txBox="1">
            <a:spLocks noChangeArrowheads="1"/>
          </p:cNvSpPr>
          <p:nvPr/>
        </p:nvSpPr>
        <p:spPr bwMode="auto">
          <a:xfrm>
            <a:off x="3819525" y="260350"/>
            <a:ext cx="36814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FF3300"/>
                </a:solidFill>
              </a:rPr>
              <a:t>§9-2  </a:t>
            </a:r>
            <a:r>
              <a:rPr lang="zh-CN" altLang="en-US" sz="2800" b="1">
                <a:solidFill>
                  <a:srgbClr val="FF3300"/>
                </a:solidFill>
              </a:rPr>
              <a:t>推杆的运动规律</a:t>
            </a:r>
          </a:p>
        </p:txBody>
      </p:sp>
      <p:sp>
        <p:nvSpPr>
          <p:cNvPr id="26630" name="Text Box 6">
            <a:extLst>
              <a:ext uri="{FF2B5EF4-FFF2-40B4-BE49-F238E27FC236}">
                <a16:creationId xmlns:a16="http://schemas.microsoft.com/office/drawing/2014/main" id="{8A44097E-1E61-4FE5-A379-EBDC58A20A80}"/>
              </a:ext>
            </a:extLst>
          </p:cNvPr>
          <p:cNvSpPr txBox="1">
            <a:spLocks noChangeArrowheads="1"/>
          </p:cNvSpPr>
          <p:nvPr/>
        </p:nvSpPr>
        <p:spPr bwMode="auto">
          <a:xfrm>
            <a:off x="2316163" y="1665288"/>
            <a:ext cx="26987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rPr>
              <a:t>基圆</a:t>
            </a:r>
            <a:r>
              <a:rPr lang="zh-CN" altLang="en-US"/>
              <a:t>    </a:t>
            </a:r>
            <a:r>
              <a:rPr lang="zh-CN" altLang="en-US">
                <a:solidFill>
                  <a:srgbClr val="FF3300"/>
                </a:solidFill>
              </a:rPr>
              <a:t>基圆半径  </a:t>
            </a:r>
            <a:r>
              <a:rPr lang="en-US" altLang="zh-CN" i="1"/>
              <a:t>r</a:t>
            </a:r>
            <a:r>
              <a:rPr lang="en-US" altLang="zh-CN" sz="2000" baseline="-20000"/>
              <a:t>0</a:t>
            </a:r>
          </a:p>
        </p:txBody>
      </p:sp>
      <p:sp>
        <p:nvSpPr>
          <p:cNvPr id="26631" name="Text Box 7">
            <a:extLst>
              <a:ext uri="{FF2B5EF4-FFF2-40B4-BE49-F238E27FC236}">
                <a16:creationId xmlns:a16="http://schemas.microsoft.com/office/drawing/2014/main" id="{DA599174-ADA0-402B-84C1-CFE9A7B66B8D}"/>
              </a:ext>
            </a:extLst>
          </p:cNvPr>
          <p:cNvSpPr txBox="1">
            <a:spLocks noChangeArrowheads="1"/>
          </p:cNvSpPr>
          <p:nvPr/>
        </p:nvSpPr>
        <p:spPr bwMode="auto">
          <a:xfrm>
            <a:off x="2316163" y="2133600"/>
            <a:ext cx="2951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rPr>
              <a:t>推程</a:t>
            </a:r>
            <a:r>
              <a:rPr lang="zh-CN" altLang="en-US"/>
              <a:t>    </a:t>
            </a:r>
            <a:r>
              <a:rPr lang="zh-CN" altLang="en-US">
                <a:solidFill>
                  <a:srgbClr val="FF3300"/>
                </a:solidFill>
              </a:rPr>
              <a:t>推程运动角 </a:t>
            </a:r>
            <a:r>
              <a:rPr lang="en-US" altLang="zh-CN" i="1"/>
              <a:t>δ</a:t>
            </a:r>
            <a:r>
              <a:rPr lang="en-US" altLang="zh-CN" sz="2000" baseline="-25000"/>
              <a:t>0</a:t>
            </a:r>
          </a:p>
        </p:txBody>
      </p:sp>
      <p:sp>
        <p:nvSpPr>
          <p:cNvPr id="26632" name="Text Box 8">
            <a:extLst>
              <a:ext uri="{FF2B5EF4-FFF2-40B4-BE49-F238E27FC236}">
                <a16:creationId xmlns:a16="http://schemas.microsoft.com/office/drawing/2014/main" id="{A03AA802-2313-447D-A012-0DAADDEA47D2}"/>
              </a:ext>
            </a:extLst>
          </p:cNvPr>
          <p:cNvSpPr txBox="1">
            <a:spLocks noChangeArrowheads="1"/>
          </p:cNvSpPr>
          <p:nvPr/>
        </p:nvSpPr>
        <p:spPr bwMode="auto">
          <a:xfrm>
            <a:off x="2316163" y="2576513"/>
            <a:ext cx="2728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rPr>
              <a:t>远休</a:t>
            </a:r>
            <a:r>
              <a:rPr lang="zh-CN" altLang="en-US"/>
              <a:t>    </a:t>
            </a:r>
            <a:r>
              <a:rPr lang="zh-CN" altLang="en-US">
                <a:solidFill>
                  <a:srgbClr val="FF3300"/>
                </a:solidFill>
              </a:rPr>
              <a:t>远休止角 </a:t>
            </a:r>
            <a:r>
              <a:rPr lang="en-US" altLang="zh-CN" i="1"/>
              <a:t>δ</a:t>
            </a:r>
            <a:r>
              <a:rPr lang="en-US" altLang="zh-CN" sz="2000" baseline="-25000"/>
              <a:t>01</a:t>
            </a:r>
          </a:p>
        </p:txBody>
      </p:sp>
      <p:sp>
        <p:nvSpPr>
          <p:cNvPr id="26633" name="Text Box 9">
            <a:extLst>
              <a:ext uri="{FF2B5EF4-FFF2-40B4-BE49-F238E27FC236}">
                <a16:creationId xmlns:a16="http://schemas.microsoft.com/office/drawing/2014/main" id="{B753D545-19D6-4854-BFEB-E3EDBE7BBDFB}"/>
              </a:ext>
            </a:extLst>
          </p:cNvPr>
          <p:cNvSpPr txBox="1">
            <a:spLocks noChangeArrowheads="1"/>
          </p:cNvSpPr>
          <p:nvPr/>
        </p:nvSpPr>
        <p:spPr bwMode="auto">
          <a:xfrm>
            <a:off x="2306638" y="3033713"/>
            <a:ext cx="301942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rPr>
              <a:t>回程</a:t>
            </a:r>
            <a:r>
              <a:rPr lang="zh-CN" altLang="en-US"/>
              <a:t>    </a:t>
            </a:r>
            <a:r>
              <a:rPr lang="zh-CN" altLang="en-US">
                <a:solidFill>
                  <a:srgbClr val="FF3300"/>
                </a:solidFill>
              </a:rPr>
              <a:t>回程运动角 </a:t>
            </a:r>
            <a:r>
              <a:rPr lang="en-US" altLang="zh-CN" i="1"/>
              <a:t>δ</a:t>
            </a:r>
            <a:r>
              <a:rPr lang="en-US" altLang="zh-CN" sz="2000" baseline="-25000"/>
              <a:t>0</a:t>
            </a:r>
            <a:r>
              <a:rPr lang="en-US" altLang="zh-CN"/>
              <a:t>′</a:t>
            </a:r>
          </a:p>
        </p:txBody>
      </p:sp>
      <p:sp>
        <p:nvSpPr>
          <p:cNvPr id="26634" name="Text Box 10">
            <a:extLst>
              <a:ext uri="{FF2B5EF4-FFF2-40B4-BE49-F238E27FC236}">
                <a16:creationId xmlns:a16="http://schemas.microsoft.com/office/drawing/2014/main" id="{642EF380-5DF9-4FFA-A8C5-28CE8EF85C18}"/>
              </a:ext>
            </a:extLst>
          </p:cNvPr>
          <p:cNvSpPr txBox="1">
            <a:spLocks noChangeArrowheads="1"/>
          </p:cNvSpPr>
          <p:nvPr/>
        </p:nvSpPr>
        <p:spPr bwMode="auto">
          <a:xfrm>
            <a:off x="2298700" y="3511550"/>
            <a:ext cx="2728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rPr>
              <a:t>近休</a:t>
            </a:r>
            <a:r>
              <a:rPr lang="zh-CN" altLang="en-US"/>
              <a:t>    </a:t>
            </a:r>
            <a:r>
              <a:rPr lang="zh-CN" altLang="en-US">
                <a:solidFill>
                  <a:srgbClr val="FF3300"/>
                </a:solidFill>
              </a:rPr>
              <a:t>近休止角 </a:t>
            </a:r>
            <a:r>
              <a:rPr lang="en-US" altLang="zh-CN" i="1"/>
              <a:t>δ</a:t>
            </a:r>
            <a:r>
              <a:rPr lang="en-US" altLang="zh-CN" sz="2000" baseline="-25000"/>
              <a:t>02</a:t>
            </a:r>
          </a:p>
        </p:txBody>
      </p:sp>
      <p:sp>
        <p:nvSpPr>
          <p:cNvPr id="26635" name="Text Box 11">
            <a:extLst>
              <a:ext uri="{FF2B5EF4-FFF2-40B4-BE49-F238E27FC236}">
                <a16:creationId xmlns:a16="http://schemas.microsoft.com/office/drawing/2014/main" id="{453F5EC9-DC32-4AB2-B36E-E85C089E7BA5}"/>
              </a:ext>
            </a:extLst>
          </p:cNvPr>
          <p:cNvSpPr txBox="1">
            <a:spLocks noChangeArrowheads="1"/>
          </p:cNvSpPr>
          <p:nvPr/>
        </p:nvSpPr>
        <p:spPr bwMode="auto">
          <a:xfrm>
            <a:off x="2279650" y="4005263"/>
            <a:ext cx="1098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rPr>
              <a:t>行程  </a:t>
            </a:r>
            <a:r>
              <a:rPr lang="en-US" altLang="zh-CN" i="1"/>
              <a:t>h</a:t>
            </a:r>
          </a:p>
        </p:txBody>
      </p:sp>
      <p:sp>
        <p:nvSpPr>
          <p:cNvPr id="26636" name="Text Box 12">
            <a:extLst>
              <a:ext uri="{FF2B5EF4-FFF2-40B4-BE49-F238E27FC236}">
                <a16:creationId xmlns:a16="http://schemas.microsoft.com/office/drawing/2014/main" id="{0C2CFAC6-6D8F-43AE-8914-F55DE4BD195C}"/>
              </a:ext>
            </a:extLst>
          </p:cNvPr>
          <p:cNvSpPr txBox="1">
            <a:spLocks noChangeArrowheads="1"/>
          </p:cNvSpPr>
          <p:nvPr/>
        </p:nvSpPr>
        <p:spPr bwMode="auto">
          <a:xfrm>
            <a:off x="2316163" y="4484688"/>
            <a:ext cx="231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推杆运动规律：</a:t>
            </a:r>
          </a:p>
        </p:txBody>
      </p:sp>
      <p:sp>
        <p:nvSpPr>
          <p:cNvPr id="5130" name="Rectangle 16">
            <a:extLst>
              <a:ext uri="{FF2B5EF4-FFF2-40B4-BE49-F238E27FC236}">
                <a16:creationId xmlns:a16="http://schemas.microsoft.com/office/drawing/2014/main" id="{EEB9132A-2166-4C6E-A35D-CC50958FBADF}"/>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5131" name="Rectangle 17">
            <a:extLst>
              <a:ext uri="{FF2B5EF4-FFF2-40B4-BE49-F238E27FC236}">
                <a16:creationId xmlns:a16="http://schemas.microsoft.com/office/drawing/2014/main" id="{4F61E088-8785-4EB2-ABD5-715BBA34EFDB}"/>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5132" name="Rectangle 18">
            <a:extLst>
              <a:ext uri="{FF2B5EF4-FFF2-40B4-BE49-F238E27FC236}">
                <a16:creationId xmlns:a16="http://schemas.microsoft.com/office/drawing/2014/main" id="{5E004C33-1C47-4300-B9A6-98F7216EC01D}"/>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5133" name="Rectangle 19">
            <a:extLst>
              <a:ext uri="{FF2B5EF4-FFF2-40B4-BE49-F238E27FC236}">
                <a16:creationId xmlns:a16="http://schemas.microsoft.com/office/drawing/2014/main" id="{AA76DCA3-00D4-458D-A1A0-AF94E60C896B}"/>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6644" name="Rectangle 20">
            <a:extLst>
              <a:ext uri="{FF2B5EF4-FFF2-40B4-BE49-F238E27FC236}">
                <a16:creationId xmlns:a16="http://schemas.microsoft.com/office/drawing/2014/main" id="{04F4C145-FF27-4FAE-B0B9-4E7E889D35D4}"/>
              </a:ext>
            </a:extLst>
          </p:cNvPr>
          <p:cNvSpPr>
            <a:spLocks noChangeArrowheads="1"/>
          </p:cNvSpPr>
          <p:nvPr/>
        </p:nvSpPr>
        <p:spPr bwMode="auto">
          <a:xfrm>
            <a:off x="10466388" y="65801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6645" name="Rectangle 21">
            <a:extLst>
              <a:ext uri="{FF2B5EF4-FFF2-40B4-BE49-F238E27FC236}">
                <a16:creationId xmlns:a16="http://schemas.microsoft.com/office/drawing/2014/main" id="{18BF3315-6D5E-4370-AB7A-66A5D55850FC}"/>
              </a:ext>
            </a:extLst>
          </p:cNvPr>
          <p:cNvSpPr>
            <a:spLocks noChangeArrowheads="1"/>
          </p:cNvSpPr>
          <p:nvPr/>
        </p:nvSpPr>
        <p:spPr bwMode="auto">
          <a:xfrm>
            <a:off x="10645775" y="6759575"/>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6646" name="Rectangle 22">
            <a:extLst>
              <a:ext uri="{FF2B5EF4-FFF2-40B4-BE49-F238E27FC236}">
                <a16:creationId xmlns:a16="http://schemas.microsoft.com/office/drawing/2014/main" id="{4FE33F52-9F6C-4FD9-9756-57B4D6D458BD}"/>
              </a:ext>
            </a:extLst>
          </p:cNvPr>
          <p:cNvSpPr>
            <a:spLocks noChangeArrowheads="1"/>
          </p:cNvSpPr>
          <p:nvPr/>
        </p:nvSpPr>
        <p:spPr bwMode="auto">
          <a:xfrm>
            <a:off x="12349163" y="6938963"/>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6649" name="Text Box 25">
            <a:extLst>
              <a:ext uri="{FF2B5EF4-FFF2-40B4-BE49-F238E27FC236}">
                <a16:creationId xmlns:a16="http://schemas.microsoft.com/office/drawing/2014/main" id="{977BBF10-31A9-49C7-B459-AB42CA05819C}"/>
              </a:ext>
            </a:extLst>
          </p:cNvPr>
          <p:cNvSpPr txBox="1">
            <a:spLocks noChangeArrowheads="1"/>
          </p:cNvSpPr>
          <p:nvPr/>
        </p:nvSpPr>
        <p:spPr bwMode="auto">
          <a:xfrm>
            <a:off x="2927350" y="5013325"/>
            <a:ext cx="220821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i="1"/>
              <a:t>s</a:t>
            </a:r>
            <a:r>
              <a:rPr lang="zh-CN" altLang="en-GB"/>
              <a:t>＝ </a:t>
            </a:r>
            <a:r>
              <a:rPr lang="en-GB" altLang="zh-CN" i="1"/>
              <a:t>s</a:t>
            </a:r>
            <a:r>
              <a:rPr lang="en-GB" altLang="zh-CN"/>
              <a:t>(</a:t>
            </a:r>
            <a:r>
              <a:rPr lang="en-GB" altLang="zh-CN" i="1"/>
              <a:t>t</a:t>
            </a:r>
            <a:r>
              <a:rPr lang="en-GB" altLang="zh-CN"/>
              <a:t>) </a:t>
            </a:r>
            <a:r>
              <a:rPr lang="zh-CN" altLang="en-GB"/>
              <a:t>＝ </a:t>
            </a:r>
            <a:r>
              <a:rPr lang="en-GB" altLang="zh-CN" i="1"/>
              <a:t>s</a:t>
            </a:r>
            <a:r>
              <a:rPr lang="en-GB" altLang="zh-CN"/>
              <a:t>(</a:t>
            </a:r>
            <a:r>
              <a:rPr lang="en-GB" altLang="zh-CN" i="1"/>
              <a:t>δ </a:t>
            </a:r>
            <a:r>
              <a:rPr lang="en-GB" altLang="zh-CN"/>
              <a:t>)</a:t>
            </a:r>
          </a:p>
          <a:p>
            <a:pPr eaLnBrk="1" hangingPunct="1"/>
            <a:r>
              <a:rPr lang="en-GB" altLang="zh-CN" i="1"/>
              <a:t>v</a:t>
            </a:r>
            <a:r>
              <a:rPr lang="zh-CN" altLang="en-GB"/>
              <a:t>＝ </a:t>
            </a:r>
            <a:r>
              <a:rPr lang="en-GB" altLang="zh-CN" i="1"/>
              <a:t>v</a:t>
            </a:r>
            <a:r>
              <a:rPr lang="en-GB" altLang="zh-CN"/>
              <a:t>(</a:t>
            </a:r>
            <a:r>
              <a:rPr lang="en-GB" altLang="zh-CN" i="1"/>
              <a:t>t</a:t>
            </a:r>
            <a:r>
              <a:rPr lang="en-GB" altLang="zh-CN"/>
              <a:t>) </a:t>
            </a:r>
            <a:r>
              <a:rPr lang="zh-CN" altLang="en-GB"/>
              <a:t>＝ </a:t>
            </a:r>
            <a:r>
              <a:rPr lang="en-GB" altLang="zh-CN" i="1"/>
              <a:t>v</a:t>
            </a:r>
            <a:r>
              <a:rPr lang="en-GB" altLang="zh-CN"/>
              <a:t>(</a:t>
            </a:r>
            <a:r>
              <a:rPr lang="en-GB" altLang="zh-CN" i="1"/>
              <a:t>δ </a:t>
            </a:r>
            <a:r>
              <a:rPr lang="en-GB" altLang="zh-CN"/>
              <a:t>)</a:t>
            </a:r>
            <a:endParaRPr lang="en-US" altLang="zh-CN"/>
          </a:p>
          <a:p>
            <a:pPr eaLnBrk="1" hangingPunct="1"/>
            <a:r>
              <a:rPr lang="en-GB" altLang="zh-CN" i="1"/>
              <a:t>a</a:t>
            </a:r>
            <a:r>
              <a:rPr lang="zh-CN" altLang="en-GB"/>
              <a:t>＝ </a:t>
            </a:r>
            <a:r>
              <a:rPr lang="en-GB" altLang="zh-CN" i="1"/>
              <a:t>a</a:t>
            </a:r>
            <a:r>
              <a:rPr lang="en-GB" altLang="zh-CN"/>
              <a:t>(</a:t>
            </a:r>
            <a:r>
              <a:rPr lang="en-GB" altLang="zh-CN" i="1"/>
              <a:t>t</a:t>
            </a:r>
            <a:r>
              <a:rPr lang="en-GB" altLang="zh-CN"/>
              <a:t>) </a:t>
            </a:r>
            <a:r>
              <a:rPr lang="zh-CN" altLang="en-GB"/>
              <a:t>＝ </a:t>
            </a:r>
            <a:r>
              <a:rPr lang="en-GB" altLang="zh-CN" i="1"/>
              <a:t>a</a:t>
            </a:r>
            <a:r>
              <a:rPr lang="en-GB" altLang="zh-CN"/>
              <a:t>(</a:t>
            </a:r>
            <a:r>
              <a:rPr lang="en-GB" altLang="zh-CN" i="1"/>
              <a:t>δ </a:t>
            </a:r>
            <a:r>
              <a:rPr lang="en-GB" altLang="zh-CN"/>
              <a:t>)</a:t>
            </a:r>
            <a:endParaRPr lang="en-US" altLang="zh-CN"/>
          </a:p>
        </p:txBody>
      </p:sp>
      <p:sp>
        <p:nvSpPr>
          <p:cNvPr id="26629" name="Text Box 5">
            <a:extLst>
              <a:ext uri="{FF2B5EF4-FFF2-40B4-BE49-F238E27FC236}">
                <a16:creationId xmlns:a16="http://schemas.microsoft.com/office/drawing/2014/main" id="{A981778E-07B5-4F63-9922-33D9D99EDA6B}"/>
              </a:ext>
            </a:extLst>
          </p:cNvPr>
          <p:cNvSpPr txBox="1">
            <a:spLocks noChangeArrowheads="1"/>
          </p:cNvSpPr>
          <p:nvPr/>
        </p:nvSpPr>
        <p:spPr bwMode="auto">
          <a:xfrm>
            <a:off x="2259013" y="1068388"/>
            <a:ext cx="214674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solidFill>
                  <a:schemeClr val="tx2"/>
                </a:solidFill>
                <a:latin typeface="黑体" panose="02010609060101010101" pitchFamily="49" charset="-122"/>
                <a:ea typeface="黑体" panose="02010609060101010101" pitchFamily="49" charset="-122"/>
              </a:rPr>
              <a:t>1</a:t>
            </a:r>
            <a:r>
              <a:rPr lang="zh-CN" altLang="en-US" dirty="0">
                <a:solidFill>
                  <a:schemeClr val="tx2"/>
                </a:solidFill>
                <a:latin typeface="黑体" panose="02010609060101010101" pitchFamily="49" charset="-122"/>
                <a:ea typeface="黑体" panose="02010609060101010101" pitchFamily="49" charset="-122"/>
              </a:rPr>
              <a:t>．</a:t>
            </a:r>
            <a:r>
              <a:rPr lang="zh-CN" altLang="en-US" dirty="0">
                <a:solidFill>
                  <a:schemeClr val="tx2"/>
                </a:solidFill>
                <a:latin typeface="黑体" panose="02010609060101010101" pitchFamily="49" charset="-122"/>
                <a:ea typeface="黑体" panose="02010609060101010101" pitchFamily="49" charset="-122"/>
                <a:hlinkClick r:id="rId2" action="ppaction://hlinkfile"/>
              </a:rPr>
              <a:t>名词术语及符号</a:t>
            </a:r>
            <a:endParaRPr lang="zh-CN" altLang="en-US" dirty="0">
              <a:solidFill>
                <a:schemeClr val="tx2"/>
              </a:solidFill>
              <a:latin typeface="黑体" panose="02010609060101010101" pitchFamily="49" charset="-122"/>
              <a:ea typeface="黑体" panose="02010609060101010101" pitchFamily="49" charset="-122"/>
            </a:endParaRPr>
          </a:p>
        </p:txBody>
      </p:sp>
      <p:pic>
        <p:nvPicPr>
          <p:cNvPr id="26652" name="Picture 28">
            <a:hlinkClick r:id="rId3" action="ppaction://hlinksldjump"/>
            <a:extLst>
              <a:ext uri="{FF2B5EF4-FFF2-40B4-BE49-F238E27FC236}">
                <a16:creationId xmlns:a16="http://schemas.microsoft.com/office/drawing/2014/main" id="{722619EA-A6D0-4BDC-BBF1-0FCB6C7D4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0913"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3" name="Picture 29">
            <a:hlinkClick r:id="" action="ppaction://hlinkshowjump?jump=nextslide"/>
            <a:extLst>
              <a:ext uri="{FF2B5EF4-FFF2-40B4-BE49-F238E27FC236}">
                <a16:creationId xmlns:a16="http://schemas.microsoft.com/office/drawing/2014/main" id="{D91FE0BB-D617-4C4D-AEA3-4509A52AC3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72713" y="6399213"/>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arn(outVertical)">
                                      <p:cBhvr>
                                        <p:cTn id="7" dur="500"/>
                                        <p:tgtEl>
                                          <p:spTgt spid="26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6629"/>
                                        </p:tgtEl>
                                        <p:attrNameLst>
                                          <p:attrName>style.visibility</p:attrName>
                                        </p:attrNameLst>
                                      </p:cBhvr>
                                      <p:to>
                                        <p:strVal val="visible"/>
                                      </p:to>
                                    </p:set>
                                    <p:anim calcmode="lin" valueType="num">
                                      <p:cBhvr>
                                        <p:cTn id="12" dur="500" fill="hold"/>
                                        <p:tgtEl>
                                          <p:spTgt spid="26629"/>
                                        </p:tgtEl>
                                        <p:attrNameLst>
                                          <p:attrName>ppt_w</p:attrName>
                                        </p:attrNameLst>
                                      </p:cBhvr>
                                      <p:tavLst>
                                        <p:tav tm="0">
                                          <p:val>
                                            <p:fltVal val="0"/>
                                          </p:val>
                                        </p:tav>
                                        <p:tav tm="100000">
                                          <p:val>
                                            <p:strVal val="#ppt_w"/>
                                          </p:val>
                                        </p:tav>
                                      </p:tavLst>
                                    </p:anim>
                                    <p:anim calcmode="lin" valueType="num">
                                      <p:cBhvr>
                                        <p:cTn id="13" dur="500" fill="hold"/>
                                        <p:tgtEl>
                                          <p:spTgt spid="26629"/>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26630"/>
                                        </p:tgtEl>
                                        <p:attrNameLst>
                                          <p:attrName>style.visibility</p:attrName>
                                        </p:attrNameLst>
                                      </p:cBhvr>
                                      <p:to>
                                        <p:strVal val="visible"/>
                                      </p:to>
                                    </p:set>
                                    <p:anim calcmode="lin" valueType="num">
                                      <p:cBhvr additive="base">
                                        <p:cTn id="18" dur="500" fill="hold"/>
                                        <p:tgtEl>
                                          <p:spTgt spid="26630"/>
                                        </p:tgtEl>
                                        <p:attrNameLst>
                                          <p:attrName>ppt_x</p:attrName>
                                        </p:attrNameLst>
                                      </p:cBhvr>
                                      <p:tavLst>
                                        <p:tav tm="0">
                                          <p:val>
                                            <p:strVal val="#ppt_x"/>
                                          </p:val>
                                        </p:tav>
                                        <p:tav tm="100000">
                                          <p:val>
                                            <p:strVal val="#ppt_x"/>
                                          </p:val>
                                        </p:tav>
                                      </p:tavLst>
                                    </p:anim>
                                    <p:anim calcmode="lin" valueType="num">
                                      <p:cBhvr additive="base">
                                        <p:cTn id="19" dur="500" fill="hold"/>
                                        <p:tgtEl>
                                          <p:spTgt spid="26630"/>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631"/>
                                        </p:tgtEl>
                                        <p:attrNameLst>
                                          <p:attrName>style.visibility</p:attrName>
                                        </p:attrNameLst>
                                      </p:cBhvr>
                                      <p:to>
                                        <p:strVal val="visible"/>
                                      </p:to>
                                    </p:set>
                                    <p:anim calcmode="lin" valueType="num">
                                      <p:cBhvr additive="base">
                                        <p:cTn id="24" dur="500" fill="hold"/>
                                        <p:tgtEl>
                                          <p:spTgt spid="26631"/>
                                        </p:tgtEl>
                                        <p:attrNameLst>
                                          <p:attrName>ppt_x</p:attrName>
                                        </p:attrNameLst>
                                      </p:cBhvr>
                                      <p:tavLst>
                                        <p:tav tm="0">
                                          <p:val>
                                            <p:strVal val="0-#ppt_w/2"/>
                                          </p:val>
                                        </p:tav>
                                        <p:tav tm="100000">
                                          <p:val>
                                            <p:strVal val="#ppt_x"/>
                                          </p:val>
                                        </p:tav>
                                      </p:tavLst>
                                    </p:anim>
                                    <p:anim calcmode="lin" valueType="num">
                                      <p:cBhvr additive="base">
                                        <p:cTn id="25" dur="500" fill="hold"/>
                                        <p:tgtEl>
                                          <p:spTgt spid="26631"/>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6632"/>
                                        </p:tgtEl>
                                        <p:attrNameLst>
                                          <p:attrName>style.visibility</p:attrName>
                                        </p:attrNameLst>
                                      </p:cBhvr>
                                      <p:to>
                                        <p:strVal val="visible"/>
                                      </p:to>
                                    </p:set>
                                    <p:anim calcmode="lin" valueType="num">
                                      <p:cBhvr additive="base">
                                        <p:cTn id="30" dur="500" fill="hold"/>
                                        <p:tgtEl>
                                          <p:spTgt spid="26632"/>
                                        </p:tgtEl>
                                        <p:attrNameLst>
                                          <p:attrName>ppt_x</p:attrName>
                                        </p:attrNameLst>
                                      </p:cBhvr>
                                      <p:tavLst>
                                        <p:tav tm="0">
                                          <p:val>
                                            <p:strVal val="#ppt_x"/>
                                          </p:val>
                                        </p:tav>
                                        <p:tav tm="100000">
                                          <p:val>
                                            <p:strVal val="#ppt_x"/>
                                          </p:val>
                                        </p:tav>
                                      </p:tavLst>
                                    </p:anim>
                                    <p:anim calcmode="lin" valueType="num">
                                      <p:cBhvr additive="base">
                                        <p:cTn id="31" dur="500" fill="hold"/>
                                        <p:tgtEl>
                                          <p:spTgt spid="26632"/>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6633"/>
                                        </p:tgtEl>
                                        <p:attrNameLst>
                                          <p:attrName>style.visibility</p:attrName>
                                        </p:attrNameLst>
                                      </p:cBhvr>
                                      <p:to>
                                        <p:strVal val="visible"/>
                                      </p:to>
                                    </p:set>
                                    <p:animEffect transition="in" filter="dissolve">
                                      <p:cBhvr>
                                        <p:cTn id="36" dur="500"/>
                                        <p:tgtEl>
                                          <p:spTgt spid="2663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26634"/>
                                        </p:tgtEl>
                                        <p:attrNameLst>
                                          <p:attrName>style.visibility</p:attrName>
                                        </p:attrNameLst>
                                      </p:cBhvr>
                                      <p:to>
                                        <p:strVal val="visible"/>
                                      </p:to>
                                    </p:set>
                                    <p:animEffect transition="in" filter="checkerboard(across)">
                                      <p:cBhvr>
                                        <p:cTn id="41" dur="500"/>
                                        <p:tgtEl>
                                          <p:spTgt spid="2663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26635"/>
                                        </p:tgtEl>
                                        <p:attrNameLst>
                                          <p:attrName>style.visibility</p:attrName>
                                        </p:attrNameLst>
                                      </p:cBhvr>
                                      <p:to>
                                        <p:strVal val="visible"/>
                                      </p:to>
                                    </p:set>
                                    <p:anim calcmode="lin" valueType="num">
                                      <p:cBhvr additive="base">
                                        <p:cTn id="46" dur="500" fill="hold"/>
                                        <p:tgtEl>
                                          <p:spTgt spid="26635"/>
                                        </p:tgtEl>
                                        <p:attrNameLst>
                                          <p:attrName>ppt_x</p:attrName>
                                        </p:attrNameLst>
                                      </p:cBhvr>
                                      <p:tavLst>
                                        <p:tav tm="0">
                                          <p:val>
                                            <p:strVal val="1+#ppt_w/2"/>
                                          </p:val>
                                        </p:tav>
                                        <p:tav tm="100000">
                                          <p:val>
                                            <p:strVal val="#ppt_x"/>
                                          </p:val>
                                        </p:tav>
                                      </p:tavLst>
                                    </p:anim>
                                    <p:anim calcmode="lin" valueType="num">
                                      <p:cBhvr additive="base">
                                        <p:cTn id="47" dur="500" fill="hold"/>
                                        <p:tgtEl>
                                          <p:spTgt spid="26635"/>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6636"/>
                                        </p:tgtEl>
                                        <p:attrNameLst>
                                          <p:attrName>style.visibility</p:attrName>
                                        </p:attrNameLst>
                                      </p:cBhvr>
                                      <p:to>
                                        <p:strVal val="visible"/>
                                      </p:to>
                                    </p:set>
                                    <p:animEffect transition="in" filter="wipe(up)">
                                      <p:cBhvr>
                                        <p:cTn id="52" dur="500"/>
                                        <p:tgtEl>
                                          <p:spTgt spid="2663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26649"/>
                                        </p:tgtEl>
                                        <p:attrNameLst>
                                          <p:attrName>style.visibility</p:attrName>
                                        </p:attrNameLst>
                                      </p:cBhvr>
                                      <p:to>
                                        <p:strVal val="visible"/>
                                      </p:to>
                                    </p:set>
                                    <p:animEffect transition="in" filter="box(out)">
                                      <p:cBhvr>
                                        <p:cTn id="57" dur="500"/>
                                        <p:tgtEl>
                                          <p:spTgt spid="26649"/>
                                        </p:tgtEl>
                                      </p:cBhvr>
                                    </p:animEffect>
                                  </p:childTnLst>
                                </p:cTn>
                              </p:par>
                            </p:childTnLst>
                          </p:cTn>
                        </p:par>
                        <p:par>
                          <p:cTn id="58" fill="hold" nodeType="afterGroup">
                            <p:stCondLst>
                              <p:cond delay="500"/>
                            </p:stCondLst>
                            <p:childTnLst>
                              <p:par>
                                <p:cTn id="59" presetID="2" presetClass="entr" presetSubtype="2" fill="hold" nodeType="afterEffect">
                                  <p:stCondLst>
                                    <p:cond delay="0"/>
                                  </p:stCondLst>
                                  <p:childTnLst>
                                    <p:set>
                                      <p:cBhvr>
                                        <p:cTn id="60" dur="1" fill="hold">
                                          <p:stCondLst>
                                            <p:cond delay="0"/>
                                          </p:stCondLst>
                                        </p:cTn>
                                        <p:tgtEl>
                                          <p:spTgt spid="26652"/>
                                        </p:tgtEl>
                                        <p:attrNameLst>
                                          <p:attrName>style.visibility</p:attrName>
                                        </p:attrNameLst>
                                      </p:cBhvr>
                                      <p:to>
                                        <p:strVal val="visible"/>
                                      </p:to>
                                    </p:set>
                                    <p:anim calcmode="lin" valueType="num">
                                      <p:cBhvr additive="base">
                                        <p:cTn id="61" dur="500" fill="hold"/>
                                        <p:tgtEl>
                                          <p:spTgt spid="26652"/>
                                        </p:tgtEl>
                                        <p:attrNameLst>
                                          <p:attrName>ppt_x</p:attrName>
                                        </p:attrNameLst>
                                      </p:cBhvr>
                                      <p:tavLst>
                                        <p:tav tm="0">
                                          <p:val>
                                            <p:strVal val="1+#ppt_w/2"/>
                                          </p:val>
                                        </p:tav>
                                        <p:tav tm="100000">
                                          <p:val>
                                            <p:strVal val="#ppt_x"/>
                                          </p:val>
                                        </p:tav>
                                      </p:tavLst>
                                    </p:anim>
                                    <p:anim calcmode="lin" valueType="num">
                                      <p:cBhvr additive="base">
                                        <p:cTn id="62" dur="500" fill="hold"/>
                                        <p:tgtEl>
                                          <p:spTgt spid="26652"/>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1000"/>
                            </p:stCondLst>
                            <p:childTnLst>
                              <p:par>
                                <p:cTn id="64" presetID="2" presetClass="entr" presetSubtype="2" fill="hold" nodeType="afterEffect">
                                  <p:stCondLst>
                                    <p:cond delay="0"/>
                                  </p:stCondLst>
                                  <p:childTnLst>
                                    <p:set>
                                      <p:cBhvr>
                                        <p:cTn id="65" dur="1" fill="hold">
                                          <p:stCondLst>
                                            <p:cond delay="0"/>
                                          </p:stCondLst>
                                        </p:cTn>
                                        <p:tgtEl>
                                          <p:spTgt spid="26653"/>
                                        </p:tgtEl>
                                        <p:attrNameLst>
                                          <p:attrName>style.visibility</p:attrName>
                                        </p:attrNameLst>
                                      </p:cBhvr>
                                      <p:to>
                                        <p:strVal val="visible"/>
                                      </p:to>
                                    </p:set>
                                    <p:anim calcmode="lin" valueType="num">
                                      <p:cBhvr additive="base">
                                        <p:cTn id="66" dur="500" fill="hold"/>
                                        <p:tgtEl>
                                          <p:spTgt spid="26653"/>
                                        </p:tgtEl>
                                        <p:attrNameLst>
                                          <p:attrName>ppt_x</p:attrName>
                                        </p:attrNameLst>
                                      </p:cBhvr>
                                      <p:tavLst>
                                        <p:tav tm="0">
                                          <p:val>
                                            <p:strVal val="1+#ppt_w/2"/>
                                          </p:val>
                                        </p:tav>
                                        <p:tav tm="100000">
                                          <p:val>
                                            <p:strVal val="#ppt_x"/>
                                          </p:val>
                                        </p:tav>
                                      </p:tavLst>
                                    </p:anim>
                                    <p:anim calcmode="lin" valueType="num">
                                      <p:cBhvr additive="base">
                                        <p:cTn id="67" dur="500" fill="hold"/>
                                        <p:tgtEl>
                                          <p:spTgt spid="26653"/>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nodeType="clickEffect">
                                  <p:stCondLst>
                                    <p:cond delay="0"/>
                                  </p:stCondLst>
                                  <p:childTnLst>
                                    <p:set>
                                      <p:cBhvr>
                                        <p:cTn id="71" dur="1" fill="hold">
                                          <p:stCondLst>
                                            <p:cond delay="499"/>
                                          </p:stCondLst>
                                        </p:cTn>
                                        <p:tgtEl>
                                          <p:spTgt spid="26644"/>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499"/>
                                          </p:stCondLst>
                                        </p:cTn>
                                        <p:tgtEl>
                                          <p:spTgt spid="26645"/>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499"/>
                                          </p:stCondLst>
                                        </p:cTn>
                                        <p:tgtEl>
                                          <p:spTgt spid="266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30" grpId="0"/>
      <p:bldP spid="26631" grpId="0"/>
      <p:bldP spid="26632" grpId="0"/>
      <p:bldP spid="26633" grpId="0"/>
      <p:bldP spid="26634" grpId="0"/>
      <p:bldP spid="26635" grpId="0"/>
      <p:bldP spid="26636" grpId="0"/>
      <p:bldP spid="26649" grpId="0"/>
      <p:bldP spid="266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a:extLst>
              <a:ext uri="{FF2B5EF4-FFF2-40B4-BE49-F238E27FC236}">
                <a16:creationId xmlns:a16="http://schemas.microsoft.com/office/drawing/2014/main" id="{A6CC7B0A-6245-4F59-A87D-D47A7F30BC96}"/>
              </a:ext>
            </a:extLst>
          </p:cNvPr>
          <p:cNvSpPr txBox="1">
            <a:spLocks noChangeArrowheads="1"/>
          </p:cNvSpPr>
          <p:nvPr/>
        </p:nvSpPr>
        <p:spPr bwMode="auto">
          <a:xfrm>
            <a:off x="2279650" y="549275"/>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2</a:t>
            </a:r>
            <a:r>
              <a:rPr lang="zh-CN" altLang="en-US">
                <a:solidFill>
                  <a:schemeClr val="tx2"/>
                </a:solidFill>
                <a:latin typeface="黑体" panose="02010609060101010101" pitchFamily="49" charset="-122"/>
                <a:ea typeface="黑体" panose="02010609060101010101" pitchFamily="49" charset="-122"/>
              </a:rPr>
              <a:t>．推杆常用的运动规律</a:t>
            </a:r>
          </a:p>
        </p:txBody>
      </p:sp>
      <p:sp>
        <p:nvSpPr>
          <p:cNvPr id="27653" name="Text Box 5">
            <a:extLst>
              <a:ext uri="{FF2B5EF4-FFF2-40B4-BE49-F238E27FC236}">
                <a16:creationId xmlns:a16="http://schemas.microsoft.com/office/drawing/2014/main" id="{EA584E2E-C36B-4CA3-A725-D44F6E954E17}"/>
              </a:ext>
            </a:extLst>
          </p:cNvPr>
          <p:cNvSpPr txBox="1">
            <a:spLocks noChangeArrowheads="1"/>
          </p:cNvSpPr>
          <p:nvPr/>
        </p:nvSpPr>
        <p:spPr bwMode="auto">
          <a:xfrm>
            <a:off x="2100263" y="2852738"/>
            <a:ext cx="307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1</a:t>
            </a:r>
            <a:r>
              <a:rPr lang="zh-CN" altLang="en-US"/>
              <a:t>）多项式运动规律</a:t>
            </a:r>
          </a:p>
        </p:txBody>
      </p:sp>
      <p:sp>
        <p:nvSpPr>
          <p:cNvPr id="27655" name="Text Box 7">
            <a:extLst>
              <a:ext uri="{FF2B5EF4-FFF2-40B4-BE49-F238E27FC236}">
                <a16:creationId xmlns:a16="http://schemas.microsoft.com/office/drawing/2014/main" id="{54FCB783-E640-4F7A-9EBC-C3B07EB9F14A}"/>
              </a:ext>
            </a:extLst>
          </p:cNvPr>
          <p:cNvSpPr txBox="1">
            <a:spLocks noChangeArrowheads="1"/>
          </p:cNvSpPr>
          <p:nvPr/>
        </p:nvSpPr>
        <p:spPr bwMode="auto">
          <a:xfrm>
            <a:off x="2897188" y="3763963"/>
            <a:ext cx="2584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推程时：</a:t>
            </a:r>
            <a:r>
              <a:rPr lang="en-US" altLang="zh-CN" i="1"/>
              <a:t>s </a:t>
            </a:r>
            <a:r>
              <a:rPr lang="en-US" altLang="zh-CN"/>
              <a:t>= </a:t>
            </a:r>
            <a:r>
              <a:rPr lang="en-US" altLang="zh-CN" i="1"/>
              <a:t>hδ </a:t>
            </a:r>
            <a:r>
              <a:rPr lang="en-US" altLang="zh-CN"/>
              <a:t>/</a:t>
            </a:r>
            <a:r>
              <a:rPr lang="en-US" altLang="zh-CN" i="1"/>
              <a:t>δ</a:t>
            </a:r>
            <a:r>
              <a:rPr lang="en-US" altLang="zh-CN" sz="2000" baseline="-20000"/>
              <a:t>0</a:t>
            </a:r>
          </a:p>
        </p:txBody>
      </p:sp>
      <p:sp>
        <p:nvSpPr>
          <p:cNvPr id="27656" name="Text Box 8">
            <a:extLst>
              <a:ext uri="{FF2B5EF4-FFF2-40B4-BE49-F238E27FC236}">
                <a16:creationId xmlns:a16="http://schemas.microsoft.com/office/drawing/2014/main" id="{43A2E243-DF6A-4AC7-80DF-E0AD2E4EEA4D}"/>
              </a:ext>
            </a:extLst>
          </p:cNvPr>
          <p:cNvSpPr txBox="1">
            <a:spLocks noChangeArrowheads="1"/>
          </p:cNvSpPr>
          <p:nvPr/>
        </p:nvSpPr>
        <p:spPr bwMode="auto">
          <a:xfrm>
            <a:off x="2892425" y="4149725"/>
            <a:ext cx="384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在始末两瞬时有</a:t>
            </a:r>
            <a:r>
              <a:rPr lang="zh-CN" altLang="en-US">
                <a:solidFill>
                  <a:srgbClr val="FF3300"/>
                </a:solidFill>
              </a:rPr>
              <a:t>刚性冲击</a:t>
            </a:r>
            <a:r>
              <a:rPr lang="zh-CN" altLang="en-US"/>
              <a:t>。</a:t>
            </a:r>
          </a:p>
        </p:txBody>
      </p:sp>
      <p:sp>
        <p:nvSpPr>
          <p:cNvPr id="27659" name="Text Box 11">
            <a:extLst>
              <a:ext uri="{FF2B5EF4-FFF2-40B4-BE49-F238E27FC236}">
                <a16:creationId xmlns:a16="http://schemas.microsoft.com/office/drawing/2014/main" id="{3529866A-B9D1-49A4-8128-C671726885F9}"/>
              </a:ext>
            </a:extLst>
          </p:cNvPr>
          <p:cNvSpPr txBox="1">
            <a:spLocks noChangeArrowheads="1"/>
          </p:cNvSpPr>
          <p:nvPr/>
        </p:nvSpPr>
        <p:spPr bwMode="auto">
          <a:xfrm>
            <a:off x="2874963" y="5121275"/>
            <a:ext cx="450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推杆等加速推程段： </a:t>
            </a:r>
            <a:r>
              <a:rPr lang="en-US" altLang="zh-CN" i="1"/>
              <a:t>s </a:t>
            </a:r>
            <a:r>
              <a:rPr lang="en-US" altLang="zh-CN"/>
              <a:t>= 2</a:t>
            </a:r>
            <a:r>
              <a:rPr lang="en-US" altLang="zh-CN" i="1"/>
              <a:t>hδ </a:t>
            </a:r>
            <a:r>
              <a:rPr lang="en-US" altLang="zh-CN" sz="2000" baseline="60000"/>
              <a:t>2</a:t>
            </a:r>
            <a:r>
              <a:rPr lang="en-US" altLang="zh-CN"/>
              <a:t>/</a:t>
            </a:r>
            <a:r>
              <a:rPr lang="en-US" altLang="zh-CN" i="1"/>
              <a:t>δ</a:t>
            </a:r>
            <a:r>
              <a:rPr lang="en-US" altLang="zh-CN" sz="2000" baseline="-20000"/>
              <a:t>0</a:t>
            </a:r>
            <a:r>
              <a:rPr lang="en-US" altLang="zh-CN" sz="2000" baseline="60000"/>
              <a:t>2</a:t>
            </a:r>
          </a:p>
        </p:txBody>
      </p:sp>
      <p:sp>
        <p:nvSpPr>
          <p:cNvPr id="27661" name="Text Box 13">
            <a:extLst>
              <a:ext uri="{FF2B5EF4-FFF2-40B4-BE49-F238E27FC236}">
                <a16:creationId xmlns:a16="http://schemas.microsoft.com/office/drawing/2014/main" id="{8D6DA5E0-7C5E-48A5-90EC-28C8E6D1C93D}"/>
              </a:ext>
            </a:extLst>
          </p:cNvPr>
          <p:cNvSpPr txBox="1">
            <a:spLocks noChangeArrowheads="1"/>
          </p:cNvSpPr>
          <p:nvPr/>
        </p:nvSpPr>
        <p:spPr bwMode="auto">
          <a:xfrm>
            <a:off x="2909888" y="5516563"/>
            <a:ext cx="572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推杆等减速推程段： </a:t>
            </a:r>
            <a:r>
              <a:rPr lang="en-US" altLang="zh-CN" i="1"/>
              <a:t>s </a:t>
            </a:r>
            <a:r>
              <a:rPr lang="en-US" altLang="zh-CN"/>
              <a:t>= </a:t>
            </a:r>
            <a:r>
              <a:rPr lang="en-US" altLang="zh-CN" i="1"/>
              <a:t>h</a:t>
            </a:r>
            <a:r>
              <a:rPr lang="zh-CN" altLang="en-US"/>
              <a:t>－</a:t>
            </a:r>
            <a:r>
              <a:rPr lang="en-US" altLang="zh-CN"/>
              <a:t>2</a:t>
            </a:r>
            <a:r>
              <a:rPr lang="en-US" altLang="zh-CN" i="1"/>
              <a:t>h</a:t>
            </a:r>
            <a:r>
              <a:rPr lang="en-US" altLang="zh-CN"/>
              <a:t>(</a:t>
            </a:r>
            <a:r>
              <a:rPr lang="en-US" altLang="zh-CN" i="1"/>
              <a:t>δ</a:t>
            </a:r>
            <a:r>
              <a:rPr lang="en-US" altLang="zh-CN" sz="2000" baseline="-20000"/>
              <a:t>0</a:t>
            </a:r>
            <a:r>
              <a:rPr lang="zh-CN" altLang="en-US" i="1"/>
              <a:t>－</a:t>
            </a:r>
            <a:r>
              <a:rPr lang="en-US" altLang="zh-CN" i="1"/>
              <a:t>δ </a:t>
            </a:r>
            <a:r>
              <a:rPr lang="en-US" altLang="zh-CN"/>
              <a:t>)</a:t>
            </a:r>
            <a:r>
              <a:rPr lang="en-US" altLang="zh-CN" sz="2000" baseline="60000"/>
              <a:t>2</a:t>
            </a:r>
            <a:r>
              <a:rPr lang="en-US" altLang="zh-CN"/>
              <a:t>/</a:t>
            </a:r>
            <a:r>
              <a:rPr lang="en-US" altLang="zh-CN" i="1"/>
              <a:t>δ</a:t>
            </a:r>
            <a:r>
              <a:rPr lang="en-US" altLang="zh-CN" sz="2000" baseline="-20000"/>
              <a:t>0</a:t>
            </a:r>
            <a:r>
              <a:rPr lang="en-US" altLang="zh-CN" sz="2000" baseline="60000"/>
              <a:t>2</a:t>
            </a:r>
          </a:p>
        </p:txBody>
      </p:sp>
      <p:sp>
        <p:nvSpPr>
          <p:cNvPr id="27662" name="Text Box 14">
            <a:extLst>
              <a:ext uri="{FF2B5EF4-FFF2-40B4-BE49-F238E27FC236}">
                <a16:creationId xmlns:a16="http://schemas.microsoft.com/office/drawing/2014/main" id="{6ACD3A3E-FD43-4E5D-8080-BB4C35CD105E}"/>
              </a:ext>
            </a:extLst>
          </p:cNvPr>
          <p:cNvSpPr txBox="1">
            <a:spLocks noChangeArrowheads="1"/>
          </p:cNvSpPr>
          <p:nvPr/>
        </p:nvSpPr>
        <p:spPr bwMode="auto">
          <a:xfrm>
            <a:off x="2867025" y="5913438"/>
            <a:ext cx="4756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在始、中、末三瞬时有</a:t>
            </a:r>
            <a:r>
              <a:rPr lang="zh-CN" altLang="en-US">
                <a:solidFill>
                  <a:srgbClr val="FF3300"/>
                </a:solidFill>
              </a:rPr>
              <a:t>柔性冲击</a:t>
            </a:r>
            <a:r>
              <a:rPr lang="zh-CN" altLang="en-US"/>
              <a:t>。</a:t>
            </a:r>
          </a:p>
        </p:txBody>
      </p:sp>
      <p:sp>
        <p:nvSpPr>
          <p:cNvPr id="6153" name="Line 32">
            <a:extLst>
              <a:ext uri="{FF2B5EF4-FFF2-40B4-BE49-F238E27FC236}">
                <a16:creationId xmlns:a16="http://schemas.microsoft.com/office/drawing/2014/main" id="{D39E8B7A-1C0A-4B0E-9778-291EE51DEB28}"/>
              </a:ext>
            </a:extLst>
          </p:cNvPr>
          <p:cNvSpPr>
            <a:spLocks noChangeShapeType="1"/>
          </p:cNvSpPr>
          <p:nvPr/>
        </p:nvSpPr>
        <p:spPr bwMode="auto">
          <a:xfrm>
            <a:off x="2424113" y="549275"/>
            <a:ext cx="7416800"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54" name="Text Box 33">
            <a:extLst>
              <a:ext uri="{FF2B5EF4-FFF2-40B4-BE49-F238E27FC236}">
                <a16:creationId xmlns:a16="http://schemas.microsoft.com/office/drawing/2014/main" id="{DBEA314E-F77B-454D-8151-2D3F78F54AA7}"/>
              </a:ext>
            </a:extLst>
          </p:cNvPr>
          <p:cNvSpPr txBox="1">
            <a:spLocks noChangeArrowheads="1"/>
          </p:cNvSpPr>
          <p:nvPr/>
        </p:nvSpPr>
        <p:spPr bwMode="auto">
          <a:xfrm>
            <a:off x="7680325" y="182563"/>
            <a:ext cx="222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推杆的运动规律</a:t>
            </a:r>
            <a:r>
              <a:rPr lang="en-US" altLang="zh-CN" b="1">
                <a:solidFill>
                  <a:srgbClr val="FF3300"/>
                </a:solidFill>
                <a:ea typeface="华文新魏" panose="02010800040101010101" pitchFamily="2" charset="-122"/>
              </a:rPr>
              <a:t>(2/4)</a:t>
            </a:r>
            <a:endParaRPr lang="en-US" altLang="zh-CN">
              <a:ea typeface="华文新魏" panose="02010800040101010101" pitchFamily="2" charset="-122"/>
            </a:endParaRPr>
          </a:p>
        </p:txBody>
      </p:sp>
      <p:sp>
        <p:nvSpPr>
          <p:cNvPr id="6155" name="Rectangle 37">
            <a:extLst>
              <a:ext uri="{FF2B5EF4-FFF2-40B4-BE49-F238E27FC236}">
                <a16:creationId xmlns:a16="http://schemas.microsoft.com/office/drawing/2014/main" id="{891921D1-0183-4E8C-B54D-DB6D30A4F8F3}"/>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6156" name="Rectangle 38">
            <a:extLst>
              <a:ext uri="{FF2B5EF4-FFF2-40B4-BE49-F238E27FC236}">
                <a16:creationId xmlns:a16="http://schemas.microsoft.com/office/drawing/2014/main" id="{5060C47D-9F02-429D-803B-68A955D6D74E}"/>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7687" name="Rectangle 39">
            <a:extLst>
              <a:ext uri="{FF2B5EF4-FFF2-40B4-BE49-F238E27FC236}">
                <a16:creationId xmlns:a16="http://schemas.microsoft.com/office/drawing/2014/main" id="{BD3808FB-EB36-4D82-93F1-F9583DEAEB26}"/>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7688" name="Rectangle 40">
            <a:extLst>
              <a:ext uri="{FF2B5EF4-FFF2-40B4-BE49-F238E27FC236}">
                <a16:creationId xmlns:a16="http://schemas.microsoft.com/office/drawing/2014/main" id="{CCA3F993-99F9-45BD-A925-97AE96A0B25B}"/>
              </a:ext>
            </a:extLst>
          </p:cNvPr>
          <p:cNvSpPr>
            <a:spLocks noChangeArrowheads="1"/>
          </p:cNvSpPr>
          <p:nvPr/>
        </p:nvSpPr>
        <p:spPr bwMode="auto">
          <a:xfrm flipV="1">
            <a:off x="9551988" y="6677025"/>
            <a:ext cx="900112"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7689" name="Rectangle 41">
            <a:extLst>
              <a:ext uri="{FF2B5EF4-FFF2-40B4-BE49-F238E27FC236}">
                <a16:creationId xmlns:a16="http://schemas.microsoft.com/office/drawing/2014/main" id="{81D009CB-A31D-47F7-9EE5-594593640EA4}"/>
              </a:ext>
            </a:extLst>
          </p:cNvPr>
          <p:cNvSpPr>
            <a:spLocks noChangeArrowheads="1"/>
          </p:cNvSpPr>
          <p:nvPr/>
        </p:nvSpPr>
        <p:spPr bwMode="auto">
          <a:xfrm>
            <a:off x="10466388" y="65801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7654" name="Text Box 6">
            <a:extLst>
              <a:ext uri="{FF2B5EF4-FFF2-40B4-BE49-F238E27FC236}">
                <a16:creationId xmlns:a16="http://schemas.microsoft.com/office/drawing/2014/main" id="{0DDFE136-5EE6-4AE0-8EB0-7AAD2ACA007A}"/>
              </a:ext>
            </a:extLst>
          </p:cNvPr>
          <p:cNvSpPr txBox="1">
            <a:spLocks noChangeArrowheads="1"/>
          </p:cNvSpPr>
          <p:nvPr/>
        </p:nvSpPr>
        <p:spPr bwMode="auto">
          <a:xfrm>
            <a:off x="2387600" y="3295650"/>
            <a:ext cx="4456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1</a:t>
            </a:r>
            <a:r>
              <a:rPr lang="zh-CN" altLang="en-US" dirty="0"/>
              <a:t>）</a:t>
            </a:r>
            <a:r>
              <a:rPr lang="zh-CN" altLang="en-US" dirty="0">
                <a:hlinkClick r:id="rId2" action="ppaction://hlinkfile"/>
              </a:rPr>
              <a:t>一次多项式运动规律</a:t>
            </a:r>
            <a:r>
              <a:rPr lang="zh-CN" altLang="en-US" dirty="0"/>
              <a:t>（</a:t>
            </a:r>
            <a:r>
              <a:rPr lang="zh-CN" altLang="en-US" dirty="0">
                <a:solidFill>
                  <a:srgbClr val="FF3300"/>
                </a:solidFill>
              </a:rPr>
              <a:t>等速运动规律</a:t>
            </a:r>
            <a:r>
              <a:rPr lang="zh-CN" altLang="en-US" dirty="0"/>
              <a:t>）</a:t>
            </a:r>
          </a:p>
        </p:txBody>
      </p:sp>
      <p:sp>
        <p:nvSpPr>
          <p:cNvPr id="27657" name="Text Box 9">
            <a:extLst>
              <a:ext uri="{FF2B5EF4-FFF2-40B4-BE49-F238E27FC236}">
                <a16:creationId xmlns:a16="http://schemas.microsoft.com/office/drawing/2014/main" id="{13E69C32-BE58-4AD5-BEFF-B715818D2793}"/>
              </a:ext>
            </a:extLst>
          </p:cNvPr>
          <p:cNvSpPr txBox="1">
            <a:spLocks noChangeArrowheads="1"/>
          </p:cNvSpPr>
          <p:nvPr/>
        </p:nvSpPr>
        <p:spPr bwMode="auto">
          <a:xfrm>
            <a:off x="2387600" y="4664075"/>
            <a:ext cx="63033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2</a:t>
            </a:r>
            <a:r>
              <a:rPr lang="zh-CN" altLang="en-US" dirty="0"/>
              <a:t>）</a:t>
            </a:r>
            <a:r>
              <a:rPr lang="zh-CN" altLang="en-US" dirty="0">
                <a:hlinkClick r:id="rId3" action="ppaction://hlinkfile"/>
              </a:rPr>
              <a:t>二次多项式运动规律</a:t>
            </a:r>
            <a:r>
              <a:rPr lang="zh-CN" altLang="en-US" dirty="0"/>
              <a:t>（</a:t>
            </a:r>
            <a:r>
              <a:rPr lang="zh-CN" altLang="en-US" dirty="0">
                <a:solidFill>
                  <a:srgbClr val="FF3300"/>
                </a:solidFill>
              </a:rPr>
              <a:t>等加速等减速</a:t>
            </a:r>
            <a:r>
              <a:rPr lang="zh-CN" altLang="en-US" dirty="0"/>
              <a:t>或</a:t>
            </a:r>
            <a:r>
              <a:rPr lang="zh-CN" altLang="en-US" dirty="0">
                <a:solidFill>
                  <a:srgbClr val="FF3300"/>
                </a:solidFill>
              </a:rPr>
              <a:t>抛物线运动规律</a:t>
            </a:r>
            <a:r>
              <a:rPr lang="zh-CN" altLang="en-US" dirty="0"/>
              <a:t>）</a:t>
            </a:r>
          </a:p>
        </p:txBody>
      </p:sp>
      <p:pic>
        <p:nvPicPr>
          <p:cNvPr id="27697" name="Picture 49">
            <a:hlinkClick r:id="rId4" action="ppaction://hlinksldjump"/>
            <a:extLst>
              <a:ext uri="{FF2B5EF4-FFF2-40B4-BE49-F238E27FC236}">
                <a16:creationId xmlns:a16="http://schemas.microsoft.com/office/drawing/2014/main" id="{3AC7FC54-842D-4956-9CB2-05158142F3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98" name="Picture 50">
            <a:hlinkClick r:id="" action="ppaction://hlinkshowjump?jump=nextslide"/>
            <a:extLst>
              <a:ext uri="{FF2B5EF4-FFF2-40B4-BE49-F238E27FC236}">
                <a16:creationId xmlns:a16="http://schemas.microsoft.com/office/drawing/2014/main" id="{EF840F8B-BB1A-48AB-BF3B-34DD562A3E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99" name="Picture 51">
            <a:hlinkClick r:id="" action="ppaction://hlinkshowjump?jump=previousslide"/>
            <a:extLst>
              <a:ext uri="{FF2B5EF4-FFF2-40B4-BE49-F238E27FC236}">
                <a16:creationId xmlns:a16="http://schemas.microsoft.com/office/drawing/2014/main" id="{0B4B4170-4766-4348-A911-50BF5B0196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00" name="Text Box 52">
            <a:extLst>
              <a:ext uri="{FF2B5EF4-FFF2-40B4-BE49-F238E27FC236}">
                <a16:creationId xmlns:a16="http://schemas.microsoft.com/office/drawing/2014/main" id="{98ED83D3-430C-4C7E-97E8-18C3500345CF}"/>
              </a:ext>
            </a:extLst>
          </p:cNvPr>
          <p:cNvSpPr txBox="1">
            <a:spLocks noChangeArrowheads="1"/>
          </p:cNvSpPr>
          <p:nvPr/>
        </p:nvSpPr>
        <p:spPr bwMode="auto">
          <a:xfrm>
            <a:off x="2747963" y="992188"/>
            <a:ext cx="5670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推杆的多项式运动规律的一般表达式为：</a:t>
            </a:r>
          </a:p>
        </p:txBody>
      </p:sp>
      <p:sp>
        <p:nvSpPr>
          <p:cNvPr id="27701" name="Text Box 53">
            <a:extLst>
              <a:ext uri="{FF2B5EF4-FFF2-40B4-BE49-F238E27FC236}">
                <a16:creationId xmlns:a16="http://schemas.microsoft.com/office/drawing/2014/main" id="{1299ECEA-7C07-48C6-A912-FE64C59E14CA}"/>
              </a:ext>
            </a:extLst>
          </p:cNvPr>
          <p:cNvSpPr txBox="1">
            <a:spLocks noChangeArrowheads="1"/>
          </p:cNvSpPr>
          <p:nvPr/>
        </p:nvSpPr>
        <p:spPr bwMode="auto">
          <a:xfrm>
            <a:off x="3694113" y="1449388"/>
            <a:ext cx="3611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s </a:t>
            </a:r>
            <a:r>
              <a:rPr lang="en-US" altLang="zh-CN"/>
              <a:t>= </a:t>
            </a:r>
            <a:r>
              <a:rPr lang="en-US" altLang="zh-CN" i="1"/>
              <a:t>C</a:t>
            </a:r>
            <a:r>
              <a:rPr lang="en-US" altLang="zh-CN" sz="2000" baseline="-25000"/>
              <a:t>0</a:t>
            </a:r>
            <a:r>
              <a:rPr lang="en-US" altLang="zh-CN"/>
              <a:t>+</a:t>
            </a:r>
            <a:r>
              <a:rPr lang="en-US" altLang="zh-CN" i="1"/>
              <a:t>C</a:t>
            </a:r>
            <a:r>
              <a:rPr lang="en-US" altLang="zh-CN" baseline="-25000"/>
              <a:t>1</a:t>
            </a:r>
            <a:r>
              <a:rPr lang="en-US" altLang="zh-CN" i="1"/>
              <a:t>δ</a:t>
            </a:r>
            <a:r>
              <a:rPr lang="en-US" altLang="zh-CN"/>
              <a:t>+</a:t>
            </a:r>
            <a:r>
              <a:rPr lang="en-US" altLang="zh-CN" i="1"/>
              <a:t>C</a:t>
            </a:r>
            <a:r>
              <a:rPr lang="en-US" altLang="zh-CN" sz="2000" baseline="-25000"/>
              <a:t>2</a:t>
            </a:r>
            <a:r>
              <a:rPr lang="en-US" altLang="zh-CN" i="1"/>
              <a:t>δ </a:t>
            </a:r>
            <a:r>
              <a:rPr lang="en-US" altLang="zh-CN" sz="2000" baseline="60000"/>
              <a:t>2</a:t>
            </a:r>
            <a:r>
              <a:rPr lang="en-US" altLang="zh-CN"/>
              <a:t>+…+</a:t>
            </a:r>
            <a:r>
              <a:rPr lang="en-US" altLang="zh-CN" i="1"/>
              <a:t>C</a:t>
            </a:r>
            <a:r>
              <a:rPr lang="en-US" altLang="zh-CN" sz="2000" baseline="-25000"/>
              <a:t>n</a:t>
            </a:r>
            <a:r>
              <a:rPr lang="en-US" altLang="zh-CN" i="1"/>
              <a:t>δ </a:t>
            </a:r>
            <a:r>
              <a:rPr lang="en-US" altLang="zh-CN" sz="2000" baseline="60000"/>
              <a:t>n</a:t>
            </a:r>
          </a:p>
        </p:txBody>
      </p:sp>
      <p:sp>
        <p:nvSpPr>
          <p:cNvPr id="27702" name="Text Box 54">
            <a:extLst>
              <a:ext uri="{FF2B5EF4-FFF2-40B4-BE49-F238E27FC236}">
                <a16:creationId xmlns:a16="http://schemas.microsoft.com/office/drawing/2014/main" id="{D20E46A5-6DB1-4316-9EB5-C3E9171286DB}"/>
              </a:ext>
            </a:extLst>
          </p:cNvPr>
          <p:cNvSpPr txBox="1">
            <a:spLocks noChangeArrowheads="1"/>
          </p:cNvSpPr>
          <p:nvPr/>
        </p:nvSpPr>
        <p:spPr bwMode="auto">
          <a:xfrm>
            <a:off x="1774825" y="1993900"/>
            <a:ext cx="878205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式中</a:t>
            </a:r>
            <a:r>
              <a:rPr lang="en-US" altLang="zh-CN" i="1"/>
              <a:t>δ </a:t>
            </a:r>
            <a:r>
              <a:rPr lang="zh-CN" altLang="en-US"/>
              <a:t>为凸轮转角；</a:t>
            </a:r>
            <a:r>
              <a:rPr lang="en-US" altLang="zh-CN"/>
              <a:t>s</a:t>
            </a:r>
            <a:r>
              <a:rPr lang="zh-CN" altLang="en-US"/>
              <a:t>为推杆位移；</a:t>
            </a:r>
            <a:r>
              <a:rPr lang="en-US" altLang="zh-CN" i="1"/>
              <a:t>C</a:t>
            </a:r>
            <a:r>
              <a:rPr lang="en-US" altLang="zh-CN" sz="2000" baseline="-25000"/>
              <a:t>0</a:t>
            </a:r>
            <a:r>
              <a:rPr lang="zh-CN" altLang="en-US"/>
              <a:t>、</a:t>
            </a:r>
            <a:r>
              <a:rPr lang="en-US" altLang="zh-CN" i="1"/>
              <a:t>C</a:t>
            </a:r>
            <a:r>
              <a:rPr lang="en-US" altLang="zh-CN" sz="2000" baseline="-25000"/>
              <a:t>1</a:t>
            </a:r>
            <a:r>
              <a:rPr lang="zh-CN" altLang="en-US"/>
              <a:t>、</a:t>
            </a:r>
            <a:r>
              <a:rPr lang="en-US" altLang="zh-CN" i="1"/>
              <a:t>C</a:t>
            </a:r>
            <a:r>
              <a:rPr lang="en-US" altLang="zh-CN" sz="2000" baseline="-25000"/>
              <a:t>2</a:t>
            </a:r>
            <a:r>
              <a:rPr lang="zh-CN" altLang="en-US"/>
              <a:t>、</a:t>
            </a:r>
            <a:r>
              <a:rPr lang="en-US" altLang="zh-CN"/>
              <a:t>…</a:t>
            </a:r>
            <a:r>
              <a:rPr lang="zh-CN" altLang="en-US"/>
              <a:t>为待定系数，</a:t>
            </a:r>
          </a:p>
          <a:p>
            <a:pPr eaLnBrk="1" hangingPunct="1"/>
            <a:r>
              <a:rPr lang="zh-CN" altLang="en-US"/>
              <a:t>        可利用边界条件等来确定。</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arn(outVertical)">
                                      <p:cBhvr>
                                        <p:cTn id="7" dur="500"/>
                                        <p:tgtEl>
                                          <p:spTgt spid="27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700"/>
                                        </p:tgtEl>
                                        <p:attrNameLst>
                                          <p:attrName>style.visibility</p:attrName>
                                        </p:attrNameLst>
                                      </p:cBhvr>
                                      <p:to>
                                        <p:strVal val="visible"/>
                                      </p:to>
                                    </p:set>
                                    <p:animEffect transition="in" filter="wipe(left)">
                                      <p:cBhvr>
                                        <p:cTn id="12" dur="500"/>
                                        <p:tgtEl>
                                          <p:spTgt spid="277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7701"/>
                                        </p:tgtEl>
                                        <p:attrNameLst>
                                          <p:attrName>style.visibility</p:attrName>
                                        </p:attrNameLst>
                                      </p:cBhvr>
                                      <p:to>
                                        <p:strVal val="visible"/>
                                      </p:to>
                                    </p:set>
                                    <p:animEffect transition="in" filter="box(in)">
                                      <p:cBhvr>
                                        <p:cTn id="17" dur="500"/>
                                        <p:tgtEl>
                                          <p:spTgt spid="277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702"/>
                                        </p:tgtEl>
                                        <p:attrNameLst>
                                          <p:attrName>style.visibility</p:attrName>
                                        </p:attrNameLst>
                                      </p:cBhvr>
                                      <p:to>
                                        <p:strVal val="visible"/>
                                      </p:to>
                                    </p:set>
                                    <p:animEffect transition="in" filter="wipe(left)">
                                      <p:cBhvr>
                                        <p:cTn id="22" dur="500"/>
                                        <p:tgtEl>
                                          <p:spTgt spid="2770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7653"/>
                                        </p:tgtEl>
                                        <p:attrNameLst>
                                          <p:attrName>style.visibility</p:attrName>
                                        </p:attrNameLst>
                                      </p:cBhvr>
                                      <p:to>
                                        <p:strVal val="visible"/>
                                      </p:to>
                                    </p:set>
                                    <p:animEffect transition="in" filter="box(in)">
                                      <p:cBhvr>
                                        <p:cTn id="27" dur="500"/>
                                        <p:tgtEl>
                                          <p:spTgt spid="2765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54"/>
                                        </p:tgtEl>
                                        <p:attrNameLst>
                                          <p:attrName>style.visibility</p:attrName>
                                        </p:attrNameLst>
                                      </p:cBhvr>
                                      <p:to>
                                        <p:strVal val="visible"/>
                                      </p:to>
                                    </p:set>
                                    <p:animEffect transition="in" filter="dissolve">
                                      <p:cBhvr>
                                        <p:cTn id="32" dur="500"/>
                                        <p:tgtEl>
                                          <p:spTgt spid="2765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655"/>
                                        </p:tgtEl>
                                        <p:attrNameLst>
                                          <p:attrName>style.visibility</p:attrName>
                                        </p:attrNameLst>
                                      </p:cBhvr>
                                      <p:to>
                                        <p:strVal val="visible"/>
                                      </p:to>
                                    </p:set>
                                    <p:anim calcmode="lin" valueType="num">
                                      <p:cBhvr additive="base">
                                        <p:cTn id="37" dur="500" fill="hold"/>
                                        <p:tgtEl>
                                          <p:spTgt spid="27655"/>
                                        </p:tgtEl>
                                        <p:attrNameLst>
                                          <p:attrName>ppt_x</p:attrName>
                                        </p:attrNameLst>
                                      </p:cBhvr>
                                      <p:tavLst>
                                        <p:tav tm="0">
                                          <p:val>
                                            <p:strVal val="0-#ppt_w/2"/>
                                          </p:val>
                                        </p:tav>
                                        <p:tav tm="100000">
                                          <p:val>
                                            <p:strVal val="#ppt_x"/>
                                          </p:val>
                                        </p:tav>
                                      </p:tavLst>
                                    </p:anim>
                                    <p:anim calcmode="lin" valueType="num">
                                      <p:cBhvr additive="base">
                                        <p:cTn id="38" dur="500" fill="hold"/>
                                        <p:tgtEl>
                                          <p:spTgt spid="27655"/>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7656"/>
                                        </p:tgtEl>
                                        <p:attrNameLst>
                                          <p:attrName>style.visibility</p:attrName>
                                        </p:attrNameLst>
                                      </p:cBhvr>
                                      <p:to>
                                        <p:strVal val="visible"/>
                                      </p:to>
                                    </p:set>
                                    <p:animEffect transition="in" filter="wipe(left)">
                                      <p:cBhvr>
                                        <p:cTn id="43" dur="500"/>
                                        <p:tgtEl>
                                          <p:spTgt spid="2765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7657"/>
                                        </p:tgtEl>
                                        <p:attrNameLst>
                                          <p:attrName>style.visibility</p:attrName>
                                        </p:attrNameLst>
                                      </p:cBhvr>
                                      <p:to>
                                        <p:strVal val="visible"/>
                                      </p:to>
                                    </p:set>
                                    <p:animEffect transition="in" filter="dissolve">
                                      <p:cBhvr>
                                        <p:cTn id="48" dur="500"/>
                                        <p:tgtEl>
                                          <p:spTgt spid="2765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27659"/>
                                        </p:tgtEl>
                                        <p:attrNameLst>
                                          <p:attrName>style.visibility</p:attrName>
                                        </p:attrNameLst>
                                      </p:cBhvr>
                                      <p:to>
                                        <p:strVal val="visible"/>
                                      </p:to>
                                    </p:set>
                                    <p:anim calcmode="lin" valueType="num">
                                      <p:cBhvr additive="base">
                                        <p:cTn id="53" dur="500" fill="hold"/>
                                        <p:tgtEl>
                                          <p:spTgt spid="27659"/>
                                        </p:tgtEl>
                                        <p:attrNameLst>
                                          <p:attrName>ppt_x</p:attrName>
                                        </p:attrNameLst>
                                      </p:cBhvr>
                                      <p:tavLst>
                                        <p:tav tm="0">
                                          <p:val>
                                            <p:strVal val="0-#ppt_w/2"/>
                                          </p:val>
                                        </p:tav>
                                        <p:tav tm="100000">
                                          <p:val>
                                            <p:strVal val="#ppt_x"/>
                                          </p:val>
                                        </p:tav>
                                      </p:tavLst>
                                    </p:anim>
                                    <p:anim calcmode="lin" valueType="num">
                                      <p:cBhvr additive="base">
                                        <p:cTn id="54" dur="500" fill="hold"/>
                                        <p:tgtEl>
                                          <p:spTgt spid="27659"/>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7661"/>
                                        </p:tgtEl>
                                        <p:attrNameLst>
                                          <p:attrName>style.visibility</p:attrName>
                                        </p:attrNameLst>
                                      </p:cBhvr>
                                      <p:to>
                                        <p:strVal val="visible"/>
                                      </p:to>
                                    </p:set>
                                    <p:anim calcmode="lin" valueType="num">
                                      <p:cBhvr additive="base">
                                        <p:cTn id="59" dur="500" fill="hold"/>
                                        <p:tgtEl>
                                          <p:spTgt spid="27661"/>
                                        </p:tgtEl>
                                        <p:attrNameLst>
                                          <p:attrName>ppt_x</p:attrName>
                                        </p:attrNameLst>
                                      </p:cBhvr>
                                      <p:tavLst>
                                        <p:tav tm="0">
                                          <p:val>
                                            <p:strVal val="#ppt_x"/>
                                          </p:val>
                                        </p:tav>
                                        <p:tav tm="100000">
                                          <p:val>
                                            <p:strVal val="#ppt_x"/>
                                          </p:val>
                                        </p:tav>
                                      </p:tavLst>
                                    </p:anim>
                                    <p:anim calcmode="lin" valueType="num">
                                      <p:cBhvr additive="base">
                                        <p:cTn id="60" dur="500" fill="hold"/>
                                        <p:tgtEl>
                                          <p:spTgt spid="27661"/>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7662"/>
                                        </p:tgtEl>
                                        <p:attrNameLst>
                                          <p:attrName>style.visibility</p:attrName>
                                        </p:attrNameLst>
                                      </p:cBhvr>
                                      <p:to>
                                        <p:strVal val="visible"/>
                                      </p:to>
                                    </p:set>
                                    <p:animEffect transition="in" filter="wipe(left)">
                                      <p:cBhvr>
                                        <p:cTn id="65" dur="500"/>
                                        <p:tgtEl>
                                          <p:spTgt spid="27662"/>
                                        </p:tgtEl>
                                      </p:cBhvr>
                                    </p:animEffect>
                                  </p:childTnLst>
                                </p:cTn>
                              </p:par>
                            </p:childTnLst>
                          </p:cTn>
                        </p:par>
                        <p:par>
                          <p:cTn id="66" fill="hold" nodeType="afterGroup">
                            <p:stCondLst>
                              <p:cond delay="500"/>
                            </p:stCondLst>
                            <p:childTnLst>
                              <p:par>
                                <p:cTn id="67" presetID="2" presetClass="entr" presetSubtype="2" fill="hold" nodeType="afterEffect">
                                  <p:stCondLst>
                                    <p:cond delay="0"/>
                                  </p:stCondLst>
                                  <p:childTnLst>
                                    <p:set>
                                      <p:cBhvr>
                                        <p:cTn id="68" dur="1" fill="hold">
                                          <p:stCondLst>
                                            <p:cond delay="0"/>
                                          </p:stCondLst>
                                        </p:cTn>
                                        <p:tgtEl>
                                          <p:spTgt spid="27697"/>
                                        </p:tgtEl>
                                        <p:attrNameLst>
                                          <p:attrName>style.visibility</p:attrName>
                                        </p:attrNameLst>
                                      </p:cBhvr>
                                      <p:to>
                                        <p:strVal val="visible"/>
                                      </p:to>
                                    </p:set>
                                    <p:anim calcmode="lin" valueType="num">
                                      <p:cBhvr additive="base">
                                        <p:cTn id="69" dur="500" fill="hold"/>
                                        <p:tgtEl>
                                          <p:spTgt spid="27697"/>
                                        </p:tgtEl>
                                        <p:attrNameLst>
                                          <p:attrName>ppt_x</p:attrName>
                                        </p:attrNameLst>
                                      </p:cBhvr>
                                      <p:tavLst>
                                        <p:tav tm="0">
                                          <p:val>
                                            <p:strVal val="1+#ppt_w/2"/>
                                          </p:val>
                                        </p:tav>
                                        <p:tav tm="100000">
                                          <p:val>
                                            <p:strVal val="#ppt_x"/>
                                          </p:val>
                                        </p:tav>
                                      </p:tavLst>
                                    </p:anim>
                                    <p:anim calcmode="lin" valueType="num">
                                      <p:cBhvr additive="base">
                                        <p:cTn id="70" dur="500" fill="hold"/>
                                        <p:tgtEl>
                                          <p:spTgt spid="27697"/>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1000"/>
                            </p:stCondLst>
                            <p:childTnLst>
                              <p:par>
                                <p:cTn id="72" presetID="2" presetClass="entr" presetSubtype="2" fill="hold" nodeType="afterEffect">
                                  <p:stCondLst>
                                    <p:cond delay="0"/>
                                  </p:stCondLst>
                                  <p:childTnLst>
                                    <p:set>
                                      <p:cBhvr>
                                        <p:cTn id="73" dur="1" fill="hold">
                                          <p:stCondLst>
                                            <p:cond delay="0"/>
                                          </p:stCondLst>
                                        </p:cTn>
                                        <p:tgtEl>
                                          <p:spTgt spid="27699"/>
                                        </p:tgtEl>
                                        <p:attrNameLst>
                                          <p:attrName>style.visibility</p:attrName>
                                        </p:attrNameLst>
                                      </p:cBhvr>
                                      <p:to>
                                        <p:strVal val="visible"/>
                                      </p:to>
                                    </p:set>
                                    <p:anim calcmode="lin" valueType="num">
                                      <p:cBhvr additive="base">
                                        <p:cTn id="74" dur="500" fill="hold"/>
                                        <p:tgtEl>
                                          <p:spTgt spid="27699"/>
                                        </p:tgtEl>
                                        <p:attrNameLst>
                                          <p:attrName>ppt_x</p:attrName>
                                        </p:attrNameLst>
                                      </p:cBhvr>
                                      <p:tavLst>
                                        <p:tav tm="0">
                                          <p:val>
                                            <p:strVal val="1+#ppt_w/2"/>
                                          </p:val>
                                        </p:tav>
                                        <p:tav tm="100000">
                                          <p:val>
                                            <p:strVal val="#ppt_x"/>
                                          </p:val>
                                        </p:tav>
                                      </p:tavLst>
                                    </p:anim>
                                    <p:anim calcmode="lin" valueType="num">
                                      <p:cBhvr additive="base">
                                        <p:cTn id="75" dur="500" fill="hold"/>
                                        <p:tgtEl>
                                          <p:spTgt spid="27699"/>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1500"/>
                            </p:stCondLst>
                            <p:childTnLst>
                              <p:par>
                                <p:cTn id="77" presetID="2" presetClass="entr" presetSubtype="2" fill="hold" nodeType="afterEffect">
                                  <p:stCondLst>
                                    <p:cond delay="0"/>
                                  </p:stCondLst>
                                  <p:childTnLst>
                                    <p:set>
                                      <p:cBhvr>
                                        <p:cTn id="78" dur="1" fill="hold">
                                          <p:stCondLst>
                                            <p:cond delay="0"/>
                                          </p:stCondLst>
                                        </p:cTn>
                                        <p:tgtEl>
                                          <p:spTgt spid="27698"/>
                                        </p:tgtEl>
                                        <p:attrNameLst>
                                          <p:attrName>style.visibility</p:attrName>
                                        </p:attrNameLst>
                                      </p:cBhvr>
                                      <p:to>
                                        <p:strVal val="visible"/>
                                      </p:to>
                                    </p:set>
                                    <p:anim calcmode="lin" valueType="num">
                                      <p:cBhvr additive="base">
                                        <p:cTn id="79" dur="500" fill="hold"/>
                                        <p:tgtEl>
                                          <p:spTgt spid="27698"/>
                                        </p:tgtEl>
                                        <p:attrNameLst>
                                          <p:attrName>ppt_x</p:attrName>
                                        </p:attrNameLst>
                                      </p:cBhvr>
                                      <p:tavLst>
                                        <p:tav tm="0">
                                          <p:val>
                                            <p:strVal val="1+#ppt_w/2"/>
                                          </p:val>
                                        </p:tav>
                                        <p:tav tm="100000">
                                          <p:val>
                                            <p:strVal val="#ppt_x"/>
                                          </p:val>
                                        </p:tav>
                                      </p:tavLst>
                                    </p:anim>
                                    <p:anim calcmode="lin" valueType="num">
                                      <p:cBhvr additive="base">
                                        <p:cTn id="80" dur="500" fill="hold"/>
                                        <p:tgtEl>
                                          <p:spTgt spid="27698"/>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nodeType="clickEffect">
                                  <p:stCondLst>
                                    <p:cond delay="0"/>
                                  </p:stCondLst>
                                  <p:childTnLst>
                                    <p:set>
                                      <p:cBhvr>
                                        <p:cTn id="84" dur="1" fill="hold">
                                          <p:stCondLst>
                                            <p:cond delay="0"/>
                                          </p:stCondLst>
                                        </p:cTn>
                                        <p:tgtEl>
                                          <p:spTgt spid="27687"/>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nodeType="clickEffect">
                                  <p:stCondLst>
                                    <p:cond delay="0"/>
                                  </p:stCondLst>
                                  <p:childTnLst>
                                    <p:set>
                                      <p:cBhvr>
                                        <p:cTn id="88" dur="1" fill="hold">
                                          <p:stCondLst>
                                            <p:cond delay="0"/>
                                          </p:stCondLst>
                                        </p:cTn>
                                        <p:tgtEl>
                                          <p:spTgt spid="27688"/>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nodeType="clickEffect">
                                  <p:stCondLst>
                                    <p:cond delay="0"/>
                                  </p:stCondLst>
                                  <p:childTnLst>
                                    <p:set>
                                      <p:cBhvr>
                                        <p:cTn id="92" dur="1" fill="hold">
                                          <p:stCondLst>
                                            <p:cond delay="0"/>
                                          </p:stCondLst>
                                        </p:cTn>
                                        <p:tgtEl>
                                          <p:spTgt spid="27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27653" grpId="0"/>
      <p:bldP spid="27655" grpId="0"/>
      <p:bldP spid="27656" grpId="0"/>
      <p:bldP spid="27659" grpId="0"/>
      <p:bldP spid="27661" grpId="0"/>
      <p:bldP spid="27662" grpId="0"/>
      <p:bldP spid="27654" grpId="0"/>
      <p:bldP spid="27657" grpId="0"/>
      <p:bldP spid="27700" grpId="0"/>
      <p:bldP spid="27701" grpId="0"/>
      <p:bldP spid="2770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ext Box 5">
            <a:extLst>
              <a:ext uri="{FF2B5EF4-FFF2-40B4-BE49-F238E27FC236}">
                <a16:creationId xmlns:a16="http://schemas.microsoft.com/office/drawing/2014/main" id="{BF54A013-6640-44B0-BB91-4436E7170629}"/>
              </a:ext>
            </a:extLst>
          </p:cNvPr>
          <p:cNvSpPr txBox="1">
            <a:spLocks noChangeArrowheads="1"/>
          </p:cNvSpPr>
          <p:nvPr/>
        </p:nvSpPr>
        <p:spPr bwMode="auto">
          <a:xfrm>
            <a:off x="1703388" y="2025650"/>
            <a:ext cx="8802687"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对于多项式运动规律，其多项式中待定系数的数目应</a:t>
            </a:r>
          </a:p>
          <a:p>
            <a:pPr eaLnBrk="1" hangingPunct="1"/>
            <a:r>
              <a:rPr lang="zh-CN" altLang="en-US"/>
              <a:t>与边界条件的数目相等，其数目多少应根据工作要求来确定。但</a:t>
            </a:r>
          </a:p>
          <a:p>
            <a:pPr eaLnBrk="1" hangingPunct="1"/>
            <a:r>
              <a:rPr lang="zh-CN" altLang="en-US"/>
              <a:t>当边界条件增多时，会使设计计算复杂，加工精度也难以达到，</a:t>
            </a:r>
          </a:p>
          <a:p>
            <a:pPr eaLnBrk="1" hangingPunct="1"/>
            <a:r>
              <a:rPr lang="zh-CN" altLang="en-US"/>
              <a:t>故通常不宜采用太高次数的多项式。</a:t>
            </a:r>
          </a:p>
        </p:txBody>
      </p:sp>
      <p:sp>
        <p:nvSpPr>
          <p:cNvPr id="28676" name="Text Box 4">
            <a:extLst>
              <a:ext uri="{FF2B5EF4-FFF2-40B4-BE49-F238E27FC236}">
                <a16:creationId xmlns:a16="http://schemas.microsoft.com/office/drawing/2014/main" id="{B2F15AAD-0057-4AEE-AFEF-1509C17046D1}"/>
              </a:ext>
            </a:extLst>
          </p:cNvPr>
          <p:cNvSpPr txBox="1">
            <a:spLocks noChangeArrowheads="1"/>
          </p:cNvSpPr>
          <p:nvPr/>
        </p:nvSpPr>
        <p:spPr bwMode="auto">
          <a:xfrm>
            <a:off x="2351088" y="2025650"/>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rgbClr val="FF3300"/>
                </a:solidFill>
                <a:ea typeface="黑体" panose="02010609060101010101" pitchFamily="49" charset="-122"/>
              </a:rPr>
              <a:t>说明</a:t>
            </a:r>
            <a:endParaRPr lang="zh-CN" altLang="en-US">
              <a:solidFill>
                <a:srgbClr val="FF3300"/>
              </a:solidFill>
            </a:endParaRPr>
          </a:p>
        </p:txBody>
      </p:sp>
      <p:sp>
        <p:nvSpPr>
          <p:cNvPr id="28678" name="Text Box 6">
            <a:extLst>
              <a:ext uri="{FF2B5EF4-FFF2-40B4-BE49-F238E27FC236}">
                <a16:creationId xmlns:a16="http://schemas.microsoft.com/office/drawing/2014/main" id="{F243F0D0-3BBD-41B7-90CD-5A4F9B0CE97D}"/>
              </a:ext>
            </a:extLst>
          </p:cNvPr>
          <p:cNvSpPr txBox="1">
            <a:spLocks noChangeArrowheads="1"/>
          </p:cNvSpPr>
          <p:nvPr/>
        </p:nvSpPr>
        <p:spPr bwMode="auto">
          <a:xfrm>
            <a:off x="2135188" y="3692525"/>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2</a:t>
            </a:r>
            <a:r>
              <a:rPr lang="zh-CN" altLang="en-US"/>
              <a:t>）三角函数运动规律</a:t>
            </a:r>
          </a:p>
        </p:txBody>
      </p:sp>
      <p:sp>
        <p:nvSpPr>
          <p:cNvPr id="28681" name="Text Box 9">
            <a:extLst>
              <a:ext uri="{FF2B5EF4-FFF2-40B4-BE49-F238E27FC236}">
                <a16:creationId xmlns:a16="http://schemas.microsoft.com/office/drawing/2014/main" id="{8746848B-90ED-4E4A-943B-C40035C40C52}"/>
              </a:ext>
            </a:extLst>
          </p:cNvPr>
          <p:cNvSpPr txBox="1">
            <a:spLocks noChangeArrowheads="1"/>
          </p:cNvSpPr>
          <p:nvPr/>
        </p:nvSpPr>
        <p:spPr bwMode="auto">
          <a:xfrm>
            <a:off x="2813050" y="6032500"/>
            <a:ext cx="5499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推程时：</a:t>
            </a:r>
            <a:r>
              <a:rPr lang="en-US" altLang="zh-CN" i="1"/>
              <a:t>s</a:t>
            </a:r>
            <a:r>
              <a:rPr lang="zh-CN" altLang="en-US"/>
              <a:t>＝</a:t>
            </a:r>
            <a:r>
              <a:rPr lang="en-US" altLang="zh-CN" i="1"/>
              <a:t>h</a:t>
            </a:r>
            <a:r>
              <a:rPr lang="en-US" altLang="zh-CN"/>
              <a:t>[(</a:t>
            </a:r>
            <a:r>
              <a:rPr lang="en-US" altLang="zh-CN" i="1"/>
              <a:t>δ /δ</a:t>
            </a:r>
            <a:r>
              <a:rPr lang="en-US" altLang="zh-CN" sz="2000" baseline="-20000"/>
              <a:t>0</a:t>
            </a:r>
            <a:r>
              <a:rPr lang="en-US" altLang="zh-CN"/>
              <a:t>)</a:t>
            </a:r>
            <a:r>
              <a:rPr lang="zh-CN" altLang="en-US"/>
              <a:t>－</a:t>
            </a:r>
            <a:r>
              <a:rPr lang="en-US" altLang="zh-CN"/>
              <a:t>sin(2</a:t>
            </a:r>
            <a:r>
              <a:rPr lang="en-US" altLang="zh-CN" i="1"/>
              <a:t>π δ /δ</a:t>
            </a:r>
            <a:r>
              <a:rPr lang="en-US" altLang="zh-CN" sz="2000" baseline="-20000"/>
              <a:t>0</a:t>
            </a:r>
            <a:r>
              <a:rPr lang="en-US" altLang="zh-CN"/>
              <a:t>) /(2</a:t>
            </a:r>
            <a:r>
              <a:rPr lang="en-US" altLang="zh-CN" i="1"/>
              <a:t>π</a:t>
            </a:r>
            <a:r>
              <a:rPr lang="en-US" altLang="zh-CN"/>
              <a:t>)]</a:t>
            </a:r>
          </a:p>
        </p:txBody>
      </p:sp>
      <p:sp>
        <p:nvSpPr>
          <p:cNvPr id="28682" name="Text Box 10">
            <a:extLst>
              <a:ext uri="{FF2B5EF4-FFF2-40B4-BE49-F238E27FC236}">
                <a16:creationId xmlns:a16="http://schemas.microsoft.com/office/drawing/2014/main" id="{97D5D264-F080-40DB-A3AB-7F748CB64793}"/>
              </a:ext>
            </a:extLst>
          </p:cNvPr>
          <p:cNvSpPr txBox="1">
            <a:spLocks noChangeArrowheads="1"/>
          </p:cNvSpPr>
          <p:nvPr/>
        </p:nvSpPr>
        <p:spPr bwMode="auto">
          <a:xfrm>
            <a:off x="2816225" y="4602163"/>
            <a:ext cx="5116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推程时：</a:t>
            </a:r>
            <a:r>
              <a:rPr lang="en-US" altLang="zh-CN" i="1"/>
              <a:t>s</a:t>
            </a:r>
            <a:r>
              <a:rPr lang="zh-CN" altLang="en-US"/>
              <a:t>＝</a:t>
            </a:r>
            <a:r>
              <a:rPr lang="en-US" altLang="zh-CN" i="1"/>
              <a:t>h</a:t>
            </a:r>
            <a:r>
              <a:rPr lang="en-US" altLang="zh-CN"/>
              <a:t>[1</a:t>
            </a:r>
            <a:r>
              <a:rPr lang="zh-CN" altLang="en-US"/>
              <a:t>－</a:t>
            </a:r>
            <a:r>
              <a:rPr lang="en-US" altLang="zh-CN"/>
              <a:t>cos(</a:t>
            </a:r>
            <a:r>
              <a:rPr lang="en-US" altLang="zh-CN" i="1"/>
              <a:t>πδ /δ</a:t>
            </a:r>
            <a:r>
              <a:rPr lang="en-US" altLang="zh-CN" sz="2000" baseline="-20000"/>
              <a:t>0</a:t>
            </a:r>
            <a:r>
              <a:rPr lang="en-US" altLang="zh-CN"/>
              <a:t>)]/2</a:t>
            </a:r>
          </a:p>
        </p:txBody>
      </p:sp>
      <p:sp>
        <p:nvSpPr>
          <p:cNvPr id="28683" name="Text Box 11">
            <a:extLst>
              <a:ext uri="{FF2B5EF4-FFF2-40B4-BE49-F238E27FC236}">
                <a16:creationId xmlns:a16="http://schemas.microsoft.com/office/drawing/2014/main" id="{2DDF33F7-E28D-434B-9498-18E6EBA8AA40}"/>
              </a:ext>
            </a:extLst>
          </p:cNvPr>
          <p:cNvSpPr txBox="1">
            <a:spLocks noChangeArrowheads="1"/>
          </p:cNvSpPr>
          <p:nvPr/>
        </p:nvSpPr>
        <p:spPr bwMode="auto">
          <a:xfrm>
            <a:off x="2819400" y="5024438"/>
            <a:ext cx="414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在始、末两瞬时有柔性冲击。</a:t>
            </a:r>
          </a:p>
        </p:txBody>
      </p:sp>
      <p:sp>
        <p:nvSpPr>
          <p:cNvPr id="7176" name="Line 29">
            <a:extLst>
              <a:ext uri="{FF2B5EF4-FFF2-40B4-BE49-F238E27FC236}">
                <a16:creationId xmlns:a16="http://schemas.microsoft.com/office/drawing/2014/main" id="{32166BE2-026F-4DEF-8444-F19E0EA09B1E}"/>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77" name="Text Box 30">
            <a:extLst>
              <a:ext uri="{FF2B5EF4-FFF2-40B4-BE49-F238E27FC236}">
                <a16:creationId xmlns:a16="http://schemas.microsoft.com/office/drawing/2014/main" id="{6536001D-89E3-4F89-9EE0-B45D4DFA06F9}"/>
              </a:ext>
            </a:extLst>
          </p:cNvPr>
          <p:cNvSpPr txBox="1">
            <a:spLocks noChangeArrowheads="1"/>
          </p:cNvSpPr>
          <p:nvPr/>
        </p:nvSpPr>
        <p:spPr bwMode="auto">
          <a:xfrm>
            <a:off x="7680325" y="182563"/>
            <a:ext cx="222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推杆的运动规律</a:t>
            </a:r>
            <a:r>
              <a:rPr lang="en-US" altLang="zh-CN" b="1">
                <a:solidFill>
                  <a:srgbClr val="FF3300"/>
                </a:solidFill>
                <a:ea typeface="华文新魏" panose="02010800040101010101" pitchFamily="2" charset="-122"/>
              </a:rPr>
              <a:t>(3/4)</a:t>
            </a:r>
            <a:endParaRPr lang="en-US" altLang="zh-CN">
              <a:ea typeface="华文新魏" panose="02010800040101010101" pitchFamily="2" charset="-122"/>
            </a:endParaRPr>
          </a:p>
        </p:txBody>
      </p:sp>
      <p:sp>
        <p:nvSpPr>
          <p:cNvPr id="7178" name="Rectangle 34">
            <a:extLst>
              <a:ext uri="{FF2B5EF4-FFF2-40B4-BE49-F238E27FC236}">
                <a16:creationId xmlns:a16="http://schemas.microsoft.com/office/drawing/2014/main" id="{8C19D4D2-74B6-4FB4-8365-00CBA4CA4ECC}"/>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8707" name="Rectangle 35">
            <a:extLst>
              <a:ext uri="{FF2B5EF4-FFF2-40B4-BE49-F238E27FC236}">
                <a16:creationId xmlns:a16="http://schemas.microsoft.com/office/drawing/2014/main" id="{6C5F5659-CF89-4258-9CA5-BD138F6FBC5F}"/>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8708" name="Rectangle 36">
            <a:extLst>
              <a:ext uri="{FF2B5EF4-FFF2-40B4-BE49-F238E27FC236}">
                <a16:creationId xmlns:a16="http://schemas.microsoft.com/office/drawing/2014/main" id="{1EEA5D02-DFDB-43DA-8A57-3AC172950B87}"/>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8709" name="Rectangle 37">
            <a:extLst>
              <a:ext uri="{FF2B5EF4-FFF2-40B4-BE49-F238E27FC236}">
                <a16:creationId xmlns:a16="http://schemas.microsoft.com/office/drawing/2014/main" id="{5B23D622-8CCF-443F-ACF0-0F9A07150793}"/>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8679" name="Text Box 7">
            <a:extLst>
              <a:ext uri="{FF2B5EF4-FFF2-40B4-BE49-F238E27FC236}">
                <a16:creationId xmlns:a16="http://schemas.microsoft.com/office/drawing/2014/main" id="{21ED3A8E-319E-4E23-A8B6-50A117DBF74F}"/>
              </a:ext>
            </a:extLst>
          </p:cNvPr>
          <p:cNvSpPr txBox="1">
            <a:spLocks noChangeArrowheads="1"/>
          </p:cNvSpPr>
          <p:nvPr/>
        </p:nvSpPr>
        <p:spPr bwMode="auto">
          <a:xfrm>
            <a:off x="2316163" y="4206875"/>
            <a:ext cx="4456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1</a:t>
            </a:r>
            <a:r>
              <a:rPr lang="zh-CN" altLang="en-US" dirty="0"/>
              <a:t>）</a:t>
            </a:r>
            <a:r>
              <a:rPr lang="zh-CN" altLang="en-US" dirty="0">
                <a:hlinkClick r:id="rId2" action="ppaction://hlinkfile"/>
              </a:rPr>
              <a:t>余弦加速度运动规律</a:t>
            </a:r>
            <a:r>
              <a:rPr lang="zh-CN" altLang="en-US" dirty="0"/>
              <a:t>（</a:t>
            </a:r>
            <a:r>
              <a:rPr lang="zh-CN" altLang="en-US" dirty="0">
                <a:solidFill>
                  <a:srgbClr val="FF3300"/>
                </a:solidFill>
              </a:rPr>
              <a:t>简谐运动规律</a:t>
            </a:r>
            <a:r>
              <a:rPr lang="zh-CN" altLang="en-US" dirty="0"/>
              <a:t>）</a:t>
            </a:r>
          </a:p>
        </p:txBody>
      </p:sp>
      <p:sp>
        <p:nvSpPr>
          <p:cNvPr id="28680" name="Text Box 8">
            <a:extLst>
              <a:ext uri="{FF2B5EF4-FFF2-40B4-BE49-F238E27FC236}">
                <a16:creationId xmlns:a16="http://schemas.microsoft.com/office/drawing/2014/main" id="{10235766-ACBA-4BB5-9FF4-65BB11099D73}"/>
              </a:ext>
            </a:extLst>
          </p:cNvPr>
          <p:cNvSpPr txBox="1">
            <a:spLocks noChangeArrowheads="1"/>
          </p:cNvSpPr>
          <p:nvPr/>
        </p:nvSpPr>
        <p:spPr bwMode="auto">
          <a:xfrm>
            <a:off x="2351088" y="5502275"/>
            <a:ext cx="4456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2</a:t>
            </a:r>
            <a:r>
              <a:rPr lang="zh-CN" altLang="en-US" dirty="0"/>
              <a:t>）</a:t>
            </a:r>
            <a:r>
              <a:rPr lang="zh-CN" altLang="en-US" dirty="0">
                <a:hlinkClick r:id="rId3" action="ppaction://hlinkfile"/>
              </a:rPr>
              <a:t>正弦加速度运动规律</a:t>
            </a:r>
            <a:r>
              <a:rPr lang="zh-CN" altLang="en-US" dirty="0"/>
              <a:t>（</a:t>
            </a:r>
            <a:r>
              <a:rPr lang="zh-CN" altLang="en-US" dirty="0">
                <a:solidFill>
                  <a:srgbClr val="FF3300"/>
                </a:solidFill>
              </a:rPr>
              <a:t>摆线运动规律</a:t>
            </a:r>
            <a:r>
              <a:rPr lang="zh-CN" altLang="en-US" dirty="0"/>
              <a:t>）</a:t>
            </a:r>
          </a:p>
        </p:txBody>
      </p:sp>
      <p:pic>
        <p:nvPicPr>
          <p:cNvPr id="28716" name="Picture 44">
            <a:hlinkClick r:id="rId4" action="ppaction://hlinksldjump"/>
            <a:extLst>
              <a:ext uri="{FF2B5EF4-FFF2-40B4-BE49-F238E27FC236}">
                <a16:creationId xmlns:a16="http://schemas.microsoft.com/office/drawing/2014/main" id="{87BD5D74-EFDA-498B-BE4C-7B2A030AD9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17" name="Picture 45">
            <a:hlinkClick r:id="" action="ppaction://hlinkshowjump?jump=nextslide"/>
            <a:extLst>
              <a:ext uri="{FF2B5EF4-FFF2-40B4-BE49-F238E27FC236}">
                <a16:creationId xmlns:a16="http://schemas.microsoft.com/office/drawing/2014/main" id="{B88BDBE6-42CD-46DB-BAAD-8FFCAFD35B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18" name="Picture 46">
            <a:hlinkClick r:id="" action="ppaction://hlinkshowjump?jump=previousslide"/>
            <a:extLst>
              <a:ext uri="{FF2B5EF4-FFF2-40B4-BE49-F238E27FC236}">
                <a16:creationId xmlns:a16="http://schemas.microsoft.com/office/drawing/2014/main" id="{989C810C-6103-4D95-B9A3-4B8E6A1307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20" name="Text Box 48">
            <a:extLst>
              <a:ext uri="{FF2B5EF4-FFF2-40B4-BE49-F238E27FC236}">
                <a16:creationId xmlns:a16="http://schemas.microsoft.com/office/drawing/2014/main" id="{D285DDEE-D88D-4CCD-A5A5-8827D2EDC3BB}"/>
              </a:ext>
            </a:extLst>
          </p:cNvPr>
          <p:cNvSpPr txBox="1">
            <a:spLocks noChangeArrowheads="1"/>
          </p:cNvSpPr>
          <p:nvPr/>
        </p:nvSpPr>
        <p:spPr bwMode="auto">
          <a:xfrm>
            <a:off x="2851150" y="1109663"/>
            <a:ext cx="4689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s</a:t>
            </a:r>
            <a:r>
              <a:rPr lang="zh-CN" altLang="en-US"/>
              <a:t>＝</a:t>
            </a:r>
            <a:r>
              <a:rPr lang="en-US" altLang="zh-CN"/>
              <a:t>10</a:t>
            </a:r>
            <a:r>
              <a:rPr lang="en-US" altLang="zh-CN" i="1"/>
              <a:t>hδ </a:t>
            </a:r>
            <a:r>
              <a:rPr lang="en-US" altLang="zh-CN" sz="2000" i="1" baseline="60000"/>
              <a:t>3</a:t>
            </a:r>
            <a:r>
              <a:rPr lang="en-US" altLang="zh-CN" i="1"/>
              <a:t>/δ</a:t>
            </a:r>
            <a:r>
              <a:rPr lang="en-US" altLang="zh-CN" sz="2000" i="1" baseline="-20000"/>
              <a:t>0</a:t>
            </a:r>
            <a:r>
              <a:rPr lang="en-US" altLang="zh-CN" sz="2000" baseline="60000"/>
              <a:t>3</a:t>
            </a:r>
            <a:r>
              <a:rPr lang="zh-CN" altLang="en-US" i="1"/>
              <a:t>－</a:t>
            </a:r>
            <a:r>
              <a:rPr lang="en-US" altLang="zh-CN"/>
              <a:t>15</a:t>
            </a:r>
            <a:r>
              <a:rPr lang="en-US" altLang="zh-CN" i="1"/>
              <a:t>hδ </a:t>
            </a:r>
            <a:r>
              <a:rPr lang="en-US" altLang="zh-CN" sz="2000" baseline="60000"/>
              <a:t>4</a:t>
            </a:r>
            <a:r>
              <a:rPr lang="en-US" altLang="zh-CN" i="1"/>
              <a:t>/δ</a:t>
            </a:r>
            <a:r>
              <a:rPr lang="en-US" altLang="zh-CN" sz="2000" baseline="-20000"/>
              <a:t>0</a:t>
            </a:r>
            <a:r>
              <a:rPr lang="en-US" altLang="zh-CN" sz="2000" baseline="60000"/>
              <a:t>4</a:t>
            </a:r>
            <a:r>
              <a:rPr lang="zh-CN" altLang="en-US"/>
              <a:t>＋</a:t>
            </a:r>
            <a:r>
              <a:rPr lang="en-US" altLang="zh-CN"/>
              <a:t>6</a:t>
            </a:r>
            <a:r>
              <a:rPr lang="en-US" altLang="zh-CN" i="1"/>
              <a:t>hδ </a:t>
            </a:r>
            <a:r>
              <a:rPr lang="en-US" altLang="zh-CN" sz="2000" baseline="60000"/>
              <a:t>5</a:t>
            </a:r>
            <a:r>
              <a:rPr lang="en-US" altLang="zh-CN" i="1"/>
              <a:t>/δ</a:t>
            </a:r>
            <a:r>
              <a:rPr lang="en-US" altLang="zh-CN" sz="2000" baseline="-20000"/>
              <a:t>0</a:t>
            </a:r>
            <a:r>
              <a:rPr lang="en-US" altLang="zh-CN" sz="2000" baseline="60000"/>
              <a:t>5</a:t>
            </a:r>
          </a:p>
        </p:txBody>
      </p:sp>
      <p:sp>
        <p:nvSpPr>
          <p:cNvPr id="28721" name="Text Box 49">
            <a:extLst>
              <a:ext uri="{FF2B5EF4-FFF2-40B4-BE49-F238E27FC236}">
                <a16:creationId xmlns:a16="http://schemas.microsoft.com/office/drawing/2014/main" id="{A4F68BCB-F80C-45B3-8AF9-132F294482FE}"/>
              </a:ext>
            </a:extLst>
          </p:cNvPr>
          <p:cNvSpPr txBox="1">
            <a:spLocks noChangeArrowheads="1"/>
          </p:cNvSpPr>
          <p:nvPr/>
        </p:nvSpPr>
        <p:spPr bwMode="auto">
          <a:xfrm>
            <a:off x="2351088" y="1520825"/>
            <a:ext cx="445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既无刚性冲击，又无柔性冲击。</a:t>
            </a:r>
          </a:p>
        </p:txBody>
      </p:sp>
      <p:sp>
        <p:nvSpPr>
          <p:cNvPr id="28722" name="Text Box 50">
            <a:extLst>
              <a:ext uri="{FF2B5EF4-FFF2-40B4-BE49-F238E27FC236}">
                <a16:creationId xmlns:a16="http://schemas.microsoft.com/office/drawing/2014/main" id="{F7BD819B-CD21-499D-B6E8-2360F7BDE318}"/>
              </a:ext>
            </a:extLst>
          </p:cNvPr>
          <p:cNvSpPr txBox="1">
            <a:spLocks noChangeArrowheads="1"/>
          </p:cNvSpPr>
          <p:nvPr/>
        </p:nvSpPr>
        <p:spPr bwMode="auto">
          <a:xfrm>
            <a:off x="2373313" y="584200"/>
            <a:ext cx="517962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3</a:t>
            </a:r>
            <a:r>
              <a:rPr lang="zh-CN" altLang="en-US" dirty="0"/>
              <a:t>）</a:t>
            </a:r>
            <a:r>
              <a:rPr lang="zh-CN" altLang="en-US" dirty="0">
                <a:hlinkClick r:id="rId8" action="ppaction://hlinkfile"/>
              </a:rPr>
              <a:t>五次多项式运动规律</a:t>
            </a:r>
            <a:r>
              <a:rPr lang="zh-CN" altLang="en-US" dirty="0"/>
              <a:t>（</a:t>
            </a:r>
            <a:r>
              <a:rPr lang="en-US" altLang="zh-CN" dirty="0">
                <a:solidFill>
                  <a:srgbClr val="FF3300"/>
                </a:solidFill>
              </a:rPr>
              <a:t>3-4-5</a:t>
            </a:r>
            <a:r>
              <a:rPr lang="zh-CN" altLang="en-US" dirty="0">
                <a:solidFill>
                  <a:srgbClr val="FF3300"/>
                </a:solidFill>
              </a:rPr>
              <a:t>多项式运动规律</a:t>
            </a:r>
            <a:r>
              <a:rPr lang="zh-CN" altLang="en-US" dirty="0"/>
              <a:t>）</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722"/>
                                        </p:tgtEl>
                                        <p:attrNameLst>
                                          <p:attrName>style.visibility</p:attrName>
                                        </p:attrNameLst>
                                      </p:cBhvr>
                                      <p:to>
                                        <p:strVal val="visible"/>
                                      </p:to>
                                    </p:set>
                                    <p:animEffect transition="in" filter="dissolve">
                                      <p:cBhvr>
                                        <p:cTn id="7" dur="500"/>
                                        <p:tgtEl>
                                          <p:spTgt spid="28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8720"/>
                                        </p:tgtEl>
                                        <p:attrNameLst>
                                          <p:attrName>style.visibility</p:attrName>
                                        </p:attrNameLst>
                                      </p:cBhvr>
                                      <p:to>
                                        <p:strVal val="visible"/>
                                      </p:to>
                                    </p:set>
                                    <p:animEffect transition="in" filter="slide(fromTop)">
                                      <p:cBhvr>
                                        <p:cTn id="12" dur="500"/>
                                        <p:tgtEl>
                                          <p:spTgt spid="287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8721"/>
                                        </p:tgtEl>
                                        <p:attrNameLst>
                                          <p:attrName>style.visibility</p:attrName>
                                        </p:attrNameLst>
                                      </p:cBhvr>
                                      <p:to>
                                        <p:strVal val="visible"/>
                                      </p:to>
                                    </p:set>
                                    <p:anim calcmode="lin" valueType="num">
                                      <p:cBhvr additive="base">
                                        <p:cTn id="17" dur="500" fill="hold"/>
                                        <p:tgtEl>
                                          <p:spTgt spid="28721"/>
                                        </p:tgtEl>
                                        <p:attrNameLst>
                                          <p:attrName>ppt_x</p:attrName>
                                        </p:attrNameLst>
                                      </p:cBhvr>
                                      <p:tavLst>
                                        <p:tav tm="0">
                                          <p:val>
                                            <p:strVal val="#ppt_x"/>
                                          </p:val>
                                        </p:tav>
                                        <p:tav tm="100000">
                                          <p:val>
                                            <p:strVal val="#ppt_x"/>
                                          </p:val>
                                        </p:tav>
                                      </p:tavLst>
                                    </p:anim>
                                    <p:anim calcmode="lin" valueType="num">
                                      <p:cBhvr additive="base">
                                        <p:cTn id="18" dur="500" fill="hold"/>
                                        <p:tgtEl>
                                          <p:spTgt spid="28721"/>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8676"/>
                                        </p:tgtEl>
                                        <p:attrNameLst>
                                          <p:attrName>style.visibility</p:attrName>
                                        </p:attrNameLst>
                                      </p:cBhvr>
                                      <p:to>
                                        <p:strVal val="visible"/>
                                      </p:to>
                                    </p:set>
                                    <p:anim calcmode="lin" valueType="num">
                                      <p:cBhvr>
                                        <p:cTn id="23" dur="1000" fill="hold"/>
                                        <p:tgtEl>
                                          <p:spTgt spid="28676"/>
                                        </p:tgtEl>
                                        <p:attrNameLst>
                                          <p:attrName>ppt_w</p:attrName>
                                        </p:attrNameLst>
                                      </p:cBhvr>
                                      <p:tavLst>
                                        <p:tav tm="0">
                                          <p:val>
                                            <p:fltVal val="0"/>
                                          </p:val>
                                        </p:tav>
                                        <p:tav tm="100000">
                                          <p:val>
                                            <p:strVal val="#ppt_w"/>
                                          </p:val>
                                        </p:tav>
                                      </p:tavLst>
                                    </p:anim>
                                    <p:anim calcmode="lin" valueType="num">
                                      <p:cBhvr>
                                        <p:cTn id="24" dur="1000" fill="hold"/>
                                        <p:tgtEl>
                                          <p:spTgt spid="28676"/>
                                        </p:tgtEl>
                                        <p:attrNameLst>
                                          <p:attrName>ppt_h</p:attrName>
                                        </p:attrNameLst>
                                      </p:cBhvr>
                                      <p:tavLst>
                                        <p:tav tm="0">
                                          <p:val>
                                            <p:fltVal val="0"/>
                                          </p:val>
                                        </p:tav>
                                        <p:tav tm="100000">
                                          <p:val>
                                            <p:strVal val="#ppt_h"/>
                                          </p:val>
                                        </p:tav>
                                      </p:tavLst>
                                    </p:anim>
                                    <p:anim calcmode="lin" valueType="num">
                                      <p:cBhvr>
                                        <p:cTn id="25" dur="1000" fill="hold"/>
                                        <p:tgtEl>
                                          <p:spTgt spid="2867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867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28677"/>
                                        </p:tgtEl>
                                        <p:attrNameLst>
                                          <p:attrName>style.visibility</p:attrName>
                                        </p:attrNameLst>
                                      </p:cBhvr>
                                      <p:to>
                                        <p:strVal val="visible"/>
                                      </p:to>
                                    </p:set>
                                    <p:anim calcmode="discrete" valueType="clr">
                                      <p:cBhvr override="childStyle">
                                        <p:cTn id="31" dur="80"/>
                                        <p:tgtEl>
                                          <p:spTgt spid="28677"/>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8677"/>
                                        </p:tgtEl>
                                        <p:attrNameLst>
                                          <p:attrName>fillcolor</p:attrName>
                                        </p:attrNameLst>
                                      </p:cBhvr>
                                      <p:tavLst>
                                        <p:tav tm="0">
                                          <p:val>
                                            <p:clrVal>
                                              <a:schemeClr val="accent2"/>
                                            </p:clrVal>
                                          </p:val>
                                        </p:tav>
                                        <p:tav tm="50000">
                                          <p:val>
                                            <p:clrVal>
                                              <a:schemeClr val="hlink"/>
                                            </p:clrVal>
                                          </p:val>
                                        </p:tav>
                                      </p:tavLst>
                                    </p:anim>
                                    <p:set>
                                      <p:cBhvr>
                                        <p:cTn id="33" dur="80"/>
                                        <p:tgtEl>
                                          <p:spTgt spid="28677"/>
                                        </p:tgtEl>
                                        <p:attrNameLst>
                                          <p:attrName>fill.type</p:attrName>
                                        </p:attrNameLst>
                                      </p:cBhvr>
                                      <p:to>
                                        <p:strVal val="solid"/>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28678"/>
                                        </p:tgtEl>
                                        <p:attrNameLst>
                                          <p:attrName>style.visibility</p:attrName>
                                        </p:attrNameLst>
                                      </p:cBhvr>
                                      <p:to>
                                        <p:strVal val="visible"/>
                                      </p:to>
                                    </p:set>
                                    <p:anim calcmode="lin" valueType="num">
                                      <p:cBhvr>
                                        <p:cTn id="38" dur="500" fill="hold"/>
                                        <p:tgtEl>
                                          <p:spTgt spid="28678"/>
                                        </p:tgtEl>
                                        <p:attrNameLst>
                                          <p:attrName>ppt_w</p:attrName>
                                        </p:attrNameLst>
                                      </p:cBhvr>
                                      <p:tavLst>
                                        <p:tav tm="0">
                                          <p:val>
                                            <p:fltVal val="0"/>
                                          </p:val>
                                        </p:tav>
                                        <p:tav tm="100000">
                                          <p:val>
                                            <p:strVal val="#ppt_w"/>
                                          </p:val>
                                        </p:tav>
                                      </p:tavLst>
                                    </p:anim>
                                    <p:anim calcmode="lin" valueType="num">
                                      <p:cBhvr>
                                        <p:cTn id="39" dur="500" fill="hold"/>
                                        <p:tgtEl>
                                          <p:spTgt spid="28678"/>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28679"/>
                                        </p:tgtEl>
                                        <p:attrNameLst>
                                          <p:attrName>style.visibility</p:attrName>
                                        </p:attrNameLst>
                                      </p:cBhvr>
                                      <p:to>
                                        <p:strVal val="visible"/>
                                      </p:to>
                                    </p:set>
                                    <p:animEffect transition="in" filter="box(in)">
                                      <p:cBhvr>
                                        <p:cTn id="44" dur="500"/>
                                        <p:tgtEl>
                                          <p:spTgt spid="2867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8682"/>
                                        </p:tgtEl>
                                        <p:attrNameLst>
                                          <p:attrName>style.visibility</p:attrName>
                                        </p:attrNameLst>
                                      </p:cBhvr>
                                      <p:to>
                                        <p:strVal val="visible"/>
                                      </p:to>
                                    </p:set>
                                    <p:anim calcmode="lin" valueType="num">
                                      <p:cBhvr additive="base">
                                        <p:cTn id="49" dur="500" fill="hold"/>
                                        <p:tgtEl>
                                          <p:spTgt spid="28682"/>
                                        </p:tgtEl>
                                        <p:attrNameLst>
                                          <p:attrName>ppt_x</p:attrName>
                                        </p:attrNameLst>
                                      </p:cBhvr>
                                      <p:tavLst>
                                        <p:tav tm="0">
                                          <p:val>
                                            <p:strVal val="#ppt_x"/>
                                          </p:val>
                                        </p:tav>
                                        <p:tav tm="100000">
                                          <p:val>
                                            <p:strVal val="#ppt_x"/>
                                          </p:val>
                                        </p:tav>
                                      </p:tavLst>
                                    </p:anim>
                                    <p:anim calcmode="lin" valueType="num">
                                      <p:cBhvr additive="base">
                                        <p:cTn id="50" dur="500" fill="hold"/>
                                        <p:tgtEl>
                                          <p:spTgt spid="2868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8683"/>
                                        </p:tgtEl>
                                        <p:attrNameLst>
                                          <p:attrName>style.visibility</p:attrName>
                                        </p:attrNameLst>
                                      </p:cBhvr>
                                      <p:to>
                                        <p:strVal val="visible"/>
                                      </p:to>
                                    </p:set>
                                    <p:animEffect transition="in" filter="wipe(left)">
                                      <p:cBhvr>
                                        <p:cTn id="55" dur="500"/>
                                        <p:tgtEl>
                                          <p:spTgt spid="2868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28680"/>
                                        </p:tgtEl>
                                        <p:attrNameLst>
                                          <p:attrName>style.visibility</p:attrName>
                                        </p:attrNameLst>
                                      </p:cBhvr>
                                      <p:to>
                                        <p:strVal val="visible"/>
                                      </p:to>
                                    </p:set>
                                    <p:animEffect transition="in" filter="box(in)">
                                      <p:cBhvr>
                                        <p:cTn id="60" dur="500"/>
                                        <p:tgtEl>
                                          <p:spTgt spid="28680"/>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 presetClass="entr" presetSubtype="10" fill="hold" grpId="0" nodeType="clickEffect">
                                  <p:stCondLst>
                                    <p:cond delay="0"/>
                                  </p:stCondLst>
                                  <p:childTnLst>
                                    <p:set>
                                      <p:cBhvr>
                                        <p:cTn id="64" dur="1" fill="hold">
                                          <p:stCondLst>
                                            <p:cond delay="0"/>
                                          </p:stCondLst>
                                        </p:cTn>
                                        <p:tgtEl>
                                          <p:spTgt spid="28681"/>
                                        </p:tgtEl>
                                        <p:attrNameLst>
                                          <p:attrName>style.visibility</p:attrName>
                                        </p:attrNameLst>
                                      </p:cBhvr>
                                      <p:to>
                                        <p:strVal val="visible"/>
                                      </p:to>
                                    </p:set>
                                    <p:animEffect transition="in" filter="checkerboard(across)">
                                      <p:cBhvr>
                                        <p:cTn id="65" dur="500"/>
                                        <p:tgtEl>
                                          <p:spTgt spid="28681"/>
                                        </p:tgtEl>
                                      </p:cBhvr>
                                    </p:animEffect>
                                  </p:childTnLst>
                                </p:cTn>
                              </p:par>
                            </p:childTnLst>
                          </p:cTn>
                        </p:par>
                        <p:par>
                          <p:cTn id="66" fill="hold" nodeType="afterGroup">
                            <p:stCondLst>
                              <p:cond delay="500"/>
                            </p:stCondLst>
                            <p:childTnLst>
                              <p:par>
                                <p:cTn id="67" presetID="2" presetClass="entr" presetSubtype="2" fill="hold" nodeType="afterEffect">
                                  <p:stCondLst>
                                    <p:cond delay="0"/>
                                  </p:stCondLst>
                                  <p:childTnLst>
                                    <p:set>
                                      <p:cBhvr>
                                        <p:cTn id="68" dur="1" fill="hold">
                                          <p:stCondLst>
                                            <p:cond delay="0"/>
                                          </p:stCondLst>
                                        </p:cTn>
                                        <p:tgtEl>
                                          <p:spTgt spid="28716"/>
                                        </p:tgtEl>
                                        <p:attrNameLst>
                                          <p:attrName>style.visibility</p:attrName>
                                        </p:attrNameLst>
                                      </p:cBhvr>
                                      <p:to>
                                        <p:strVal val="visible"/>
                                      </p:to>
                                    </p:set>
                                    <p:anim calcmode="lin" valueType="num">
                                      <p:cBhvr additive="base">
                                        <p:cTn id="69" dur="500" fill="hold"/>
                                        <p:tgtEl>
                                          <p:spTgt spid="28716"/>
                                        </p:tgtEl>
                                        <p:attrNameLst>
                                          <p:attrName>ppt_x</p:attrName>
                                        </p:attrNameLst>
                                      </p:cBhvr>
                                      <p:tavLst>
                                        <p:tav tm="0">
                                          <p:val>
                                            <p:strVal val="1+#ppt_w/2"/>
                                          </p:val>
                                        </p:tav>
                                        <p:tav tm="100000">
                                          <p:val>
                                            <p:strVal val="#ppt_x"/>
                                          </p:val>
                                        </p:tav>
                                      </p:tavLst>
                                    </p:anim>
                                    <p:anim calcmode="lin" valueType="num">
                                      <p:cBhvr additive="base">
                                        <p:cTn id="70" dur="500" fill="hold"/>
                                        <p:tgtEl>
                                          <p:spTgt spid="28716"/>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1000"/>
                            </p:stCondLst>
                            <p:childTnLst>
                              <p:par>
                                <p:cTn id="72" presetID="2" presetClass="entr" presetSubtype="2" fill="hold" nodeType="afterEffect">
                                  <p:stCondLst>
                                    <p:cond delay="0"/>
                                  </p:stCondLst>
                                  <p:childTnLst>
                                    <p:set>
                                      <p:cBhvr>
                                        <p:cTn id="73" dur="1" fill="hold">
                                          <p:stCondLst>
                                            <p:cond delay="0"/>
                                          </p:stCondLst>
                                        </p:cTn>
                                        <p:tgtEl>
                                          <p:spTgt spid="28718"/>
                                        </p:tgtEl>
                                        <p:attrNameLst>
                                          <p:attrName>style.visibility</p:attrName>
                                        </p:attrNameLst>
                                      </p:cBhvr>
                                      <p:to>
                                        <p:strVal val="visible"/>
                                      </p:to>
                                    </p:set>
                                    <p:anim calcmode="lin" valueType="num">
                                      <p:cBhvr additive="base">
                                        <p:cTn id="74" dur="500" fill="hold"/>
                                        <p:tgtEl>
                                          <p:spTgt spid="28718"/>
                                        </p:tgtEl>
                                        <p:attrNameLst>
                                          <p:attrName>ppt_x</p:attrName>
                                        </p:attrNameLst>
                                      </p:cBhvr>
                                      <p:tavLst>
                                        <p:tav tm="0">
                                          <p:val>
                                            <p:strVal val="1+#ppt_w/2"/>
                                          </p:val>
                                        </p:tav>
                                        <p:tav tm="100000">
                                          <p:val>
                                            <p:strVal val="#ppt_x"/>
                                          </p:val>
                                        </p:tav>
                                      </p:tavLst>
                                    </p:anim>
                                    <p:anim calcmode="lin" valueType="num">
                                      <p:cBhvr additive="base">
                                        <p:cTn id="75" dur="500" fill="hold"/>
                                        <p:tgtEl>
                                          <p:spTgt spid="28718"/>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1500"/>
                            </p:stCondLst>
                            <p:childTnLst>
                              <p:par>
                                <p:cTn id="77" presetID="2" presetClass="entr" presetSubtype="2" fill="hold" nodeType="afterEffect">
                                  <p:stCondLst>
                                    <p:cond delay="0"/>
                                  </p:stCondLst>
                                  <p:childTnLst>
                                    <p:set>
                                      <p:cBhvr>
                                        <p:cTn id="78" dur="1" fill="hold">
                                          <p:stCondLst>
                                            <p:cond delay="0"/>
                                          </p:stCondLst>
                                        </p:cTn>
                                        <p:tgtEl>
                                          <p:spTgt spid="28717"/>
                                        </p:tgtEl>
                                        <p:attrNameLst>
                                          <p:attrName>style.visibility</p:attrName>
                                        </p:attrNameLst>
                                      </p:cBhvr>
                                      <p:to>
                                        <p:strVal val="visible"/>
                                      </p:to>
                                    </p:set>
                                    <p:anim calcmode="lin" valueType="num">
                                      <p:cBhvr additive="base">
                                        <p:cTn id="79" dur="500" fill="hold"/>
                                        <p:tgtEl>
                                          <p:spTgt spid="28717"/>
                                        </p:tgtEl>
                                        <p:attrNameLst>
                                          <p:attrName>ppt_x</p:attrName>
                                        </p:attrNameLst>
                                      </p:cBhvr>
                                      <p:tavLst>
                                        <p:tav tm="0">
                                          <p:val>
                                            <p:strVal val="1+#ppt_w/2"/>
                                          </p:val>
                                        </p:tav>
                                        <p:tav tm="100000">
                                          <p:val>
                                            <p:strVal val="#ppt_x"/>
                                          </p:val>
                                        </p:tav>
                                      </p:tavLst>
                                    </p:anim>
                                    <p:anim calcmode="lin" valueType="num">
                                      <p:cBhvr additive="base">
                                        <p:cTn id="80" dur="500" fill="hold"/>
                                        <p:tgtEl>
                                          <p:spTgt spid="28717"/>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nodeType="clickEffect">
                                  <p:stCondLst>
                                    <p:cond delay="0"/>
                                  </p:stCondLst>
                                  <p:childTnLst>
                                    <p:set>
                                      <p:cBhvr>
                                        <p:cTn id="84" dur="1" fill="hold">
                                          <p:stCondLst>
                                            <p:cond delay="499"/>
                                          </p:stCondLst>
                                        </p:cTn>
                                        <p:tgtEl>
                                          <p:spTgt spid="28707"/>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nodeType="clickEffect">
                                  <p:stCondLst>
                                    <p:cond delay="0"/>
                                  </p:stCondLst>
                                  <p:childTnLst>
                                    <p:set>
                                      <p:cBhvr>
                                        <p:cTn id="88" dur="1" fill="hold">
                                          <p:stCondLst>
                                            <p:cond delay="499"/>
                                          </p:stCondLst>
                                        </p:cTn>
                                        <p:tgtEl>
                                          <p:spTgt spid="28708"/>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nodeType="clickEffect">
                                  <p:stCondLst>
                                    <p:cond delay="0"/>
                                  </p:stCondLst>
                                  <p:childTnLst>
                                    <p:set>
                                      <p:cBhvr>
                                        <p:cTn id="92" dur="1" fill="hold">
                                          <p:stCondLst>
                                            <p:cond delay="499"/>
                                          </p:stCondLst>
                                        </p:cTn>
                                        <p:tgtEl>
                                          <p:spTgt spid="28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P spid="28676" grpId="0"/>
      <p:bldP spid="28678" grpId="0"/>
      <p:bldP spid="28681" grpId="0"/>
      <p:bldP spid="28682" grpId="0"/>
      <p:bldP spid="28683" grpId="0"/>
      <p:bldP spid="28679" grpId="0"/>
      <p:bldP spid="28680" grpId="0"/>
      <p:bldP spid="28720" grpId="0"/>
      <p:bldP spid="28721" grpId="0"/>
      <p:bldP spid="287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a:extLst>
              <a:ext uri="{FF2B5EF4-FFF2-40B4-BE49-F238E27FC236}">
                <a16:creationId xmlns:a16="http://schemas.microsoft.com/office/drawing/2014/main" id="{2E33B80A-EDD5-404E-BC2B-3C615D459052}"/>
              </a:ext>
            </a:extLst>
          </p:cNvPr>
          <p:cNvSpPr txBox="1">
            <a:spLocks noChangeArrowheads="1"/>
          </p:cNvSpPr>
          <p:nvPr/>
        </p:nvSpPr>
        <p:spPr bwMode="auto">
          <a:xfrm>
            <a:off x="2351088" y="2312988"/>
            <a:ext cx="3689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3</a:t>
            </a:r>
            <a:r>
              <a:rPr lang="zh-CN" altLang="en-US">
                <a:solidFill>
                  <a:schemeClr val="tx2"/>
                </a:solidFill>
                <a:latin typeface="黑体" panose="02010609060101010101" pitchFamily="49" charset="-122"/>
                <a:ea typeface="黑体" panose="02010609060101010101" pitchFamily="49" charset="-122"/>
              </a:rPr>
              <a:t>．推杆的运动规律的选择</a:t>
            </a:r>
          </a:p>
        </p:txBody>
      </p:sp>
      <p:sp>
        <p:nvSpPr>
          <p:cNvPr id="29701" name="Text Box 5">
            <a:extLst>
              <a:ext uri="{FF2B5EF4-FFF2-40B4-BE49-F238E27FC236}">
                <a16:creationId xmlns:a16="http://schemas.microsoft.com/office/drawing/2014/main" id="{A2F165EF-ED4F-4590-A63C-A21E14DE5190}"/>
              </a:ext>
            </a:extLst>
          </p:cNvPr>
          <p:cNvSpPr txBox="1">
            <a:spLocks noChangeArrowheads="1"/>
          </p:cNvSpPr>
          <p:nvPr/>
        </p:nvSpPr>
        <p:spPr bwMode="auto">
          <a:xfrm>
            <a:off x="1703388" y="2708275"/>
            <a:ext cx="8567737"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1</a:t>
            </a:r>
            <a:r>
              <a:rPr lang="zh-CN" altLang="en-US"/>
              <a:t>）机器的工作过程只要求凸轮转过角度</a:t>
            </a:r>
            <a:r>
              <a:rPr lang="en-US" altLang="zh-CN" i="1"/>
              <a:t>δ</a:t>
            </a:r>
            <a:r>
              <a:rPr lang="en-US" altLang="zh-CN" sz="2000" baseline="-20000"/>
              <a:t>0</a:t>
            </a:r>
            <a:r>
              <a:rPr lang="zh-CN" altLang="en-US"/>
              <a:t>时，推杆完成一</a:t>
            </a:r>
          </a:p>
          <a:p>
            <a:pPr eaLnBrk="1" hangingPunct="1"/>
            <a:r>
              <a:rPr lang="zh-CN" altLang="en-US"/>
              <a:t>个行程 </a:t>
            </a:r>
            <a:r>
              <a:rPr lang="en-US" altLang="zh-CN" i="1"/>
              <a:t>h</a:t>
            </a:r>
            <a:r>
              <a:rPr lang="zh-CN" altLang="en-US"/>
              <a:t>或角行程</a:t>
            </a:r>
            <a:r>
              <a:rPr lang="en-US" altLang="zh-CN" i="1"/>
              <a:t>Φ</a:t>
            </a:r>
            <a:r>
              <a:rPr lang="zh-CN" altLang="en-US"/>
              <a:t>，而对其运动规律并未作严格要求。</a:t>
            </a:r>
          </a:p>
        </p:txBody>
      </p:sp>
      <p:sp>
        <p:nvSpPr>
          <p:cNvPr id="29702" name="Text Box 6">
            <a:extLst>
              <a:ext uri="{FF2B5EF4-FFF2-40B4-BE49-F238E27FC236}">
                <a16:creationId xmlns:a16="http://schemas.microsoft.com/office/drawing/2014/main" id="{9B61D604-8C24-4A7E-ADEE-3A77D16553DE}"/>
              </a:ext>
            </a:extLst>
          </p:cNvPr>
          <p:cNvSpPr txBox="1">
            <a:spLocks noChangeArrowheads="1"/>
          </p:cNvSpPr>
          <p:nvPr/>
        </p:nvSpPr>
        <p:spPr bwMode="auto">
          <a:xfrm>
            <a:off x="1666875" y="3500438"/>
            <a:ext cx="8802688"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在此情况下，可考虑采用圆弧、直线或其他简单曲线为凸轮</a:t>
            </a:r>
          </a:p>
          <a:p>
            <a:pPr eaLnBrk="1" hangingPunct="1"/>
            <a:r>
              <a:rPr lang="zh-CN" altLang="en-US"/>
              <a:t>廓线。</a:t>
            </a:r>
          </a:p>
        </p:txBody>
      </p:sp>
      <p:sp>
        <p:nvSpPr>
          <p:cNvPr id="29703" name="Text Box 7">
            <a:extLst>
              <a:ext uri="{FF2B5EF4-FFF2-40B4-BE49-F238E27FC236}">
                <a16:creationId xmlns:a16="http://schemas.microsoft.com/office/drawing/2014/main" id="{43994BFA-B51B-4EB0-B385-9DBD44D65DE3}"/>
              </a:ext>
            </a:extLst>
          </p:cNvPr>
          <p:cNvSpPr txBox="1">
            <a:spLocks noChangeArrowheads="1"/>
          </p:cNvSpPr>
          <p:nvPr/>
        </p:nvSpPr>
        <p:spPr bwMode="auto">
          <a:xfrm>
            <a:off x="2316163" y="4303713"/>
            <a:ext cx="28392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solidFill>
                  <a:schemeClr val="tx2"/>
                </a:solidFill>
                <a:latin typeface="黑体" panose="02010609060101010101" pitchFamily="49" charset="-122"/>
                <a:ea typeface="黑体" panose="02010609060101010101" pitchFamily="49" charset="-122"/>
              </a:rPr>
              <a:t>例 </a:t>
            </a:r>
            <a:r>
              <a:rPr lang="zh-CN" altLang="en-US" dirty="0">
                <a:hlinkClick r:id="rId2" action="ppaction://hlinkfile"/>
              </a:rPr>
              <a:t>主令开关中的凸轮机构</a:t>
            </a:r>
            <a:endParaRPr lang="zh-CN" altLang="en-US" dirty="0"/>
          </a:p>
        </p:txBody>
      </p:sp>
      <p:sp>
        <p:nvSpPr>
          <p:cNvPr id="29704" name="Text Box 8">
            <a:extLst>
              <a:ext uri="{FF2B5EF4-FFF2-40B4-BE49-F238E27FC236}">
                <a16:creationId xmlns:a16="http://schemas.microsoft.com/office/drawing/2014/main" id="{438E92FE-4BCA-44CD-84D0-3AE796656E69}"/>
              </a:ext>
            </a:extLst>
          </p:cNvPr>
          <p:cNvSpPr txBox="1">
            <a:spLocks noChangeArrowheads="1"/>
          </p:cNvSpPr>
          <p:nvPr/>
        </p:nvSpPr>
        <p:spPr bwMode="auto">
          <a:xfrm>
            <a:off x="2332038" y="4760913"/>
            <a:ext cx="795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2</a:t>
            </a:r>
            <a:r>
              <a:rPr lang="zh-CN" altLang="en-US"/>
              <a:t>）机器的工作过程对推杆的运动规律有完全确定的要求。</a:t>
            </a:r>
          </a:p>
        </p:txBody>
      </p:sp>
      <p:sp>
        <p:nvSpPr>
          <p:cNvPr id="29706" name="Text Box 10">
            <a:extLst>
              <a:ext uri="{FF2B5EF4-FFF2-40B4-BE49-F238E27FC236}">
                <a16:creationId xmlns:a16="http://schemas.microsoft.com/office/drawing/2014/main" id="{E9B37275-2CFB-4B21-8B08-6315504D2C83}"/>
              </a:ext>
            </a:extLst>
          </p:cNvPr>
          <p:cNvSpPr txBox="1">
            <a:spLocks noChangeArrowheads="1"/>
          </p:cNvSpPr>
          <p:nvPr/>
        </p:nvSpPr>
        <p:spPr bwMode="auto">
          <a:xfrm>
            <a:off x="1703388" y="5132388"/>
            <a:ext cx="6551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此时只能根据工作所需要的运动规律来设计。</a:t>
            </a:r>
          </a:p>
        </p:txBody>
      </p:sp>
      <p:sp>
        <p:nvSpPr>
          <p:cNvPr id="29708" name="Text Box 12">
            <a:extLst>
              <a:ext uri="{FF2B5EF4-FFF2-40B4-BE49-F238E27FC236}">
                <a16:creationId xmlns:a16="http://schemas.microsoft.com/office/drawing/2014/main" id="{85E6A219-0BBC-4842-98D5-B26260BFDA13}"/>
              </a:ext>
            </a:extLst>
          </p:cNvPr>
          <p:cNvSpPr txBox="1">
            <a:spLocks noChangeArrowheads="1"/>
          </p:cNvSpPr>
          <p:nvPr/>
        </p:nvSpPr>
        <p:spPr bwMode="auto">
          <a:xfrm>
            <a:off x="1703388" y="5572125"/>
            <a:ext cx="86487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3</a:t>
            </a:r>
            <a:r>
              <a:rPr lang="zh-CN" altLang="en-US"/>
              <a:t>）对于速度较高的凸轮机构，还应考虑该种运动规律的速</a:t>
            </a:r>
          </a:p>
          <a:p>
            <a:pPr eaLnBrk="1" hangingPunct="1"/>
            <a:r>
              <a:rPr lang="zh-CN" altLang="en-US"/>
              <a:t>度最大值</a:t>
            </a:r>
            <a:r>
              <a:rPr lang="en-US" altLang="zh-CN" i="1"/>
              <a:t>v</a:t>
            </a:r>
            <a:r>
              <a:rPr lang="en-US" altLang="zh-CN" sz="2000" baseline="-20000"/>
              <a:t>max</a:t>
            </a:r>
            <a:r>
              <a:rPr lang="zh-CN" altLang="en-US"/>
              <a:t>、加速度最大值</a:t>
            </a:r>
            <a:r>
              <a:rPr lang="en-US" altLang="zh-CN" i="1"/>
              <a:t>a</a:t>
            </a:r>
            <a:r>
              <a:rPr lang="en-US" altLang="zh-CN" sz="2000" baseline="-20000"/>
              <a:t>max</a:t>
            </a:r>
            <a:r>
              <a:rPr lang="zh-CN" altLang="en-US"/>
              <a:t>和跃度的最大值 </a:t>
            </a:r>
            <a:r>
              <a:rPr lang="en-US" altLang="zh-CN" i="1"/>
              <a:t>j</a:t>
            </a:r>
            <a:r>
              <a:rPr lang="en-US" altLang="zh-CN" sz="2000" baseline="-20000"/>
              <a:t>max</a:t>
            </a:r>
            <a:r>
              <a:rPr lang="zh-CN" altLang="en-US"/>
              <a:t>等。</a:t>
            </a:r>
          </a:p>
        </p:txBody>
      </p:sp>
      <p:sp>
        <p:nvSpPr>
          <p:cNvPr id="29710" name="Text Box 14">
            <a:extLst>
              <a:ext uri="{FF2B5EF4-FFF2-40B4-BE49-F238E27FC236}">
                <a16:creationId xmlns:a16="http://schemas.microsoft.com/office/drawing/2014/main" id="{790180F5-70E9-429B-B5AA-ED3F121DE7D1}"/>
              </a:ext>
            </a:extLst>
          </p:cNvPr>
          <p:cNvSpPr txBox="1">
            <a:spLocks noChangeArrowheads="1"/>
          </p:cNvSpPr>
          <p:nvPr/>
        </p:nvSpPr>
        <p:spPr bwMode="auto">
          <a:xfrm>
            <a:off x="1708150" y="1454150"/>
            <a:ext cx="8802688"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solidFill>
                  <a:srgbClr val="FF3300"/>
                </a:solidFill>
                <a:ea typeface="黑体" panose="02010609060101010101" pitchFamily="49" charset="-122"/>
              </a:rPr>
              <a:t>组合原则</a:t>
            </a:r>
            <a:r>
              <a:rPr lang="zh-CN" altLang="en-US">
                <a:solidFill>
                  <a:schemeClr val="tx2"/>
                </a:solidFill>
                <a:ea typeface="黑体" panose="02010609060101010101" pitchFamily="49" charset="-122"/>
              </a:rPr>
              <a:t>    </a:t>
            </a:r>
            <a:r>
              <a:rPr lang="zh-CN" altLang="en-US"/>
              <a:t>要保证在衔接点上运动参数保持连续；在运动的</a:t>
            </a:r>
          </a:p>
          <a:p>
            <a:pPr eaLnBrk="1" hangingPunct="1"/>
            <a:r>
              <a:rPr lang="zh-CN" altLang="en-US"/>
              <a:t>始末处满足边界条件。</a:t>
            </a:r>
          </a:p>
        </p:txBody>
      </p:sp>
      <p:sp>
        <p:nvSpPr>
          <p:cNvPr id="8202" name="Line 15">
            <a:extLst>
              <a:ext uri="{FF2B5EF4-FFF2-40B4-BE49-F238E27FC236}">
                <a16:creationId xmlns:a16="http://schemas.microsoft.com/office/drawing/2014/main" id="{4F964CC6-820D-4D6C-8BA1-CD63B114992B}"/>
              </a:ext>
            </a:extLst>
          </p:cNvPr>
          <p:cNvSpPr>
            <a:spLocks noChangeShapeType="1"/>
          </p:cNvSpPr>
          <p:nvPr/>
        </p:nvSpPr>
        <p:spPr bwMode="auto">
          <a:xfrm>
            <a:off x="1811338" y="549275"/>
            <a:ext cx="8029575"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3" name="Text Box 16">
            <a:extLst>
              <a:ext uri="{FF2B5EF4-FFF2-40B4-BE49-F238E27FC236}">
                <a16:creationId xmlns:a16="http://schemas.microsoft.com/office/drawing/2014/main" id="{3FF937C7-A0EF-476F-B2B5-6E9A3C16C42A}"/>
              </a:ext>
            </a:extLst>
          </p:cNvPr>
          <p:cNvSpPr txBox="1">
            <a:spLocks noChangeArrowheads="1"/>
          </p:cNvSpPr>
          <p:nvPr/>
        </p:nvSpPr>
        <p:spPr bwMode="auto">
          <a:xfrm>
            <a:off x="7680325" y="182563"/>
            <a:ext cx="222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推杆的运动规律</a:t>
            </a:r>
            <a:r>
              <a:rPr lang="en-US" altLang="zh-CN" b="1">
                <a:solidFill>
                  <a:srgbClr val="FF3300"/>
                </a:solidFill>
                <a:ea typeface="华文新魏" panose="02010800040101010101" pitchFamily="2" charset="-122"/>
              </a:rPr>
              <a:t>(4/4)</a:t>
            </a:r>
            <a:endParaRPr lang="en-US" altLang="zh-CN">
              <a:ea typeface="华文新魏" panose="02010800040101010101" pitchFamily="2" charset="-122"/>
            </a:endParaRPr>
          </a:p>
        </p:txBody>
      </p:sp>
      <p:sp>
        <p:nvSpPr>
          <p:cNvPr id="29716" name="Rectangle 20">
            <a:extLst>
              <a:ext uri="{FF2B5EF4-FFF2-40B4-BE49-F238E27FC236}">
                <a16:creationId xmlns:a16="http://schemas.microsoft.com/office/drawing/2014/main" id="{A29A7369-2841-46B5-9C83-7C4844286F53}"/>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9717" name="Rectangle 21">
            <a:extLst>
              <a:ext uri="{FF2B5EF4-FFF2-40B4-BE49-F238E27FC236}">
                <a16:creationId xmlns:a16="http://schemas.microsoft.com/office/drawing/2014/main" id="{759000C8-88B8-4807-95EC-534E64FB572F}"/>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9718" name="Rectangle 22">
            <a:extLst>
              <a:ext uri="{FF2B5EF4-FFF2-40B4-BE49-F238E27FC236}">
                <a16:creationId xmlns:a16="http://schemas.microsoft.com/office/drawing/2014/main" id="{0F1027BB-BF8A-4D33-97BD-AC87F6503CED}"/>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8207" name="Rectangle 23">
            <a:extLst>
              <a:ext uri="{FF2B5EF4-FFF2-40B4-BE49-F238E27FC236}">
                <a16:creationId xmlns:a16="http://schemas.microsoft.com/office/drawing/2014/main" id="{D44F72B6-46F9-49BE-91EC-A02D3D572406}"/>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29720" name="Text Box 24">
            <a:extLst>
              <a:ext uri="{FF2B5EF4-FFF2-40B4-BE49-F238E27FC236}">
                <a16:creationId xmlns:a16="http://schemas.microsoft.com/office/drawing/2014/main" id="{BE816301-C3AE-4AB5-8F99-7B69FE845C1E}"/>
              </a:ext>
            </a:extLst>
          </p:cNvPr>
          <p:cNvSpPr txBox="1">
            <a:spLocks noChangeArrowheads="1"/>
          </p:cNvSpPr>
          <p:nvPr/>
        </p:nvSpPr>
        <p:spPr bwMode="auto">
          <a:xfrm>
            <a:off x="8867775" y="5959475"/>
            <a:ext cx="150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zh-CN" altLang="en-US" dirty="0">
                <a:hlinkClick r:id="rId3" action="ppaction://hlinksldjump"/>
              </a:rPr>
              <a:t>表</a:t>
            </a:r>
            <a:r>
              <a:rPr lang="en-US" altLang="zh-CN" dirty="0">
                <a:hlinkClick r:id="rId3" action="ppaction://hlinksldjump"/>
              </a:rPr>
              <a:t>9-1</a:t>
            </a:r>
            <a:r>
              <a:rPr lang="zh-CN" altLang="en-US" dirty="0"/>
              <a:t>）</a:t>
            </a:r>
          </a:p>
        </p:txBody>
      </p:sp>
      <p:pic>
        <p:nvPicPr>
          <p:cNvPr id="29721" name="Picture 25">
            <a:hlinkClick r:id="rId4" action="ppaction://hlinksldjump"/>
            <a:extLst>
              <a:ext uri="{FF2B5EF4-FFF2-40B4-BE49-F238E27FC236}">
                <a16:creationId xmlns:a16="http://schemas.microsoft.com/office/drawing/2014/main" id="{B06C3863-D073-4018-A984-C950554208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2" name="Picture 26">
            <a:hlinkClick r:id="" action="ppaction://hlinkshowjump?jump=nextslide"/>
            <a:extLst>
              <a:ext uri="{FF2B5EF4-FFF2-40B4-BE49-F238E27FC236}">
                <a16:creationId xmlns:a16="http://schemas.microsoft.com/office/drawing/2014/main" id="{771A4A6F-7AA0-4AF2-831E-8C0E815A22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3" name="Picture 27">
            <a:hlinkClick r:id="" action="ppaction://hlinkshowjump?jump=previousslide"/>
            <a:extLst>
              <a:ext uri="{FF2B5EF4-FFF2-40B4-BE49-F238E27FC236}">
                <a16:creationId xmlns:a16="http://schemas.microsoft.com/office/drawing/2014/main" id="{84D85E45-5442-4E5E-ACF0-47610DC965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24" name="Text Box 28">
            <a:extLst>
              <a:ext uri="{FF2B5EF4-FFF2-40B4-BE49-F238E27FC236}">
                <a16:creationId xmlns:a16="http://schemas.microsoft.com/office/drawing/2014/main" id="{7153998A-AAD6-4633-A0B7-9AB86A66A870}"/>
              </a:ext>
            </a:extLst>
          </p:cNvPr>
          <p:cNvSpPr txBox="1">
            <a:spLocks noChangeArrowheads="1"/>
          </p:cNvSpPr>
          <p:nvPr/>
        </p:nvSpPr>
        <p:spPr bwMode="auto">
          <a:xfrm>
            <a:off x="2100263" y="992188"/>
            <a:ext cx="237917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3</a:t>
            </a:r>
            <a:r>
              <a:rPr lang="zh-CN" altLang="en-US" dirty="0"/>
              <a:t>）</a:t>
            </a:r>
            <a:r>
              <a:rPr lang="zh-CN" altLang="en-US" dirty="0">
                <a:hlinkClick r:id="rId8" action="ppaction://hlinkfile"/>
              </a:rPr>
              <a:t>组合型运动规律</a:t>
            </a:r>
            <a:endParaRPr lang="zh-CN" altLang="en-US" dirty="0"/>
          </a:p>
        </p:txBody>
      </p:sp>
      <p:sp>
        <p:nvSpPr>
          <p:cNvPr id="29725" name="Text Box 29">
            <a:extLst>
              <a:ext uri="{FF2B5EF4-FFF2-40B4-BE49-F238E27FC236}">
                <a16:creationId xmlns:a16="http://schemas.microsoft.com/office/drawing/2014/main" id="{793C8AD7-03E4-43E5-BBBB-AFF1314BBF64}"/>
              </a:ext>
            </a:extLst>
          </p:cNvPr>
          <p:cNvSpPr txBox="1">
            <a:spLocks noChangeArrowheads="1"/>
          </p:cNvSpPr>
          <p:nvPr/>
        </p:nvSpPr>
        <p:spPr bwMode="auto">
          <a:xfrm>
            <a:off x="2797175" y="558800"/>
            <a:ext cx="445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既无刚性冲击，又无柔性冲击。</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25"/>
                                        </p:tgtEl>
                                        <p:attrNameLst>
                                          <p:attrName>style.visibility</p:attrName>
                                        </p:attrNameLst>
                                      </p:cBhvr>
                                      <p:to>
                                        <p:strVal val="visible"/>
                                      </p:to>
                                    </p:set>
                                    <p:anim calcmode="lin" valueType="num">
                                      <p:cBhvr additive="base">
                                        <p:cTn id="7" dur="500" fill="hold"/>
                                        <p:tgtEl>
                                          <p:spTgt spid="29725"/>
                                        </p:tgtEl>
                                        <p:attrNameLst>
                                          <p:attrName>ppt_x</p:attrName>
                                        </p:attrNameLst>
                                      </p:cBhvr>
                                      <p:tavLst>
                                        <p:tav tm="0">
                                          <p:val>
                                            <p:strVal val="#ppt_x"/>
                                          </p:val>
                                        </p:tav>
                                        <p:tav tm="100000">
                                          <p:val>
                                            <p:strVal val="#ppt_x"/>
                                          </p:val>
                                        </p:tav>
                                      </p:tavLst>
                                    </p:anim>
                                    <p:anim calcmode="lin" valueType="num">
                                      <p:cBhvr additive="base">
                                        <p:cTn id="8" dur="500" fill="hold"/>
                                        <p:tgtEl>
                                          <p:spTgt spid="297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9724"/>
                                        </p:tgtEl>
                                        <p:attrNameLst>
                                          <p:attrName>style.visibility</p:attrName>
                                        </p:attrNameLst>
                                      </p:cBhvr>
                                      <p:to>
                                        <p:strVal val="visible"/>
                                      </p:to>
                                    </p:set>
                                    <p:animEffect transition="in" filter="box(in)">
                                      <p:cBhvr>
                                        <p:cTn id="13" dur="500"/>
                                        <p:tgtEl>
                                          <p:spTgt spid="2972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29710"/>
                                        </p:tgtEl>
                                        <p:attrNameLst>
                                          <p:attrName>style.visibility</p:attrName>
                                        </p:attrNameLst>
                                      </p:cBhvr>
                                      <p:to>
                                        <p:strVal val="visible"/>
                                      </p:to>
                                    </p:set>
                                    <p:anim calcmode="discrete" valueType="clr">
                                      <p:cBhvr override="childStyle">
                                        <p:cTn id="18" dur="80"/>
                                        <p:tgtEl>
                                          <p:spTgt spid="29710"/>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29710"/>
                                        </p:tgtEl>
                                        <p:attrNameLst>
                                          <p:attrName>fillcolor</p:attrName>
                                        </p:attrNameLst>
                                      </p:cBhvr>
                                      <p:tavLst>
                                        <p:tav tm="0">
                                          <p:val>
                                            <p:clrVal>
                                              <a:schemeClr val="accent2"/>
                                            </p:clrVal>
                                          </p:val>
                                        </p:tav>
                                        <p:tav tm="50000">
                                          <p:val>
                                            <p:clrVal>
                                              <a:schemeClr val="hlink"/>
                                            </p:clrVal>
                                          </p:val>
                                        </p:tav>
                                      </p:tavLst>
                                    </p:anim>
                                    <p:set>
                                      <p:cBhvr>
                                        <p:cTn id="20" dur="80"/>
                                        <p:tgtEl>
                                          <p:spTgt spid="29710"/>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9700"/>
                                        </p:tgtEl>
                                        <p:attrNameLst>
                                          <p:attrName>style.visibility</p:attrName>
                                        </p:attrNameLst>
                                      </p:cBhvr>
                                      <p:to>
                                        <p:strVal val="visible"/>
                                      </p:to>
                                    </p:set>
                                    <p:anim calcmode="lin" valueType="num">
                                      <p:cBhvr>
                                        <p:cTn id="25" dur="500" fill="hold"/>
                                        <p:tgtEl>
                                          <p:spTgt spid="29700"/>
                                        </p:tgtEl>
                                        <p:attrNameLst>
                                          <p:attrName>ppt_w</p:attrName>
                                        </p:attrNameLst>
                                      </p:cBhvr>
                                      <p:tavLst>
                                        <p:tav tm="0">
                                          <p:val>
                                            <p:fltVal val="0"/>
                                          </p:val>
                                        </p:tav>
                                        <p:tav tm="100000">
                                          <p:val>
                                            <p:strVal val="#ppt_w"/>
                                          </p:val>
                                        </p:tav>
                                      </p:tavLst>
                                    </p:anim>
                                    <p:anim calcmode="lin" valueType="num">
                                      <p:cBhvr>
                                        <p:cTn id="26" dur="500" fill="hold"/>
                                        <p:tgtEl>
                                          <p:spTgt spid="29700"/>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701"/>
                                        </p:tgtEl>
                                        <p:attrNameLst>
                                          <p:attrName>style.visibility</p:attrName>
                                        </p:attrNameLst>
                                      </p:cBhvr>
                                      <p:to>
                                        <p:strVal val="visible"/>
                                      </p:to>
                                    </p:set>
                                    <p:animEffect transition="in" filter="wipe(left)">
                                      <p:cBhvr>
                                        <p:cTn id="31" dur="500"/>
                                        <p:tgtEl>
                                          <p:spTgt spid="2970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9702"/>
                                        </p:tgtEl>
                                        <p:attrNameLst>
                                          <p:attrName>style.visibility</p:attrName>
                                        </p:attrNameLst>
                                      </p:cBhvr>
                                      <p:to>
                                        <p:strVal val="visible"/>
                                      </p:to>
                                    </p:set>
                                    <p:animEffect transition="in" filter="wipe(down)">
                                      <p:cBhvr>
                                        <p:cTn id="36" dur="500"/>
                                        <p:tgtEl>
                                          <p:spTgt spid="2970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29703"/>
                                        </p:tgtEl>
                                        <p:attrNameLst>
                                          <p:attrName>style.visibility</p:attrName>
                                        </p:attrNameLst>
                                      </p:cBhvr>
                                      <p:to>
                                        <p:strVal val="visible"/>
                                      </p:to>
                                    </p:set>
                                    <p:animEffect transition="in" filter="box(in)">
                                      <p:cBhvr>
                                        <p:cTn id="41" dur="500"/>
                                        <p:tgtEl>
                                          <p:spTgt spid="2970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9704"/>
                                        </p:tgtEl>
                                        <p:attrNameLst>
                                          <p:attrName>style.visibility</p:attrName>
                                        </p:attrNameLst>
                                      </p:cBhvr>
                                      <p:to>
                                        <p:strVal val="visible"/>
                                      </p:to>
                                    </p:set>
                                    <p:animEffect transition="in" filter="wipe(left)">
                                      <p:cBhvr>
                                        <p:cTn id="46" dur="500"/>
                                        <p:tgtEl>
                                          <p:spTgt spid="2970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9706"/>
                                        </p:tgtEl>
                                        <p:attrNameLst>
                                          <p:attrName>style.visibility</p:attrName>
                                        </p:attrNameLst>
                                      </p:cBhvr>
                                      <p:to>
                                        <p:strVal val="visible"/>
                                      </p:to>
                                    </p:set>
                                    <p:animEffect transition="in" filter="dissolve">
                                      <p:cBhvr>
                                        <p:cTn id="51" dur="500"/>
                                        <p:tgtEl>
                                          <p:spTgt spid="29706"/>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9708"/>
                                        </p:tgtEl>
                                        <p:attrNameLst>
                                          <p:attrName>style.visibility</p:attrName>
                                        </p:attrNameLst>
                                      </p:cBhvr>
                                      <p:to>
                                        <p:strVal val="visible"/>
                                      </p:to>
                                    </p:set>
                                    <p:animEffect transition="in" filter="wipe(left)">
                                      <p:cBhvr>
                                        <p:cTn id="56" dur="500"/>
                                        <p:tgtEl>
                                          <p:spTgt spid="2970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9720"/>
                                        </p:tgtEl>
                                        <p:attrNameLst>
                                          <p:attrName>style.visibility</p:attrName>
                                        </p:attrNameLst>
                                      </p:cBhvr>
                                      <p:to>
                                        <p:strVal val="visible"/>
                                      </p:to>
                                    </p:set>
                                    <p:anim calcmode="lin" valueType="num">
                                      <p:cBhvr additive="base">
                                        <p:cTn id="61" dur="500" fill="hold"/>
                                        <p:tgtEl>
                                          <p:spTgt spid="29720"/>
                                        </p:tgtEl>
                                        <p:attrNameLst>
                                          <p:attrName>ppt_x</p:attrName>
                                        </p:attrNameLst>
                                      </p:cBhvr>
                                      <p:tavLst>
                                        <p:tav tm="0">
                                          <p:val>
                                            <p:strVal val="#ppt_x"/>
                                          </p:val>
                                        </p:tav>
                                        <p:tav tm="100000">
                                          <p:val>
                                            <p:strVal val="#ppt_x"/>
                                          </p:val>
                                        </p:tav>
                                      </p:tavLst>
                                    </p:anim>
                                    <p:anim calcmode="lin" valueType="num">
                                      <p:cBhvr additive="base">
                                        <p:cTn id="62" dur="500" fill="hold"/>
                                        <p:tgtEl>
                                          <p:spTgt spid="29720"/>
                                        </p:tgtEl>
                                        <p:attrNameLst>
                                          <p:attrName>ppt_y</p:attrName>
                                        </p:attrNameLst>
                                      </p:cBhvr>
                                      <p:tavLst>
                                        <p:tav tm="0">
                                          <p:val>
                                            <p:strVal val="1+#ppt_h/2"/>
                                          </p:val>
                                        </p:tav>
                                        <p:tav tm="100000">
                                          <p:val>
                                            <p:strVal val="#ppt_y"/>
                                          </p:val>
                                        </p:tav>
                                      </p:tavLst>
                                    </p:anim>
                                  </p:childTnLst>
                                </p:cTn>
                              </p:par>
                            </p:childTnLst>
                          </p:cTn>
                        </p:par>
                        <p:par>
                          <p:cTn id="63" fill="hold" nodeType="afterGroup">
                            <p:stCondLst>
                              <p:cond delay="500"/>
                            </p:stCondLst>
                            <p:childTnLst>
                              <p:par>
                                <p:cTn id="64" presetID="2" presetClass="entr" presetSubtype="2" fill="hold" nodeType="afterEffect">
                                  <p:stCondLst>
                                    <p:cond delay="0"/>
                                  </p:stCondLst>
                                  <p:childTnLst>
                                    <p:set>
                                      <p:cBhvr>
                                        <p:cTn id="65" dur="1" fill="hold">
                                          <p:stCondLst>
                                            <p:cond delay="0"/>
                                          </p:stCondLst>
                                        </p:cTn>
                                        <p:tgtEl>
                                          <p:spTgt spid="29721"/>
                                        </p:tgtEl>
                                        <p:attrNameLst>
                                          <p:attrName>style.visibility</p:attrName>
                                        </p:attrNameLst>
                                      </p:cBhvr>
                                      <p:to>
                                        <p:strVal val="visible"/>
                                      </p:to>
                                    </p:set>
                                    <p:anim calcmode="lin" valueType="num">
                                      <p:cBhvr additive="base">
                                        <p:cTn id="66" dur="500" fill="hold"/>
                                        <p:tgtEl>
                                          <p:spTgt spid="29721"/>
                                        </p:tgtEl>
                                        <p:attrNameLst>
                                          <p:attrName>ppt_x</p:attrName>
                                        </p:attrNameLst>
                                      </p:cBhvr>
                                      <p:tavLst>
                                        <p:tav tm="0">
                                          <p:val>
                                            <p:strVal val="1+#ppt_w/2"/>
                                          </p:val>
                                        </p:tav>
                                        <p:tav tm="100000">
                                          <p:val>
                                            <p:strVal val="#ppt_x"/>
                                          </p:val>
                                        </p:tav>
                                      </p:tavLst>
                                    </p:anim>
                                    <p:anim calcmode="lin" valueType="num">
                                      <p:cBhvr additive="base">
                                        <p:cTn id="67" dur="500" fill="hold"/>
                                        <p:tgtEl>
                                          <p:spTgt spid="29721"/>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1000"/>
                            </p:stCondLst>
                            <p:childTnLst>
                              <p:par>
                                <p:cTn id="69" presetID="2" presetClass="entr" presetSubtype="2" fill="hold" nodeType="afterEffect">
                                  <p:stCondLst>
                                    <p:cond delay="0"/>
                                  </p:stCondLst>
                                  <p:childTnLst>
                                    <p:set>
                                      <p:cBhvr>
                                        <p:cTn id="70" dur="1" fill="hold">
                                          <p:stCondLst>
                                            <p:cond delay="0"/>
                                          </p:stCondLst>
                                        </p:cTn>
                                        <p:tgtEl>
                                          <p:spTgt spid="29723"/>
                                        </p:tgtEl>
                                        <p:attrNameLst>
                                          <p:attrName>style.visibility</p:attrName>
                                        </p:attrNameLst>
                                      </p:cBhvr>
                                      <p:to>
                                        <p:strVal val="visible"/>
                                      </p:to>
                                    </p:set>
                                    <p:anim calcmode="lin" valueType="num">
                                      <p:cBhvr additive="base">
                                        <p:cTn id="71" dur="500" fill="hold"/>
                                        <p:tgtEl>
                                          <p:spTgt spid="29723"/>
                                        </p:tgtEl>
                                        <p:attrNameLst>
                                          <p:attrName>ppt_x</p:attrName>
                                        </p:attrNameLst>
                                      </p:cBhvr>
                                      <p:tavLst>
                                        <p:tav tm="0">
                                          <p:val>
                                            <p:strVal val="1+#ppt_w/2"/>
                                          </p:val>
                                        </p:tav>
                                        <p:tav tm="100000">
                                          <p:val>
                                            <p:strVal val="#ppt_x"/>
                                          </p:val>
                                        </p:tav>
                                      </p:tavLst>
                                    </p:anim>
                                    <p:anim calcmode="lin" valueType="num">
                                      <p:cBhvr additive="base">
                                        <p:cTn id="72" dur="500" fill="hold"/>
                                        <p:tgtEl>
                                          <p:spTgt spid="29723"/>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1500"/>
                            </p:stCondLst>
                            <p:childTnLst>
                              <p:par>
                                <p:cTn id="74" presetID="2" presetClass="entr" presetSubtype="2" fill="hold" nodeType="afterEffect">
                                  <p:stCondLst>
                                    <p:cond delay="0"/>
                                  </p:stCondLst>
                                  <p:childTnLst>
                                    <p:set>
                                      <p:cBhvr>
                                        <p:cTn id="75" dur="1" fill="hold">
                                          <p:stCondLst>
                                            <p:cond delay="0"/>
                                          </p:stCondLst>
                                        </p:cTn>
                                        <p:tgtEl>
                                          <p:spTgt spid="29722"/>
                                        </p:tgtEl>
                                        <p:attrNameLst>
                                          <p:attrName>style.visibility</p:attrName>
                                        </p:attrNameLst>
                                      </p:cBhvr>
                                      <p:to>
                                        <p:strVal val="visible"/>
                                      </p:to>
                                    </p:set>
                                    <p:anim calcmode="lin" valueType="num">
                                      <p:cBhvr additive="base">
                                        <p:cTn id="76" dur="500" fill="hold"/>
                                        <p:tgtEl>
                                          <p:spTgt spid="29722"/>
                                        </p:tgtEl>
                                        <p:attrNameLst>
                                          <p:attrName>ppt_x</p:attrName>
                                        </p:attrNameLst>
                                      </p:cBhvr>
                                      <p:tavLst>
                                        <p:tav tm="0">
                                          <p:val>
                                            <p:strVal val="1+#ppt_w/2"/>
                                          </p:val>
                                        </p:tav>
                                        <p:tav tm="100000">
                                          <p:val>
                                            <p:strVal val="#ppt_x"/>
                                          </p:val>
                                        </p:tav>
                                      </p:tavLst>
                                    </p:anim>
                                    <p:anim calcmode="lin" valueType="num">
                                      <p:cBhvr additive="base">
                                        <p:cTn id="77" dur="500" fill="hold"/>
                                        <p:tgtEl>
                                          <p:spTgt spid="29722"/>
                                        </p:tgtEl>
                                        <p:attrNameLst>
                                          <p:attrName>ppt_y</p:attrName>
                                        </p:attrNameLst>
                                      </p:cBhvr>
                                      <p:tavLst>
                                        <p:tav tm="0">
                                          <p:val>
                                            <p:strVal val="#ppt_y"/>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nodeType="clickEffect">
                                  <p:stCondLst>
                                    <p:cond delay="0"/>
                                  </p:stCondLst>
                                  <p:childTnLst>
                                    <p:set>
                                      <p:cBhvr>
                                        <p:cTn id="81" dur="1" fill="hold">
                                          <p:stCondLst>
                                            <p:cond delay="499"/>
                                          </p:stCondLst>
                                        </p:cTn>
                                        <p:tgtEl>
                                          <p:spTgt spid="29716"/>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nodeType="clickEffect">
                                  <p:stCondLst>
                                    <p:cond delay="0"/>
                                  </p:stCondLst>
                                  <p:childTnLst>
                                    <p:set>
                                      <p:cBhvr>
                                        <p:cTn id="85" dur="1" fill="hold">
                                          <p:stCondLst>
                                            <p:cond delay="499"/>
                                          </p:stCondLst>
                                        </p:cTn>
                                        <p:tgtEl>
                                          <p:spTgt spid="29717"/>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nodeType="clickEffect">
                                  <p:stCondLst>
                                    <p:cond delay="0"/>
                                  </p:stCondLst>
                                  <p:childTnLst>
                                    <p:set>
                                      <p:cBhvr>
                                        <p:cTn id="89" dur="1" fill="hold">
                                          <p:stCondLst>
                                            <p:cond delay="499"/>
                                          </p:stCondLst>
                                        </p:cTn>
                                        <p:tgtEl>
                                          <p:spTgt spid="297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p:bldP spid="29702" grpId="0"/>
      <p:bldP spid="29703" grpId="0"/>
      <p:bldP spid="29704" grpId="0"/>
      <p:bldP spid="29706" grpId="0"/>
      <p:bldP spid="29708" grpId="0"/>
      <p:bldP spid="29710" grpId="0"/>
      <p:bldP spid="29720" grpId="0"/>
      <p:bldP spid="29724" grpId="0"/>
      <p:bldP spid="297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a:extLst>
              <a:ext uri="{FF2B5EF4-FFF2-40B4-BE49-F238E27FC236}">
                <a16:creationId xmlns:a16="http://schemas.microsoft.com/office/drawing/2014/main" id="{8F90B7C5-46B5-4A09-A47E-56D33AB40777}"/>
              </a:ext>
            </a:extLst>
          </p:cNvPr>
          <p:cNvSpPr txBox="1">
            <a:spLocks noChangeArrowheads="1"/>
          </p:cNvSpPr>
          <p:nvPr/>
        </p:nvSpPr>
        <p:spPr bwMode="auto">
          <a:xfrm>
            <a:off x="1703388" y="3157538"/>
            <a:ext cx="880268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GB"/>
              <a:t>        无论是采用作图法还是解析法设计凸轮廓线，所依据的基本</a:t>
            </a:r>
          </a:p>
          <a:p>
            <a:pPr eaLnBrk="1" hangingPunct="1"/>
            <a:r>
              <a:rPr lang="zh-CN" altLang="en-GB"/>
              <a:t>原理都是</a:t>
            </a:r>
            <a:r>
              <a:rPr lang="zh-CN" altLang="en-GB">
                <a:solidFill>
                  <a:srgbClr val="FF3300"/>
                </a:solidFill>
              </a:rPr>
              <a:t>反转法原理</a:t>
            </a:r>
            <a:r>
              <a:rPr lang="zh-CN" altLang="en-GB"/>
              <a:t>。</a:t>
            </a:r>
            <a:endParaRPr lang="zh-CN" altLang="en-US"/>
          </a:p>
        </p:txBody>
      </p:sp>
      <p:sp>
        <p:nvSpPr>
          <p:cNvPr id="33797" name="Text Box 5">
            <a:extLst>
              <a:ext uri="{FF2B5EF4-FFF2-40B4-BE49-F238E27FC236}">
                <a16:creationId xmlns:a16="http://schemas.microsoft.com/office/drawing/2014/main" id="{B253F119-4D51-4205-8F7E-DD8D8CB5E467}"/>
              </a:ext>
            </a:extLst>
          </p:cNvPr>
          <p:cNvSpPr txBox="1">
            <a:spLocks noChangeArrowheads="1"/>
          </p:cNvSpPr>
          <p:nvPr/>
        </p:nvSpPr>
        <p:spPr bwMode="auto">
          <a:xfrm>
            <a:off x="2316163" y="3949700"/>
            <a:ext cx="4984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chemeClr val="tx2"/>
                </a:solidFill>
                <a:ea typeface="黑体" panose="02010609060101010101" pitchFamily="49" charset="-122"/>
              </a:rPr>
              <a:t>例</a:t>
            </a:r>
            <a:r>
              <a:rPr lang="zh-CN" altLang="en-US"/>
              <a:t>   偏置直动尖顶推杆盘形凸轮机构</a:t>
            </a:r>
          </a:p>
        </p:txBody>
      </p:sp>
      <p:sp>
        <p:nvSpPr>
          <p:cNvPr id="33798" name="Text Box 6">
            <a:extLst>
              <a:ext uri="{FF2B5EF4-FFF2-40B4-BE49-F238E27FC236}">
                <a16:creationId xmlns:a16="http://schemas.microsoft.com/office/drawing/2014/main" id="{F73229DF-F382-4D4A-84EE-4916FC06C081}"/>
              </a:ext>
            </a:extLst>
          </p:cNvPr>
          <p:cNvSpPr txBox="1">
            <a:spLocks noChangeArrowheads="1"/>
          </p:cNvSpPr>
          <p:nvPr/>
        </p:nvSpPr>
        <p:spPr bwMode="auto">
          <a:xfrm>
            <a:off x="3540125" y="260350"/>
            <a:ext cx="44815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FF3300"/>
                </a:solidFill>
              </a:rPr>
              <a:t>§9-3   </a:t>
            </a:r>
            <a:r>
              <a:rPr lang="zh-CN" altLang="en-US" sz="2800" b="1">
                <a:solidFill>
                  <a:srgbClr val="FF3300"/>
                </a:solidFill>
              </a:rPr>
              <a:t>凸轮轮廓曲线的设计</a:t>
            </a:r>
          </a:p>
        </p:txBody>
      </p:sp>
      <p:sp>
        <p:nvSpPr>
          <p:cNvPr id="33799" name="Text Box 7">
            <a:extLst>
              <a:ext uri="{FF2B5EF4-FFF2-40B4-BE49-F238E27FC236}">
                <a16:creationId xmlns:a16="http://schemas.microsoft.com/office/drawing/2014/main" id="{D6161B57-1C15-48C0-B27A-60968133E486}"/>
              </a:ext>
            </a:extLst>
          </p:cNvPr>
          <p:cNvSpPr txBox="1">
            <a:spLocks noChangeArrowheads="1"/>
          </p:cNvSpPr>
          <p:nvPr/>
        </p:nvSpPr>
        <p:spPr bwMode="auto">
          <a:xfrm>
            <a:off x="2332038" y="2714625"/>
            <a:ext cx="399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1</a:t>
            </a:r>
            <a:r>
              <a:rPr lang="zh-CN" altLang="en-US">
                <a:solidFill>
                  <a:schemeClr val="tx2"/>
                </a:solidFill>
                <a:latin typeface="黑体" panose="02010609060101010101" pitchFamily="49" charset="-122"/>
                <a:ea typeface="黑体" panose="02010609060101010101" pitchFamily="49" charset="-122"/>
              </a:rPr>
              <a:t>．凸轮廓线设计的基本原理</a:t>
            </a:r>
          </a:p>
        </p:txBody>
      </p:sp>
      <p:sp>
        <p:nvSpPr>
          <p:cNvPr id="33801" name="Text Box 9">
            <a:extLst>
              <a:ext uri="{FF2B5EF4-FFF2-40B4-BE49-F238E27FC236}">
                <a16:creationId xmlns:a16="http://schemas.microsoft.com/office/drawing/2014/main" id="{81157016-DCC4-4FFE-9F51-23632697F993}"/>
              </a:ext>
            </a:extLst>
          </p:cNvPr>
          <p:cNvSpPr txBox="1">
            <a:spLocks noChangeArrowheads="1"/>
          </p:cNvSpPr>
          <p:nvPr/>
        </p:nvSpPr>
        <p:spPr bwMode="auto">
          <a:xfrm>
            <a:off x="1739900" y="4797425"/>
            <a:ext cx="87122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当给整个凸轮机构加一个</a:t>
            </a:r>
            <a:r>
              <a:rPr lang="zh-CN" altLang="en-US">
                <a:solidFill>
                  <a:srgbClr val="FF3300"/>
                </a:solidFill>
              </a:rPr>
              <a:t>公共角速度－</a:t>
            </a:r>
            <a:r>
              <a:rPr lang="en-US" altLang="zh-CN" i="1">
                <a:solidFill>
                  <a:srgbClr val="FF3300"/>
                </a:solidFill>
              </a:rPr>
              <a:t>ω</a:t>
            </a:r>
            <a:r>
              <a:rPr lang="zh-CN" altLang="en-US"/>
              <a:t>，使其绕凸轮轴心</a:t>
            </a:r>
          </a:p>
          <a:p>
            <a:pPr eaLnBrk="1" hangingPunct="1"/>
            <a:r>
              <a:rPr lang="zh-CN" altLang="en-US"/>
              <a:t>转动时，</a:t>
            </a:r>
          </a:p>
        </p:txBody>
      </p:sp>
      <p:sp>
        <p:nvSpPr>
          <p:cNvPr id="33802" name="Text Box 10">
            <a:extLst>
              <a:ext uri="{FF2B5EF4-FFF2-40B4-BE49-F238E27FC236}">
                <a16:creationId xmlns:a16="http://schemas.microsoft.com/office/drawing/2014/main" id="{944038F0-BDEB-4637-881A-C4D988429D8C}"/>
              </a:ext>
            </a:extLst>
          </p:cNvPr>
          <p:cNvSpPr txBox="1">
            <a:spLocks noChangeArrowheads="1"/>
          </p:cNvSpPr>
          <p:nvPr/>
        </p:nvSpPr>
        <p:spPr bwMode="auto">
          <a:xfrm>
            <a:off x="1450975" y="5157788"/>
            <a:ext cx="9175750"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凸轮将静止不动，而推杆则一方面随其导轨作反转运动，</a:t>
            </a:r>
          </a:p>
          <a:p>
            <a:pPr eaLnBrk="1" hangingPunct="1"/>
            <a:r>
              <a:rPr lang="zh-CN" altLang="en-US"/>
              <a:t>   另一方面又沿导轨作预期的往复运动。</a:t>
            </a:r>
          </a:p>
        </p:txBody>
      </p:sp>
      <p:sp>
        <p:nvSpPr>
          <p:cNvPr id="33803" name="Text Box 11">
            <a:extLst>
              <a:ext uri="{FF2B5EF4-FFF2-40B4-BE49-F238E27FC236}">
                <a16:creationId xmlns:a16="http://schemas.microsoft.com/office/drawing/2014/main" id="{61DEDE24-A499-48EA-8A9B-A29D2A468396}"/>
              </a:ext>
            </a:extLst>
          </p:cNvPr>
          <p:cNvSpPr txBox="1">
            <a:spLocks noChangeArrowheads="1"/>
          </p:cNvSpPr>
          <p:nvPr/>
        </p:nvSpPr>
        <p:spPr bwMode="auto">
          <a:xfrm>
            <a:off x="1703388" y="5516563"/>
            <a:ext cx="880268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推杆在这种复合运动中，</a:t>
            </a:r>
          </a:p>
          <a:p>
            <a:pPr eaLnBrk="1" hangingPunct="1"/>
            <a:r>
              <a:rPr lang="zh-CN" altLang="en-US"/>
              <a:t>其尖顶的运动轨迹即为</a:t>
            </a:r>
            <a:r>
              <a:rPr lang="zh-CN" altLang="en-US">
                <a:solidFill>
                  <a:srgbClr val="FF3300"/>
                </a:solidFill>
              </a:rPr>
              <a:t>凸轮的轮廓曲线</a:t>
            </a:r>
            <a:r>
              <a:rPr lang="zh-CN" altLang="en-US"/>
              <a:t>。</a:t>
            </a:r>
          </a:p>
        </p:txBody>
      </p:sp>
      <p:sp>
        <p:nvSpPr>
          <p:cNvPr id="33805" name="Text Box 13">
            <a:extLst>
              <a:ext uri="{FF2B5EF4-FFF2-40B4-BE49-F238E27FC236}">
                <a16:creationId xmlns:a16="http://schemas.microsoft.com/office/drawing/2014/main" id="{5AE313C4-CFFA-4810-85A3-DA83BF72EF24}"/>
              </a:ext>
            </a:extLst>
          </p:cNvPr>
          <p:cNvSpPr txBox="1">
            <a:spLocks noChangeArrowheads="1"/>
          </p:cNvSpPr>
          <p:nvPr/>
        </p:nvSpPr>
        <p:spPr bwMode="auto">
          <a:xfrm>
            <a:off x="1717675" y="1001713"/>
            <a:ext cx="91106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当根据凸轮机构的工作要求和结构条件选定了其机构的型式、</a:t>
            </a:r>
          </a:p>
          <a:p>
            <a:pPr eaLnBrk="1" hangingPunct="1"/>
            <a:r>
              <a:rPr lang="zh-CN" altLang="en-US"/>
              <a:t>基本尺寸、推杆的运动规律和凸轮的转向之后，就可以进行凸轮</a:t>
            </a:r>
          </a:p>
          <a:p>
            <a:pPr eaLnBrk="1" hangingPunct="1"/>
            <a:r>
              <a:rPr lang="zh-CN" altLang="en-US"/>
              <a:t>轮廓曲线的设计了。</a:t>
            </a:r>
          </a:p>
        </p:txBody>
      </p:sp>
      <p:sp>
        <p:nvSpPr>
          <p:cNvPr id="33806" name="Text Box 14">
            <a:extLst>
              <a:ext uri="{FF2B5EF4-FFF2-40B4-BE49-F238E27FC236}">
                <a16:creationId xmlns:a16="http://schemas.microsoft.com/office/drawing/2014/main" id="{82A4CD93-D91B-4645-BB27-0EB5E82923EC}"/>
              </a:ext>
            </a:extLst>
          </p:cNvPr>
          <p:cNvSpPr txBox="1">
            <a:spLocks noChangeArrowheads="1"/>
          </p:cNvSpPr>
          <p:nvPr/>
        </p:nvSpPr>
        <p:spPr bwMode="auto">
          <a:xfrm>
            <a:off x="2287588" y="2225675"/>
            <a:ext cx="323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凸轮廓线设计的方法：</a:t>
            </a:r>
          </a:p>
        </p:txBody>
      </p:sp>
      <p:sp>
        <p:nvSpPr>
          <p:cNvPr id="33807" name="Text Box 15">
            <a:extLst>
              <a:ext uri="{FF2B5EF4-FFF2-40B4-BE49-F238E27FC236}">
                <a16:creationId xmlns:a16="http://schemas.microsoft.com/office/drawing/2014/main" id="{F8E752FE-5002-4AE7-92EB-1D4289085F25}"/>
              </a:ext>
            </a:extLst>
          </p:cNvPr>
          <p:cNvSpPr txBox="1">
            <a:spLocks noChangeArrowheads="1"/>
          </p:cNvSpPr>
          <p:nvPr/>
        </p:nvSpPr>
        <p:spPr bwMode="auto">
          <a:xfrm>
            <a:off x="5375275" y="2225675"/>
            <a:ext cx="231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solidFill>
                  <a:schemeClr val="hlink"/>
                </a:solidFill>
              </a:rPr>
              <a:t>作图法和解析法</a:t>
            </a:r>
          </a:p>
        </p:txBody>
      </p:sp>
      <p:sp>
        <p:nvSpPr>
          <p:cNvPr id="9228" name="Rectangle 21">
            <a:extLst>
              <a:ext uri="{FF2B5EF4-FFF2-40B4-BE49-F238E27FC236}">
                <a16:creationId xmlns:a16="http://schemas.microsoft.com/office/drawing/2014/main" id="{A62940ED-67B9-498F-86D2-FCA2711F2789}"/>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3814" name="Rectangle 22">
            <a:extLst>
              <a:ext uri="{FF2B5EF4-FFF2-40B4-BE49-F238E27FC236}">
                <a16:creationId xmlns:a16="http://schemas.microsoft.com/office/drawing/2014/main" id="{27DF169D-D403-4802-9623-53D7C8897822}"/>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3815" name="Rectangle 23">
            <a:extLst>
              <a:ext uri="{FF2B5EF4-FFF2-40B4-BE49-F238E27FC236}">
                <a16:creationId xmlns:a16="http://schemas.microsoft.com/office/drawing/2014/main" id="{4A21A818-4DDB-4951-AFDF-18590C6C927C}"/>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3816" name="Rectangle 24">
            <a:extLst>
              <a:ext uri="{FF2B5EF4-FFF2-40B4-BE49-F238E27FC236}">
                <a16:creationId xmlns:a16="http://schemas.microsoft.com/office/drawing/2014/main" id="{1B901596-9B69-4741-A788-44BBA12A9F03}"/>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3800" name="Text Box 8">
            <a:extLst>
              <a:ext uri="{FF2B5EF4-FFF2-40B4-BE49-F238E27FC236}">
                <a16:creationId xmlns:a16="http://schemas.microsoft.com/office/drawing/2014/main" id="{7689DCEC-1869-4997-8E69-20962DB071F3}"/>
              </a:ext>
            </a:extLst>
          </p:cNvPr>
          <p:cNvSpPr txBox="1">
            <a:spLocks noChangeArrowheads="1"/>
          </p:cNvSpPr>
          <p:nvPr/>
        </p:nvSpPr>
        <p:spPr bwMode="auto">
          <a:xfrm>
            <a:off x="2135188" y="4370388"/>
            <a:ext cx="46875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1</a:t>
            </a:r>
            <a:r>
              <a:rPr lang="zh-CN" altLang="en-US" dirty="0"/>
              <a:t>）</a:t>
            </a:r>
            <a:r>
              <a:rPr lang="zh-CN" altLang="en-US" dirty="0">
                <a:hlinkClick r:id="rId2" action="ppaction://hlinkfile"/>
              </a:rPr>
              <a:t>凸轮的轮廓曲线与推杆的相对运动关系</a:t>
            </a:r>
            <a:endParaRPr lang="zh-CN" altLang="en-US" dirty="0"/>
          </a:p>
        </p:txBody>
      </p:sp>
      <p:pic>
        <p:nvPicPr>
          <p:cNvPr id="33819" name="Picture 27">
            <a:hlinkClick r:id="rId3" action="ppaction://hlinksldjump"/>
            <a:extLst>
              <a:ext uri="{FF2B5EF4-FFF2-40B4-BE49-F238E27FC236}">
                <a16:creationId xmlns:a16="http://schemas.microsoft.com/office/drawing/2014/main" id="{82788E48-9273-4F8C-9A26-D11E89CCC8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0" name="Picture 28">
            <a:hlinkClick r:id="" action="ppaction://hlinkshowjump?jump=nextslide"/>
            <a:extLst>
              <a:ext uri="{FF2B5EF4-FFF2-40B4-BE49-F238E27FC236}">
                <a16:creationId xmlns:a16="http://schemas.microsoft.com/office/drawing/2014/main" id="{57E8DFF0-EFD8-4DBE-B438-25456D9CAD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1" name="Picture 29">
            <a:hlinkClick r:id="" action="ppaction://hlinkshowjump?jump=previousslide"/>
            <a:extLst>
              <a:ext uri="{FF2B5EF4-FFF2-40B4-BE49-F238E27FC236}">
                <a16:creationId xmlns:a16="http://schemas.microsoft.com/office/drawing/2014/main" id="{6CB5E605-385E-4411-8E73-85DEDBB2A0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barn(outVertical)">
                                      <p:cBhvr>
                                        <p:cTn id="7" dur="500"/>
                                        <p:tgtEl>
                                          <p:spTgt spid="337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9" fill="hold" grpId="0" nodeType="clickEffect">
                                  <p:stCondLst>
                                    <p:cond delay="0"/>
                                  </p:stCondLst>
                                  <p:childTnLst>
                                    <p:set>
                                      <p:cBhvr>
                                        <p:cTn id="11" dur="1" fill="hold">
                                          <p:stCondLst>
                                            <p:cond delay="0"/>
                                          </p:stCondLst>
                                        </p:cTn>
                                        <p:tgtEl>
                                          <p:spTgt spid="33805"/>
                                        </p:tgtEl>
                                        <p:attrNameLst>
                                          <p:attrName>style.visibility</p:attrName>
                                        </p:attrNameLst>
                                      </p:cBhvr>
                                      <p:to>
                                        <p:strVal val="visible"/>
                                      </p:to>
                                    </p:set>
                                    <p:animEffect transition="in" filter="strips(upLeft)">
                                      <p:cBhvr>
                                        <p:cTn id="12" dur="500"/>
                                        <p:tgtEl>
                                          <p:spTgt spid="338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806"/>
                                        </p:tgtEl>
                                        <p:attrNameLst>
                                          <p:attrName>style.visibility</p:attrName>
                                        </p:attrNameLst>
                                      </p:cBhvr>
                                      <p:to>
                                        <p:strVal val="visible"/>
                                      </p:to>
                                    </p:set>
                                    <p:animEffect transition="in" filter="wipe(left)">
                                      <p:cBhvr>
                                        <p:cTn id="17" dur="500"/>
                                        <p:tgtEl>
                                          <p:spTgt spid="3380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33807"/>
                                        </p:tgtEl>
                                        <p:attrNameLst>
                                          <p:attrName>style.visibility</p:attrName>
                                        </p:attrNameLst>
                                      </p:cBhvr>
                                      <p:to>
                                        <p:strVal val="visible"/>
                                      </p:to>
                                    </p:set>
                                    <p:animEffect transition="in" filter="slide(fromLeft)">
                                      <p:cBhvr>
                                        <p:cTn id="22" dur="500"/>
                                        <p:tgtEl>
                                          <p:spTgt spid="3380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3799"/>
                                        </p:tgtEl>
                                        <p:attrNameLst>
                                          <p:attrName>style.visibility</p:attrName>
                                        </p:attrNameLst>
                                      </p:cBhvr>
                                      <p:to>
                                        <p:strVal val="visible"/>
                                      </p:to>
                                    </p:set>
                                    <p:animEffect transition="in" filter="box(in)">
                                      <p:cBhvr>
                                        <p:cTn id="27" dur="500"/>
                                        <p:tgtEl>
                                          <p:spTgt spid="3379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796"/>
                                        </p:tgtEl>
                                        <p:attrNameLst>
                                          <p:attrName>style.visibility</p:attrName>
                                        </p:attrNameLst>
                                      </p:cBhvr>
                                      <p:to>
                                        <p:strVal val="visible"/>
                                      </p:to>
                                    </p:set>
                                    <p:animEffect transition="in" filter="wipe(left)">
                                      <p:cBhvr>
                                        <p:cTn id="32" dur="500"/>
                                        <p:tgtEl>
                                          <p:spTgt spid="3379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33797"/>
                                        </p:tgtEl>
                                        <p:attrNameLst>
                                          <p:attrName>style.visibility</p:attrName>
                                        </p:attrNameLst>
                                      </p:cBhvr>
                                      <p:to>
                                        <p:strVal val="visible"/>
                                      </p:to>
                                    </p:set>
                                    <p:animEffect transition="in" filter="slide(fromTop)">
                                      <p:cBhvr>
                                        <p:cTn id="37" dur="500"/>
                                        <p:tgtEl>
                                          <p:spTgt spid="3379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800"/>
                                        </p:tgtEl>
                                        <p:attrNameLst>
                                          <p:attrName>style.visibility</p:attrName>
                                        </p:attrNameLst>
                                      </p:cBhvr>
                                      <p:to>
                                        <p:strVal val="visible"/>
                                      </p:to>
                                    </p:set>
                                    <p:animEffect transition="in" filter="wipe(left)">
                                      <p:cBhvr>
                                        <p:cTn id="42" dur="500"/>
                                        <p:tgtEl>
                                          <p:spTgt spid="3380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801"/>
                                        </p:tgtEl>
                                        <p:attrNameLst>
                                          <p:attrName>style.visibility</p:attrName>
                                        </p:attrNameLst>
                                      </p:cBhvr>
                                      <p:to>
                                        <p:strVal val="visible"/>
                                      </p:to>
                                    </p:set>
                                    <p:animEffect transition="in" filter="wipe(left)">
                                      <p:cBhvr>
                                        <p:cTn id="47" dur="500"/>
                                        <p:tgtEl>
                                          <p:spTgt spid="3380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3802"/>
                                        </p:tgtEl>
                                        <p:attrNameLst>
                                          <p:attrName>style.visibility</p:attrName>
                                        </p:attrNameLst>
                                      </p:cBhvr>
                                      <p:to>
                                        <p:strVal val="visible"/>
                                      </p:to>
                                    </p:set>
                                    <p:animEffect transition="in" filter="wipe(left)">
                                      <p:cBhvr>
                                        <p:cTn id="52" dur="500"/>
                                        <p:tgtEl>
                                          <p:spTgt spid="3380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2" fill="hold" grpId="0" nodeType="clickEffect">
                                  <p:stCondLst>
                                    <p:cond delay="0"/>
                                  </p:stCondLst>
                                  <p:childTnLst>
                                    <p:set>
                                      <p:cBhvr>
                                        <p:cTn id="56" dur="1" fill="hold">
                                          <p:stCondLst>
                                            <p:cond delay="0"/>
                                          </p:stCondLst>
                                        </p:cTn>
                                        <p:tgtEl>
                                          <p:spTgt spid="33803"/>
                                        </p:tgtEl>
                                        <p:attrNameLst>
                                          <p:attrName>style.visibility</p:attrName>
                                        </p:attrNameLst>
                                      </p:cBhvr>
                                      <p:to>
                                        <p:strVal val="visible"/>
                                      </p:to>
                                    </p:set>
                                    <p:animEffect transition="in" filter="wipe(right)">
                                      <p:cBhvr>
                                        <p:cTn id="57" dur="500"/>
                                        <p:tgtEl>
                                          <p:spTgt spid="33803"/>
                                        </p:tgtEl>
                                      </p:cBhvr>
                                    </p:animEffect>
                                  </p:childTnLst>
                                </p:cTn>
                              </p:par>
                            </p:childTnLst>
                          </p:cTn>
                        </p:par>
                        <p:par>
                          <p:cTn id="58" fill="hold" nodeType="afterGroup">
                            <p:stCondLst>
                              <p:cond delay="500"/>
                            </p:stCondLst>
                            <p:childTnLst>
                              <p:par>
                                <p:cTn id="59" presetID="2" presetClass="entr" presetSubtype="2" fill="hold" nodeType="afterEffect">
                                  <p:stCondLst>
                                    <p:cond delay="0"/>
                                  </p:stCondLst>
                                  <p:childTnLst>
                                    <p:set>
                                      <p:cBhvr>
                                        <p:cTn id="60" dur="1" fill="hold">
                                          <p:stCondLst>
                                            <p:cond delay="0"/>
                                          </p:stCondLst>
                                        </p:cTn>
                                        <p:tgtEl>
                                          <p:spTgt spid="33819"/>
                                        </p:tgtEl>
                                        <p:attrNameLst>
                                          <p:attrName>style.visibility</p:attrName>
                                        </p:attrNameLst>
                                      </p:cBhvr>
                                      <p:to>
                                        <p:strVal val="visible"/>
                                      </p:to>
                                    </p:set>
                                    <p:anim calcmode="lin" valueType="num">
                                      <p:cBhvr additive="base">
                                        <p:cTn id="61" dur="500" fill="hold"/>
                                        <p:tgtEl>
                                          <p:spTgt spid="33819"/>
                                        </p:tgtEl>
                                        <p:attrNameLst>
                                          <p:attrName>ppt_x</p:attrName>
                                        </p:attrNameLst>
                                      </p:cBhvr>
                                      <p:tavLst>
                                        <p:tav tm="0">
                                          <p:val>
                                            <p:strVal val="1+#ppt_w/2"/>
                                          </p:val>
                                        </p:tav>
                                        <p:tav tm="100000">
                                          <p:val>
                                            <p:strVal val="#ppt_x"/>
                                          </p:val>
                                        </p:tav>
                                      </p:tavLst>
                                    </p:anim>
                                    <p:anim calcmode="lin" valueType="num">
                                      <p:cBhvr additive="base">
                                        <p:cTn id="62" dur="500" fill="hold"/>
                                        <p:tgtEl>
                                          <p:spTgt spid="33819"/>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1000"/>
                            </p:stCondLst>
                            <p:childTnLst>
                              <p:par>
                                <p:cTn id="64" presetID="2" presetClass="entr" presetSubtype="2" fill="hold" nodeType="afterEffect">
                                  <p:stCondLst>
                                    <p:cond delay="0"/>
                                  </p:stCondLst>
                                  <p:childTnLst>
                                    <p:set>
                                      <p:cBhvr>
                                        <p:cTn id="65" dur="1" fill="hold">
                                          <p:stCondLst>
                                            <p:cond delay="0"/>
                                          </p:stCondLst>
                                        </p:cTn>
                                        <p:tgtEl>
                                          <p:spTgt spid="33821"/>
                                        </p:tgtEl>
                                        <p:attrNameLst>
                                          <p:attrName>style.visibility</p:attrName>
                                        </p:attrNameLst>
                                      </p:cBhvr>
                                      <p:to>
                                        <p:strVal val="visible"/>
                                      </p:to>
                                    </p:set>
                                    <p:anim calcmode="lin" valueType="num">
                                      <p:cBhvr additive="base">
                                        <p:cTn id="66" dur="500" fill="hold"/>
                                        <p:tgtEl>
                                          <p:spTgt spid="33821"/>
                                        </p:tgtEl>
                                        <p:attrNameLst>
                                          <p:attrName>ppt_x</p:attrName>
                                        </p:attrNameLst>
                                      </p:cBhvr>
                                      <p:tavLst>
                                        <p:tav tm="0">
                                          <p:val>
                                            <p:strVal val="1+#ppt_w/2"/>
                                          </p:val>
                                        </p:tav>
                                        <p:tav tm="100000">
                                          <p:val>
                                            <p:strVal val="#ppt_x"/>
                                          </p:val>
                                        </p:tav>
                                      </p:tavLst>
                                    </p:anim>
                                    <p:anim calcmode="lin" valueType="num">
                                      <p:cBhvr additive="base">
                                        <p:cTn id="67" dur="500" fill="hold"/>
                                        <p:tgtEl>
                                          <p:spTgt spid="33821"/>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1500"/>
                            </p:stCondLst>
                            <p:childTnLst>
                              <p:par>
                                <p:cTn id="69" presetID="2" presetClass="entr" presetSubtype="2" fill="hold" nodeType="afterEffect">
                                  <p:stCondLst>
                                    <p:cond delay="0"/>
                                  </p:stCondLst>
                                  <p:childTnLst>
                                    <p:set>
                                      <p:cBhvr>
                                        <p:cTn id="70" dur="1" fill="hold">
                                          <p:stCondLst>
                                            <p:cond delay="0"/>
                                          </p:stCondLst>
                                        </p:cTn>
                                        <p:tgtEl>
                                          <p:spTgt spid="33820"/>
                                        </p:tgtEl>
                                        <p:attrNameLst>
                                          <p:attrName>style.visibility</p:attrName>
                                        </p:attrNameLst>
                                      </p:cBhvr>
                                      <p:to>
                                        <p:strVal val="visible"/>
                                      </p:to>
                                    </p:set>
                                    <p:anim calcmode="lin" valueType="num">
                                      <p:cBhvr additive="base">
                                        <p:cTn id="71" dur="500" fill="hold"/>
                                        <p:tgtEl>
                                          <p:spTgt spid="33820"/>
                                        </p:tgtEl>
                                        <p:attrNameLst>
                                          <p:attrName>ppt_x</p:attrName>
                                        </p:attrNameLst>
                                      </p:cBhvr>
                                      <p:tavLst>
                                        <p:tav tm="0">
                                          <p:val>
                                            <p:strVal val="1+#ppt_w/2"/>
                                          </p:val>
                                        </p:tav>
                                        <p:tav tm="100000">
                                          <p:val>
                                            <p:strVal val="#ppt_x"/>
                                          </p:val>
                                        </p:tav>
                                      </p:tavLst>
                                    </p:anim>
                                    <p:anim calcmode="lin" valueType="num">
                                      <p:cBhvr additive="base">
                                        <p:cTn id="72" dur="500" fill="hold"/>
                                        <p:tgtEl>
                                          <p:spTgt spid="33820"/>
                                        </p:tgtEl>
                                        <p:attrNameLst>
                                          <p:attrName>ppt_y</p:attrName>
                                        </p:attrNameLst>
                                      </p:cBhvr>
                                      <p:tavLst>
                                        <p:tav tm="0">
                                          <p:val>
                                            <p:strVal val="#ppt_y"/>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nodeType="clickEffect">
                                  <p:stCondLst>
                                    <p:cond delay="0"/>
                                  </p:stCondLst>
                                  <p:childTnLst>
                                    <p:set>
                                      <p:cBhvr>
                                        <p:cTn id="76" dur="1" fill="hold">
                                          <p:stCondLst>
                                            <p:cond delay="499"/>
                                          </p:stCondLst>
                                        </p:cTn>
                                        <p:tgtEl>
                                          <p:spTgt spid="33814"/>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nodeType="clickEffect">
                                  <p:stCondLst>
                                    <p:cond delay="0"/>
                                  </p:stCondLst>
                                  <p:childTnLst>
                                    <p:set>
                                      <p:cBhvr>
                                        <p:cTn id="80" dur="1" fill="hold">
                                          <p:stCondLst>
                                            <p:cond delay="499"/>
                                          </p:stCondLst>
                                        </p:cTn>
                                        <p:tgtEl>
                                          <p:spTgt spid="33815"/>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nodeType="clickEffect">
                                  <p:stCondLst>
                                    <p:cond delay="0"/>
                                  </p:stCondLst>
                                  <p:childTnLst>
                                    <p:set>
                                      <p:cBhvr>
                                        <p:cTn id="84" dur="1" fill="hold">
                                          <p:stCondLst>
                                            <p:cond delay="499"/>
                                          </p:stCondLst>
                                        </p:cTn>
                                        <p:tgtEl>
                                          <p:spTgt spid="338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p:bldP spid="33797" grpId="0"/>
      <p:bldP spid="33798" grpId="0"/>
      <p:bldP spid="33799" grpId="0"/>
      <p:bldP spid="33801" grpId="0"/>
      <p:bldP spid="33802" grpId="0"/>
      <p:bldP spid="33803" grpId="0"/>
      <p:bldP spid="33805" grpId="0"/>
      <p:bldP spid="33806" grpId="0"/>
      <p:bldP spid="33807" grpId="0"/>
      <p:bldP spid="338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Text Box 5">
            <a:extLst>
              <a:ext uri="{FF2B5EF4-FFF2-40B4-BE49-F238E27FC236}">
                <a16:creationId xmlns:a16="http://schemas.microsoft.com/office/drawing/2014/main" id="{72F00B1A-F7B3-4723-A2A9-E1B932F17EBF}"/>
              </a:ext>
            </a:extLst>
          </p:cNvPr>
          <p:cNvSpPr txBox="1">
            <a:spLocks noChangeArrowheads="1"/>
          </p:cNvSpPr>
          <p:nvPr/>
        </p:nvSpPr>
        <p:spPr bwMode="auto">
          <a:xfrm>
            <a:off x="1703388" y="1022350"/>
            <a:ext cx="8964612"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在设计凸轮廓线时，可假设凸轮静止不动，而其推杆相对凸轮作反转运动，同时又在其导轨内作预期运动，</a:t>
            </a:r>
          </a:p>
        </p:txBody>
      </p:sp>
      <p:sp>
        <p:nvSpPr>
          <p:cNvPr id="38918" name="Text Box 6">
            <a:extLst>
              <a:ext uri="{FF2B5EF4-FFF2-40B4-BE49-F238E27FC236}">
                <a16:creationId xmlns:a16="http://schemas.microsoft.com/office/drawing/2014/main" id="{43BFE442-3FD3-4927-8421-A6EDD6D41AC1}"/>
              </a:ext>
            </a:extLst>
          </p:cNvPr>
          <p:cNvSpPr txBox="1">
            <a:spLocks noChangeArrowheads="1"/>
          </p:cNvSpPr>
          <p:nvPr/>
        </p:nvSpPr>
        <p:spPr bwMode="auto">
          <a:xfrm>
            <a:off x="1703388" y="1376363"/>
            <a:ext cx="880268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作出推杆在这种</a:t>
            </a:r>
          </a:p>
          <a:p>
            <a:pPr eaLnBrk="1" hangingPunct="1"/>
            <a:r>
              <a:rPr lang="zh-CN" altLang="en-US"/>
              <a:t>复合运动中的一系列位置，则其尖顶的轨迹就是所要求的凸轮廓</a:t>
            </a:r>
          </a:p>
          <a:p>
            <a:pPr eaLnBrk="1" hangingPunct="1"/>
            <a:r>
              <a:rPr lang="zh-CN" altLang="en-US"/>
              <a:t>线。</a:t>
            </a:r>
          </a:p>
        </p:txBody>
      </p:sp>
      <p:sp>
        <p:nvSpPr>
          <p:cNvPr id="38919" name="Text Box 7">
            <a:extLst>
              <a:ext uri="{FF2B5EF4-FFF2-40B4-BE49-F238E27FC236}">
                <a16:creationId xmlns:a16="http://schemas.microsoft.com/office/drawing/2014/main" id="{0574D7F7-5308-4D65-A334-B497BC9D30B1}"/>
              </a:ext>
            </a:extLst>
          </p:cNvPr>
          <p:cNvSpPr txBox="1">
            <a:spLocks noChangeArrowheads="1"/>
          </p:cNvSpPr>
          <p:nvPr/>
        </p:nvSpPr>
        <p:spPr bwMode="auto">
          <a:xfrm>
            <a:off x="2027238" y="2133600"/>
            <a:ext cx="6337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这就是凸轮廓线设计方法的</a:t>
            </a:r>
            <a:r>
              <a:rPr lang="zh-CN" altLang="en-US">
                <a:solidFill>
                  <a:srgbClr val="FF3300"/>
                </a:solidFill>
              </a:rPr>
              <a:t>反转法原理</a:t>
            </a:r>
            <a:r>
              <a:rPr lang="zh-CN" altLang="en-US"/>
              <a:t>。</a:t>
            </a:r>
          </a:p>
        </p:txBody>
      </p:sp>
      <p:sp>
        <p:nvSpPr>
          <p:cNvPr id="38920" name="Text Box 8">
            <a:extLst>
              <a:ext uri="{FF2B5EF4-FFF2-40B4-BE49-F238E27FC236}">
                <a16:creationId xmlns:a16="http://schemas.microsoft.com/office/drawing/2014/main" id="{6481AC0E-0825-46EE-A0C5-938F07F6FDE1}"/>
              </a:ext>
            </a:extLst>
          </p:cNvPr>
          <p:cNvSpPr txBox="1">
            <a:spLocks noChangeArrowheads="1"/>
          </p:cNvSpPr>
          <p:nvPr/>
        </p:nvSpPr>
        <p:spPr bwMode="auto">
          <a:xfrm>
            <a:off x="2332038" y="2781300"/>
            <a:ext cx="3765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a:solidFill>
                  <a:schemeClr val="tx2"/>
                </a:solidFill>
                <a:latin typeface="黑体" panose="02010609060101010101" pitchFamily="49" charset="-122"/>
                <a:ea typeface="黑体" panose="02010609060101010101" pitchFamily="49" charset="-122"/>
              </a:rPr>
              <a:t>2</a:t>
            </a:r>
            <a:r>
              <a:rPr lang="zh-CN" altLang="en-US">
                <a:solidFill>
                  <a:schemeClr val="tx2"/>
                </a:solidFill>
                <a:latin typeface="黑体" panose="02010609060101010101" pitchFamily="49" charset="-122"/>
                <a:ea typeface="黑体" panose="02010609060101010101" pitchFamily="49" charset="-122"/>
              </a:rPr>
              <a:t>．</a:t>
            </a:r>
            <a:r>
              <a:rPr lang="zh-CN" altLang="en-US">
                <a:solidFill>
                  <a:schemeClr val="tx2"/>
                </a:solidFill>
                <a:ea typeface="黑体" panose="02010609060101010101" pitchFamily="49" charset="-122"/>
              </a:rPr>
              <a:t>用作图法设计凸轮廓线</a:t>
            </a:r>
            <a:r>
              <a:rPr lang="en-GB" altLang="zh-CN"/>
              <a:t> </a:t>
            </a:r>
            <a:endParaRPr lang="zh-CN" altLang="en-US"/>
          </a:p>
        </p:txBody>
      </p:sp>
      <p:sp>
        <p:nvSpPr>
          <p:cNvPr id="38921" name="Text Box 9">
            <a:extLst>
              <a:ext uri="{FF2B5EF4-FFF2-40B4-BE49-F238E27FC236}">
                <a16:creationId xmlns:a16="http://schemas.microsoft.com/office/drawing/2014/main" id="{1B841772-88C5-41FA-8F6B-1649DA617A84}"/>
              </a:ext>
            </a:extLst>
          </p:cNvPr>
          <p:cNvSpPr txBox="1">
            <a:spLocks noChangeArrowheads="1"/>
          </p:cNvSpPr>
          <p:nvPr/>
        </p:nvSpPr>
        <p:spPr bwMode="auto">
          <a:xfrm>
            <a:off x="2135188" y="3249613"/>
            <a:ext cx="4908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1</a:t>
            </a:r>
            <a:r>
              <a:rPr lang="zh-CN" altLang="en-US"/>
              <a:t>）直动推杆盘形凸轮廓线的设计</a:t>
            </a:r>
          </a:p>
        </p:txBody>
      </p:sp>
      <p:sp>
        <p:nvSpPr>
          <p:cNvPr id="38925" name="Text Box 13">
            <a:extLst>
              <a:ext uri="{FF2B5EF4-FFF2-40B4-BE49-F238E27FC236}">
                <a16:creationId xmlns:a16="http://schemas.microsoft.com/office/drawing/2014/main" id="{BDA860B8-C941-48D1-AC72-03BBA76EBFB9}"/>
              </a:ext>
            </a:extLst>
          </p:cNvPr>
          <p:cNvSpPr txBox="1">
            <a:spLocks noChangeArrowheads="1"/>
          </p:cNvSpPr>
          <p:nvPr/>
        </p:nvSpPr>
        <p:spPr bwMode="auto">
          <a:xfrm>
            <a:off x="1738313" y="4976813"/>
            <a:ext cx="892968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solidFill>
                  <a:srgbClr val="FF3300"/>
                </a:solidFill>
                <a:ea typeface="黑体" panose="02010609060101010101" pitchFamily="49" charset="-122"/>
              </a:rPr>
              <a:t>结论</a:t>
            </a:r>
            <a:r>
              <a:rPr lang="zh-CN" altLang="en-US"/>
              <a:t>    尖顶推杆盘形凸轮廓线的设计是滚子推杆和平底推盘形凸轮廓线设计的基本问题及方法。</a:t>
            </a:r>
          </a:p>
        </p:txBody>
      </p:sp>
      <p:sp>
        <p:nvSpPr>
          <p:cNvPr id="10248" name="Line 23">
            <a:extLst>
              <a:ext uri="{FF2B5EF4-FFF2-40B4-BE49-F238E27FC236}">
                <a16:creationId xmlns:a16="http://schemas.microsoft.com/office/drawing/2014/main" id="{054FD284-C3AE-420E-A9F0-F76AA668E416}"/>
              </a:ext>
            </a:extLst>
          </p:cNvPr>
          <p:cNvSpPr>
            <a:spLocks noChangeShapeType="1"/>
          </p:cNvSpPr>
          <p:nvPr/>
        </p:nvSpPr>
        <p:spPr bwMode="auto">
          <a:xfrm>
            <a:off x="1811338" y="549275"/>
            <a:ext cx="8029575"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249" name="Text Box 24">
            <a:extLst>
              <a:ext uri="{FF2B5EF4-FFF2-40B4-BE49-F238E27FC236}">
                <a16:creationId xmlns:a16="http://schemas.microsoft.com/office/drawing/2014/main" id="{4D0DB50F-591F-4697-9CF3-CFFD7BC7251C}"/>
              </a:ext>
            </a:extLst>
          </p:cNvPr>
          <p:cNvSpPr txBox="1">
            <a:spLocks noChangeArrowheads="1"/>
          </p:cNvSpPr>
          <p:nvPr/>
        </p:nvSpPr>
        <p:spPr bwMode="auto">
          <a:xfrm>
            <a:off x="7212013" y="182563"/>
            <a:ext cx="2686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凸轮轮廓曲线的设计</a:t>
            </a:r>
            <a:r>
              <a:rPr lang="en-US" altLang="zh-CN" b="1">
                <a:solidFill>
                  <a:srgbClr val="FF3300"/>
                </a:solidFill>
                <a:ea typeface="华文新魏" panose="02010800040101010101" pitchFamily="2" charset="-122"/>
              </a:rPr>
              <a:t>(2/4)</a:t>
            </a:r>
          </a:p>
        </p:txBody>
      </p:sp>
      <p:sp>
        <p:nvSpPr>
          <p:cNvPr id="10250" name="Rectangle 28">
            <a:extLst>
              <a:ext uri="{FF2B5EF4-FFF2-40B4-BE49-F238E27FC236}">
                <a16:creationId xmlns:a16="http://schemas.microsoft.com/office/drawing/2014/main" id="{E30EBDD2-F179-4D5E-BE39-D4CFB872DAD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8941" name="Rectangle 29">
            <a:extLst>
              <a:ext uri="{FF2B5EF4-FFF2-40B4-BE49-F238E27FC236}">
                <a16:creationId xmlns:a16="http://schemas.microsoft.com/office/drawing/2014/main" id="{1824430C-127F-4D5D-AD4C-407FCEEB5D60}"/>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8942" name="Rectangle 30">
            <a:extLst>
              <a:ext uri="{FF2B5EF4-FFF2-40B4-BE49-F238E27FC236}">
                <a16:creationId xmlns:a16="http://schemas.microsoft.com/office/drawing/2014/main" id="{087BB938-2431-4BEA-BB9B-2442D507D87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8943" name="Rectangle 31">
            <a:extLst>
              <a:ext uri="{FF2B5EF4-FFF2-40B4-BE49-F238E27FC236}">
                <a16:creationId xmlns:a16="http://schemas.microsoft.com/office/drawing/2014/main" id="{FB7D80C2-0C31-44EC-B2C4-6D44C45DF0E0}"/>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8916" name="Text Box 4">
            <a:extLst>
              <a:ext uri="{FF2B5EF4-FFF2-40B4-BE49-F238E27FC236}">
                <a16:creationId xmlns:a16="http://schemas.microsoft.com/office/drawing/2014/main" id="{B257C093-6450-4C4A-A004-E4B419F560FD}"/>
              </a:ext>
            </a:extLst>
          </p:cNvPr>
          <p:cNvSpPr txBox="1">
            <a:spLocks noChangeArrowheads="1"/>
          </p:cNvSpPr>
          <p:nvPr/>
        </p:nvSpPr>
        <p:spPr bwMode="auto">
          <a:xfrm>
            <a:off x="2171700" y="549275"/>
            <a:ext cx="37641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2</a:t>
            </a:r>
            <a:r>
              <a:rPr lang="zh-CN" altLang="en-US" dirty="0"/>
              <a:t>）</a:t>
            </a:r>
            <a:r>
              <a:rPr lang="zh-CN" altLang="en-US" dirty="0">
                <a:hlinkClick r:id="rId2" action="ppaction://hlinkfile"/>
              </a:rPr>
              <a:t>凸轮廓线设计方法的基本原理</a:t>
            </a:r>
            <a:endParaRPr lang="zh-CN" altLang="en-US" dirty="0"/>
          </a:p>
        </p:txBody>
      </p:sp>
      <p:sp>
        <p:nvSpPr>
          <p:cNvPr id="38922" name="Text Box 10">
            <a:extLst>
              <a:ext uri="{FF2B5EF4-FFF2-40B4-BE49-F238E27FC236}">
                <a16:creationId xmlns:a16="http://schemas.microsoft.com/office/drawing/2014/main" id="{2742E964-CE28-49B9-8DB3-FF6CF6BC2F91}"/>
              </a:ext>
            </a:extLst>
          </p:cNvPr>
          <p:cNvSpPr txBox="1">
            <a:spLocks noChangeArrowheads="1"/>
          </p:cNvSpPr>
          <p:nvPr/>
        </p:nvSpPr>
        <p:spPr bwMode="auto">
          <a:xfrm>
            <a:off x="2424113" y="3681413"/>
            <a:ext cx="58229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1</a:t>
            </a:r>
            <a:r>
              <a:rPr lang="zh-CN" altLang="en-US" dirty="0"/>
              <a:t>）</a:t>
            </a:r>
            <a:r>
              <a:rPr lang="zh-CN" altLang="en-US" dirty="0">
                <a:hlinkClick r:id="rId3" action="ppaction://hlinkfile"/>
              </a:rPr>
              <a:t>偏置直动尖顶推杆盘形凸轮廓线的设计</a:t>
            </a:r>
            <a:endParaRPr lang="zh-CN" altLang="en-US" dirty="0"/>
          </a:p>
        </p:txBody>
      </p:sp>
      <p:sp>
        <p:nvSpPr>
          <p:cNvPr id="38923" name="Text Box 11">
            <a:extLst>
              <a:ext uri="{FF2B5EF4-FFF2-40B4-BE49-F238E27FC236}">
                <a16:creationId xmlns:a16="http://schemas.microsoft.com/office/drawing/2014/main" id="{80515D38-F42C-4A38-AF8C-18DBE0F428F7}"/>
              </a:ext>
            </a:extLst>
          </p:cNvPr>
          <p:cNvSpPr txBox="1">
            <a:spLocks noChangeArrowheads="1"/>
          </p:cNvSpPr>
          <p:nvPr/>
        </p:nvSpPr>
        <p:spPr bwMode="auto">
          <a:xfrm>
            <a:off x="2387600" y="4076700"/>
            <a:ext cx="4456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2</a:t>
            </a:r>
            <a:r>
              <a:rPr lang="zh-CN" altLang="en-US" dirty="0"/>
              <a:t>）</a:t>
            </a:r>
            <a:r>
              <a:rPr lang="zh-CN" altLang="en-US" dirty="0">
                <a:hlinkClick r:id="rId4" action="ppaction://hlinkfile"/>
              </a:rPr>
              <a:t>偏置直动滚子推杆盘形凸轮廓线的设计</a:t>
            </a:r>
            <a:endParaRPr lang="zh-CN" altLang="en-US" dirty="0"/>
          </a:p>
        </p:txBody>
      </p:sp>
      <p:sp>
        <p:nvSpPr>
          <p:cNvPr id="38924" name="Text Box 12">
            <a:extLst>
              <a:ext uri="{FF2B5EF4-FFF2-40B4-BE49-F238E27FC236}">
                <a16:creationId xmlns:a16="http://schemas.microsoft.com/office/drawing/2014/main" id="{656DE39C-09D9-4FC5-92F4-71AB2649A801}"/>
              </a:ext>
            </a:extLst>
          </p:cNvPr>
          <p:cNvSpPr txBox="1">
            <a:spLocks noChangeArrowheads="1"/>
          </p:cNvSpPr>
          <p:nvPr/>
        </p:nvSpPr>
        <p:spPr bwMode="auto">
          <a:xfrm>
            <a:off x="2387600" y="4437063"/>
            <a:ext cx="4456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3</a:t>
            </a:r>
            <a:r>
              <a:rPr lang="zh-CN" altLang="en-US" dirty="0"/>
              <a:t>）</a:t>
            </a:r>
            <a:r>
              <a:rPr lang="zh-CN" altLang="en-US" dirty="0">
                <a:hlinkClick r:id="rId5" action="ppaction://hlinkfile"/>
              </a:rPr>
              <a:t>对心直动平底推杆盘形凸轮廓线的设计</a:t>
            </a:r>
            <a:endParaRPr lang="zh-CN" altLang="en-US" dirty="0"/>
          </a:p>
        </p:txBody>
      </p:sp>
      <p:pic>
        <p:nvPicPr>
          <p:cNvPr id="38952" name="Picture 40">
            <a:hlinkClick r:id="rId6" action="ppaction://hlinksldjump"/>
            <a:extLst>
              <a:ext uri="{FF2B5EF4-FFF2-40B4-BE49-F238E27FC236}">
                <a16:creationId xmlns:a16="http://schemas.microsoft.com/office/drawing/2014/main" id="{5C76AD0D-67D9-4B97-946B-4F216CF4A8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3" name="Picture 41">
            <a:hlinkClick r:id="" action="ppaction://hlinkshowjump?jump=nextslide"/>
            <a:extLst>
              <a:ext uri="{FF2B5EF4-FFF2-40B4-BE49-F238E27FC236}">
                <a16:creationId xmlns:a16="http://schemas.microsoft.com/office/drawing/2014/main" id="{33D5FFDA-5BF2-4A23-A3C4-D8245BA7F8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4" name="Picture 42">
            <a:hlinkClick r:id="" action="ppaction://hlinkshowjump?jump=previousslide"/>
            <a:extLst>
              <a:ext uri="{FF2B5EF4-FFF2-40B4-BE49-F238E27FC236}">
                <a16:creationId xmlns:a16="http://schemas.microsoft.com/office/drawing/2014/main" id="{C042A8CA-2F37-496F-B871-B6A65169EC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wipe(up)">
                                      <p:cBhvr>
                                        <p:cTn id="7" dur="500"/>
                                        <p:tgtEl>
                                          <p:spTgt spid="389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917"/>
                                        </p:tgtEl>
                                        <p:attrNameLst>
                                          <p:attrName>style.visibility</p:attrName>
                                        </p:attrNameLst>
                                      </p:cBhvr>
                                      <p:to>
                                        <p:strVal val="visible"/>
                                      </p:to>
                                    </p:set>
                                    <p:animEffect transition="in" filter="blinds(horizontal)">
                                      <p:cBhvr>
                                        <p:cTn id="12" dur="500"/>
                                        <p:tgtEl>
                                          <p:spTgt spid="389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8918"/>
                                        </p:tgtEl>
                                        <p:attrNameLst>
                                          <p:attrName>style.visibility</p:attrName>
                                        </p:attrNameLst>
                                      </p:cBhvr>
                                      <p:to>
                                        <p:strVal val="visible"/>
                                      </p:to>
                                    </p:set>
                                    <p:animEffect transition="in" filter="blinds(horizontal)">
                                      <p:cBhvr>
                                        <p:cTn id="17" dur="500"/>
                                        <p:tgtEl>
                                          <p:spTgt spid="389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919"/>
                                        </p:tgtEl>
                                        <p:attrNameLst>
                                          <p:attrName>style.visibility</p:attrName>
                                        </p:attrNameLst>
                                      </p:cBhvr>
                                      <p:to>
                                        <p:strVal val="visible"/>
                                      </p:to>
                                    </p:set>
                                    <p:animEffect transition="in" filter="wipe(left)">
                                      <p:cBhvr>
                                        <p:cTn id="22" dur="500"/>
                                        <p:tgtEl>
                                          <p:spTgt spid="389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box(in)">
                                      <p:cBhvr>
                                        <p:cTn id="27" dur="500"/>
                                        <p:tgtEl>
                                          <p:spTgt spid="389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8921"/>
                                        </p:tgtEl>
                                        <p:attrNameLst>
                                          <p:attrName>style.visibility</p:attrName>
                                        </p:attrNameLst>
                                      </p:cBhvr>
                                      <p:to>
                                        <p:strVal val="visible"/>
                                      </p:to>
                                    </p:set>
                                    <p:animEffect transition="in" filter="box(in)">
                                      <p:cBhvr>
                                        <p:cTn id="32" dur="500"/>
                                        <p:tgtEl>
                                          <p:spTgt spid="389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8922"/>
                                        </p:tgtEl>
                                        <p:attrNameLst>
                                          <p:attrName>style.visibility</p:attrName>
                                        </p:attrNameLst>
                                      </p:cBhvr>
                                      <p:to>
                                        <p:strVal val="visible"/>
                                      </p:to>
                                    </p:set>
                                    <p:animEffect transition="in" filter="wipe(left)">
                                      <p:cBhvr>
                                        <p:cTn id="37" dur="500"/>
                                        <p:tgtEl>
                                          <p:spTgt spid="3892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923"/>
                                        </p:tgtEl>
                                        <p:attrNameLst>
                                          <p:attrName>style.visibility</p:attrName>
                                        </p:attrNameLst>
                                      </p:cBhvr>
                                      <p:to>
                                        <p:strVal val="visible"/>
                                      </p:to>
                                    </p:set>
                                    <p:animEffect transition="in" filter="wipe(left)">
                                      <p:cBhvr>
                                        <p:cTn id="42" dur="500"/>
                                        <p:tgtEl>
                                          <p:spTgt spid="3892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8924"/>
                                        </p:tgtEl>
                                        <p:attrNameLst>
                                          <p:attrName>style.visibility</p:attrName>
                                        </p:attrNameLst>
                                      </p:cBhvr>
                                      <p:to>
                                        <p:strVal val="visible"/>
                                      </p:to>
                                    </p:set>
                                    <p:animEffect transition="in" filter="wipe(left)">
                                      <p:cBhvr>
                                        <p:cTn id="47" dur="500"/>
                                        <p:tgtEl>
                                          <p:spTgt spid="3892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8925"/>
                                        </p:tgtEl>
                                        <p:attrNameLst>
                                          <p:attrName>style.visibility</p:attrName>
                                        </p:attrNameLst>
                                      </p:cBhvr>
                                      <p:to>
                                        <p:strVal val="visible"/>
                                      </p:to>
                                    </p:set>
                                    <p:animEffect transition="in" filter="wipe(left)">
                                      <p:cBhvr>
                                        <p:cTn id="52" dur="2000"/>
                                        <p:tgtEl>
                                          <p:spTgt spid="38925"/>
                                        </p:tgtEl>
                                      </p:cBhvr>
                                    </p:animEffect>
                                  </p:childTnLst>
                                </p:cTn>
                              </p:par>
                            </p:childTnLst>
                          </p:cTn>
                        </p:par>
                        <p:par>
                          <p:cTn id="53" fill="hold" nodeType="afterGroup">
                            <p:stCondLst>
                              <p:cond delay="2000"/>
                            </p:stCondLst>
                            <p:childTnLst>
                              <p:par>
                                <p:cTn id="54" presetID="2" presetClass="entr" presetSubtype="2" fill="hold" nodeType="afterEffect">
                                  <p:stCondLst>
                                    <p:cond delay="0"/>
                                  </p:stCondLst>
                                  <p:childTnLst>
                                    <p:set>
                                      <p:cBhvr>
                                        <p:cTn id="55" dur="1" fill="hold">
                                          <p:stCondLst>
                                            <p:cond delay="0"/>
                                          </p:stCondLst>
                                        </p:cTn>
                                        <p:tgtEl>
                                          <p:spTgt spid="38952"/>
                                        </p:tgtEl>
                                        <p:attrNameLst>
                                          <p:attrName>style.visibility</p:attrName>
                                        </p:attrNameLst>
                                      </p:cBhvr>
                                      <p:to>
                                        <p:strVal val="visible"/>
                                      </p:to>
                                    </p:set>
                                    <p:anim calcmode="lin" valueType="num">
                                      <p:cBhvr additive="base">
                                        <p:cTn id="56" dur="500" fill="hold"/>
                                        <p:tgtEl>
                                          <p:spTgt spid="38952"/>
                                        </p:tgtEl>
                                        <p:attrNameLst>
                                          <p:attrName>ppt_x</p:attrName>
                                        </p:attrNameLst>
                                      </p:cBhvr>
                                      <p:tavLst>
                                        <p:tav tm="0">
                                          <p:val>
                                            <p:strVal val="1+#ppt_w/2"/>
                                          </p:val>
                                        </p:tav>
                                        <p:tav tm="100000">
                                          <p:val>
                                            <p:strVal val="#ppt_x"/>
                                          </p:val>
                                        </p:tav>
                                      </p:tavLst>
                                    </p:anim>
                                    <p:anim calcmode="lin" valueType="num">
                                      <p:cBhvr additive="base">
                                        <p:cTn id="57" dur="500" fill="hold"/>
                                        <p:tgtEl>
                                          <p:spTgt spid="38952"/>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2500"/>
                            </p:stCondLst>
                            <p:childTnLst>
                              <p:par>
                                <p:cTn id="59" presetID="2" presetClass="entr" presetSubtype="2" fill="hold" nodeType="afterEffect">
                                  <p:stCondLst>
                                    <p:cond delay="0"/>
                                  </p:stCondLst>
                                  <p:childTnLst>
                                    <p:set>
                                      <p:cBhvr>
                                        <p:cTn id="60" dur="1" fill="hold">
                                          <p:stCondLst>
                                            <p:cond delay="0"/>
                                          </p:stCondLst>
                                        </p:cTn>
                                        <p:tgtEl>
                                          <p:spTgt spid="38954"/>
                                        </p:tgtEl>
                                        <p:attrNameLst>
                                          <p:attrName>style.visibility</p:attrName>
                                        </p:attrNameLst>
                                      </p:cBhvr>
                                      <p:to>
                                        <p:strVal val="visible"/>
                                      </p:to>
                                    </p:set>
                                    <p:anim calcmode="lin" valueType="num">
                                      <p:cBhvr additive="base">
                                        <p:cTn id="61" dur="500" fill="hold"/>
                                        <p:tgtEl>
                                          <p:spTgt spid="38954"/>
                                        </p:tgtEl>
                                        <p:attrNameLst>
                                          <p:attrName>ppt_x</p:attrName>
                                        </p:attrNameLst>
                                      </p:cBhvr>
                                      <p:tavLst>
                                        <p:tav tm="0">
                                          <p:val>
                                            <p:strVal val="1+#ppt_w/2"/>
                                          </p:val>
                                        </p:tav>
                                        <p:tav tm="100000">
                                          <p:val>
                                            <p:strVal val="#ppt_x"/>
                                          </p:val>
                                        </p:tav>
                                      </p:tavLst>
                                    </p:anim>
                                    <p:anim calcmode="lin" valueType="num">
                                      <p:cBhvr additive="base">
                                        <p:cTn id="62" dur="500" fill="hold"/>
                                        <p:tgtEl>
                                          <p:spTgt spid="38954"/>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3000"/>
                            </p:stCondLst>
                            <p:childTnLst>
                              <p:par>
                                <p:cTn id="64" presetID="2" presetClass="entr" presetSubtype="2" fill="hold" nodeType="afterEffect">
                                  <p:stCondLst>
                                    <p:cond delay="0"/>
                                  </p:stCondLst>
                                  <p:childTnLst>
                                    <p:set>
                                      <p:cBhvr>
                                        <p:cTn id="65" dur="1" fill="hold">
                                          <p:stCondLst>
                                            <p:cond delay="0"/>
                                          </p:stCondLst>
                                        </p:cTn>
                                        <p:tgtEl>
                                          <p:spTgt spid="38953"/>
                                        </p:tgtEl>
                                        <p:attrNameLst>
                                          <p:attrName>style.visibility</p:attrName>
                                        </p:attrNameLst>
                                      </p:cBhvr>
                                      <p:to>
                                        <p:strVal val="visible"/>
                                      </p:to>
                                    </p:set>
                                    <p:anim calcmode="lin" valueType="num">
                                      <p:cBhvr additive="base">
                                        <p:cTn id="66" dur="500" fill="hold"/>
                                        <p:tgtEl>
                                          <p:spTgt spid="38953"/>
                                        </p:tgtEl>
                                        <p:attrNameLst>
                                          <p:attrName>ppt_x</p:attrName>
                                        </p:attrNameLst>
                                      </p:cBhvr>
                                      <p:tavLst>
                                        <p:tav tm="0">
                                          <p:val>
                                            <p:strVal val="1+#ppt_w/2"/>
                                          </p:val>
                                        </p:tav>
                                        <p:tav tm="100000">
                                          <p:val>
                                            <p:strVal val="#ppt_x"/>
                                          </p:val>
                                        </p:tav>
                                      </p:tavLst>
                                    </p:anim>
                                    <p:anim calcmode="lin" valueType="num">
                                      <p:cBhvr additive="base">
                                        <p:cTn id="67" dur="500" fill="hold"/>
                                        <p:tgtEl>
                                          <p:spTgt spid="38953"/>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nodeType="clickEffect">
                                  <p:stCondLst>
                                    <p:cond delay="0"/>
                                  </p:stCondLst>
                                  <p:childTnLst>
                                    <p:set>
                                      <p:cBhvr>
                                        <p:cTn id="71" dur="1" fill="hold">
                                          <p:stCondLst>
                                            <p:cond delay="499"/>
                                          </p:stCondLst>
                                        </p:cTn>
                                        <p:tgtEl>
                                          <p:spTgt spid="38941"/>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499"/>
                                          </p:stCondLst>
                                        </p:cTn>
                                        <p:tgtEl>
                                          <p:spTgt spid="3894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499"/>
                                          </p:stCondLst>
                                        </p:cTn>
                                        <p:tgtEl>
                                          <p:spTgt spid="38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p:bldP spid="38919" grpId="0"/>
      <p:bldP spid="38920" grpId="0"/>
      <p:bldP spid="38921" grpId="0"/>
      <p:bldP spid="38925" grpId="0"/>
      <p:bldP spid="38916" grpId="0"/>
      <p:bldP spid="38922" grpId="0"/>
      <p:bldP spid="38923" grpId="0"/>
      <p:bldP spid="389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5">
            <a:extLst>
              <a:ext uri="{FF2B5EF4-FFF2-40B4-BE49-F238E27FC236}">
                <a16:creationId xmlns:a16="http://schemas.microsoft.com/office/drawing/2014/main" id="{165ADDA4-ABE0-49ED-BBE0-5093081FEB0F}"/>
              </a:ext>
            </a:extLst>
          </p:cNvPr>
          <p:cNvSpPr txBox="1">
            <a:spLocks noChangeArrowheads="1"/>
          </p:cNvSpPr>
          <p:nvPr/>
        </p:nvSpPr>
        <p:spPr bwMode="auto">
          <a:xfrm>
            <a:off x="2135188" y="3500438"/>
            <a:ext cx="4908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2</a:t>
            </a:r>
            <a:r>
              <a:rPr lang="zh-CN" altLang="en-US"/>
              <a:t>）摆动推杆盘形凸轮廓线的设计</a:t>
            </a:r>
          </a:p>
        </p:txBody>
      </p:sp>
      <p:sp>
        <p:nvSpPr>
          <p:cNvPr id="11267" name="Line 23">
            <a:extLst>
              <a:ext uri="{FF2B5EF4-FFF2-40B4-BE49-F238E27FC236}">
                <a16:creationId xmlns:a16="http://schemas.microsoft.com/office/drawing/2014/main" id="{D8F1F200-8F0E-42A1-A059-3C618089E6A8}"/>
              </a:ext>
            </a:extLst>
          </p:cNvPr>
          <p:cNvSpPr>
            <a:spLocks noChangeShapeType="1"/>
          </p:cNvSpPr>
          <p:nvPr/>
        </p:nvSpPr>
        <p:spPr bwMode="auto">
          <a:xfrm>
            <a:off x="1811338" y="549275"/>
            <a:ext cx="8029575"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68" name="Text Box 24">
            <a:extLst>
              <a:ext uri="{FF2B5EF4-FFF2-40B4-BE49-F238E27FC236}">
                <a16:creationId xmlns:a16="http://schemas.microsoft.com/office/drawing/2014/main" id="{4BAC9374-F260-4733-A6F4-A7851F429BA4}"/>
              </a:ext>
            </a:extLst>
          </p:cNvPr>
          <p:cNvSpPr txBox="1">
            <a:spLocks noChangeArrowheads="1"/>
          </p:cNvSpPr>
          <p:nvPr/>
        </p:nvSpPr>
        <p:spPr bwMode="auto">
          <a:xfrm>
            <a:off x="7212013" y="182563"/>
            <a:ext cx="2686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凸轮轮廓曲线的设计</a:t>
            </a:r>
            <a:r>
              <a:rPr lang="en-US" altLang="zh-CN" b="1">
                <a:solidFill>
                  <a:srgbClr val="FF3300"/>
                </a:solidFill>
                <a:ea typeface="华文新魏" panose="02010800040101010101" pitchFamily="2" charset="-122"/>
              </a:rPr>
              <a:t>(3/4)</a:t>
            </a:r>
          </a:p>
        </p:txBody>
      </p:sp>
      <p:sp>
        <p:nvSpPr>
          <p:cNvPr id="39964" name="Rectangle 28">
            <a:extLst>
              <a:ext uri="{FF2B5EF4-FFF2-40B4-BE49-F238E27FC236}">
                <a16:creationId xmlns:a16="http://schemas.microsoft.com/office/drawing/2014/main" id="{B1DBBB62-156B-4621-95BE-A45BDFEA35D1}"/>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9965" name="Rectangle 29">
            <a:extLst>
              <a:ext uri="{FF2B5EF4-FFF2-40B4-BE49-F238E27FC236}">
                <a16:creationId xmlns:a16="http://schemas.microsoft.com/office/drawing/2014/main" id="{825C5B3E-2172-4116-90CF-BFCEEFF3A1F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9966" name="Rectangle 30">
            <a:extLst>
              <a:ext uri="{FF2B5EF4-FFF2-40B4-BE49-F238E27FC236}">
                <a16:creationId xmlns:a16="http://schemas.microsoft.com/office/drawing/2014/main" id="{F3362228-0CD5-460B-AA79-3133DDD84C85}"/>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9967" name="Rectangle 31">
            <a:extLst>
              <a:ext uri="{FF2B5EF4-FFF2-40B4-BE49-F238E27FC236}">
                <a16:creationId xmlns:a16="http://schemas.microsoft.com/office/drawing/2014/main" id="{BDF604E3-6528-464F-8DFE-742ABB74084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9942" name="Text Box 6">
            <a:extLst>
              <a:ext uri="{FF2B5EF4-FFF2-40B4-BE49-F238E27FC236}">
                <a16:creationId xmlns:a16="http://schemas.microsoft.com/office/drawing/2014/main" id="{09625378-C6C8-4513-9CC4-C770A4A75F8E}"/>
              </a:ext>
            </a:extLst>
          </p:cNvPr>
          <p:cNvSpPr txBox="1">
            <a:spLocks noChangeArrowheads="1"/>
          </p:cNvSpPr>
          <p:nvPr/>
        </p:nvSpPr>
        <p:spPr bwMode="auto">
          <a:xfrm>
            <a:off x="2424113" y="4005263"/>
            <a:ext cx="39950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1</a:t>
            </a:r>
            <a:r>
              <a:rPr lang="zh-CN" altLang="en-US" dirty="0"/>
              <a:t>）</a:t>
            </a:r>
            <a:r>
              <a:rPr lang="zh-CN" altLang="en-US" dirty="0">
                <a:hlinkClick r:id="rId2" action="ppaction://hlinkfile"/>
              </a:rPr>
              <a:t>摆动尖顶推杆盘形凸轮廓线的设计</a:t>
            </a:r>
            <a:endParaRPr lang="zh-CN" altLang="en-US" dirty="0"/>
          </a:p>
        </p:txBody>
      </p:sp>
      <p:sp>
        <p:nvSpPr>
          <p:cNvPr id="39943" name="Text Box 7">
            <a:extLst>
              <a:ext uri="{FF2B5EF4-FFF2-40B4-BE49-F238E27FC236}">
                <a16:creationId xmlns:a16="http://schemas.microsoft.com/office/drawing/2014/main" id="{8FFB2AB8-5942-4559-9B29-39F05D3743DE}"/>
              </a:ext>
            </a:extLst>
          </p:cNvPr>
          <p:cNvSpPr txBox="1">
            <a:spLocks noChangeArrowheads="1"/>
          </p:cNvSpPr>
          <p:nvPr/>
        </p:nvSpPr>
        <p:spPr bwMode="auto">
          <a:xfrm>
            <a:off x="2424113" y="4391025"/>
            <a:ext cx="39950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2</a:t>
            </a:r>
            <a:r>
              <a:rPr lang="zh-CN" altLang="en-US" dirty="0"/>
              <a:t>）</a:t>
            </a:r>
            <a:r>
              <a:rPr lang="zh-CN" altLang="en-US" dirty="0">
                <a:hlinkClick r:id="rId3" action="ppaction://hlinkfile"/>
              </a:rPr>
              <a:t>摆动滚子推杆盘形凸轮廓线的设计</a:t>
            </a:r>
            <a:endParaRPr lang="zh-CN" altLang="en-US" dirty="0"/>
          </a:p>
        </p:txBody>
      </p:sp>
      <p:sp>
        <p:nvSpPr>
          <p:cNvPr id="39944" name="Text Box 8">
            <a:extLst>
              <a:ext uri="{FF2B5EF4-FFF2-40B4-BE49-F238E27FC236}">
                <a16:creationId xmlns:a16="http://schemas.microsoft.com/office/drawing/2014/main" id="{372728B5-47D9-4002-A22E-1AC98EC5F68D}"/>
              </a:ext>
            </a:extLst>
          </p:cNvPr>
          <p:cNvSpPr txBox="1">
            <a:spLocks noChangeArrowheads="1"/>
          </p:cNvSpPr>
          <p:nvPr/>
        </p:nvSpPr>
        <p:spPr bwMode="auto">
          <a:xfrm>
            <a:off x="2424113" y="4786313"/>
            <a:ext cx="39950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3</a:t>
            </a:r>
            <a:r>
              <a:rPr lang="zh-CN" altLang="en-US" dirty="0"/>
              <a:t>）</a:t>
            </a:r>
            <a:r>
              <a:rPr lang="zh-CN" altLang="en-US" dirty="0">
                <a:hlinkClick r:id="rId4" action="ppaction://hlinkfile"/>
              </a:rPr>
              <a:t>摆动平底推杆盘形凸轮廓线的设计</a:t>
            </a:r>
            <a:endParaRPr lang="zh-CN" altLang="en-US" dirty="0"/>
          </a:p>
        </p:txBody>
      </p:sp>
      <p:pic>
        <p:nvPicPr>
          <p:cNvPr id="39979" name="Picture 43">
            <a:hlinkClick r:id="rId5" action="ppaction://hlinksldjump"/>
            <a:extLst>
              <a:ext uri="{FF2B5EF4-FFF2-40B4-BE49-F238E27FC236}">
                <a16:creationId xmlns:a16="http://schemas.microsoft.com/office/drawing/2014/main" id="{9DAA33B9-C8B4-4655-BA71-954B2E2111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80" name="Picture 44">
            <a:hlinkClick r:id="" action="ppaction://hlinkshowjump?jump=nextslide"/>
            <a:extLst>
              <a:ext uri="{FF2B5EF4-FFF2-40B4-BE49-F238E27FC236}">
                <a16:creationId xmlns:a16="http://schemas.microsoft.com/office/drawing/2014/main" id="{A25E76C1-5A58-4E91-8044-21A71D7D0E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81" name="Picture 45">
            <a:hlinkClick r:id="" action="ppaction://hlinkshowjump?jump=previousslide"/>
            <a:extLst>
              <a:ext uri="{FF2B5EF4-FFF2-40B4-BE49-F238E27FC236}">
                <a16:creationId xmlns:a16="http://schemas.microsoft.com/office/drawing/2014/main" id="{F55FCCBA-D7BA-498B-9611-394D00008B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82" name="Text Box 46">
            <a:extLst>
              <a:ext uri="{FF2B5EF4-FFF2-40B4-BE49-F238E27FC236}">
                <a16:creationId xmlns:a16="http://schemas.microsoft.com/office/drawing/2014/main" id="{BD579ADC-A20C-407D-A660-8333516BDAC4}"/>
              </a:ext>
            </a:extLst>
          </p:cNvPr>
          <p:cNvSpPr txBox="1">
            <a:spLocks noChangeArrowheads="1"/>
          </p:cNvSpPr>
          <p:nvPr/>
        </p:nvSpPr>
        <p:spPr bwMode="auto">
          <a:xfrm>
            <a:off x="1717675" y="565150"/>
            <a:ext cx="8494713" cy="267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solidFill>
                  <a:srgbClr val="FF3300"/>
                </a:solidFill>
              </a:rPr>
              <a:t>总</a:t>
            </a:r>
            <a:r>
              <a:rPr lang="zh-CN" altLang="en-US">
                <a:solidFill>
                  <a:srgbClr val="FF3300"/>
                </a:solidFill>
                <a:ea typeface="黑体" panose="02010609060101010101" pitchFamily="49" charset="-122"/>
              </a:rPr>
              <a:t>结</a:t>
            </a:r>
            <a:r>
              <a:rPr lang="zh-CN" altLang="en-US">
                <a:solidFill>
                  <a:schemeClr val="tx2"/>
                </a:solidFill>
                <a:ea typeface="黑体" panose="02010609060101010101" pitchFamily="49" charset="-122"/>
              </a:rPr>
              <a:t>    </a:t>
            </a:r>
            <a:r>
              <a:rPr lang="zh-CN" altLang="en-US"/>
              <a:t>对于滚子推杆（或平底推杆）的盘形凸轮廓线的设</a:t>
            </a:r>
          </a:p>
          <a:p>
            <a:pPr eaLnBrk="1" hangingPunct="1"/>
            <a:r>
              <a:rPr lang="zh-CN" altLang="en-US"/>
              <a:t>计，只要先将其</a:t>
            </a:r>
            <a:r>
              <a:rPr lang="zh-CN" altLang="en-US">
                <a:solidFill>
                  <a:srgbClr val="FF33CC"/>
                </a:solidFill>
              </a:rPr>
              <a:t>滚子中心点</a:t>
            </a:r>
            <a:r>
              <a:rPr lang="zh-CN" altLang="en-US"/>
              <a:t>（或</a:t>
            </a:r>
            <a:r>
              <a:rPr lang="zh-CN" altLang="en-US">
                <a:solidFill>
                  <a:srgbClr val="FF33CC"/>
                </a:solidFill>
              </a:rPr>
              <a:t>推杆平底与其导路中心线的交</a:t>
            </a:r>
          </a:p>
          <a:p>
            <a:pPr eaLnBrk="1" hangingPunct="1"/>
            <a:r>
              <a:rPr lang="zh-CN" altLang="en-US">
                <a:solidFill>
                  <a:srgbClr val="FF33CC"/>
                </a:solidFill>
              </a:rPr>
              <a:t>点</a:t>
            </a:r>
            <a:r>
              <a:rPr lang="zh-CN" altLang="en-US"/>
              <a:t>）</a:t>
            </a:r>
            <a:r>
              <a:rPr lang="zh-CN" altLang="en-US">
                <a:solidFill>
                  <a:srgbClr val="FF33CC"/>
                </a:solidFill>
              </a:rPr>
              <a:t>视为尖顶推杆的尖顶</a:t>
            </a:r>
            <a:r>
              <a:rPr lang="zh-CN" altLang="en-US"/>
              <a:t>，就可用尖顶推杆盘形凸轮廓线的设</a:t>
            </a:r>
          </a:p>
          <a:p>
            <a:pPr eaLnBrk="1" hangingPunct="1"/>
            <a:r>
              <a:rPr lang="zh-CN" altLang="en-US"/>
              <a:t>计方法来确定出凸轮</a:t>
            </a:r>
            <a:r>
              <a:rPr lang="zh-CN" altLang="en-US">
                <a:solidFill>
                  <a:srgbClr val="FF3300"/>
                </a:solidFill>
              </a:rPr>
              <a:t>理论廓线</a:t>
            </a:r>
            <a:r>
              <a:rPr lang="zh-CN" altLang="en-US">
                <a:solidFill>
                  <a:schemeClr val="hlink"/>
                </a:solidFill>
              </a:rPr>
              <a:t>上各</a:t>
            </a:r>
            <a:r>
              <a:rPr lang="zh-CN" altLang="en-US"/>
              <a:t>点的位置</a:t>
            </a:r>
            <a:r>
              <a:rPr lang="zh-CN" altLang="en-US">
                <a:solidFill>
                  <a:schemeClr val="hlink"/>
                </a:solidFill>
              </a:rPr>
              <a:t>；</a:t>
            </a:r>
            <a:r>
              <a:rPr lang="zh-CN" altLang="en-US"/>
              <a:t>然后再以这些点</a:t>
            </a:r>
          </a:p>
          <a:p>
            <a:pPr eaLnBrk="1" hangingPunct="1"/>
            <a:r>
              <a:rPr lang="zh-CN" altLang="en-US"/>
              <a:t>为圆心作出一系列滚子圆（或过这些点作一系列平底推杆的平</a:t>
            </a:r>
          </a:p>
          <a:p>
            <a:pPr eaLnBrk="1" hangingPunct="1"/>
            <a:r>
              <a:rPr lang="zh-CN" altLang="en-US"/>
              <a:t>底线），再作出此圆族（或直线族）的包络线。即得所设计凸</a:t>
            </a:r>
          </a:p>
          <a:p>
            <a:pPr eaLnBrk="1" hangingPunct="1"/>
            <a:r>
              <a:rPr lang="zh-CN" altLang="en-US"/>
              <a:t>轮的</a:t>
            </a:r>
            <a:r>
              <a:rPr lang="zh-CN" altLang="en-US">
                <a:solidFill>
                  <a:srgbClr val="FF3300"/>
                </a:solidFill>
              </a:rPr>
              <a:t>工作廓线</a:t>
            </a:r>
            <a:r>
              <a:rPr lang="zh-CN" altLang="en-US"/>
              <a:t>。</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9982"/>
                                        </p:tgtEl>
                                        <p:attrNameLst>
                                          <p:attrName>style.visibility</p:attrName>
                                        </p:attrNameLst>
                                      </p:cBhvr>
                                      <p:to>
                                        <p:strVal val="visible"/>
                                      </p:to>
                                    </p:set>
                                    <p:anim calcmode="discrete" valueType="clr">
                                      <p:cBhvr override="childStyle">
                                        <p:cTn id="7" dur="80"/>
                                        <p:tgtEl>
                                          <p:spTgt spid="3998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9982"/>
                                        </p:tgtEl>
                                        <p:attrNameLst>
                                          <p:attrName>fillcolor</p:attrName>
                                        </p:attrNameLst>
                                      </p:cBhvr>
                                      <p:tavLst>
                                        <p:tav tm="0">
                                          <p:val>
                                            <p:clrVal>
                                              <a:schemeClr val="accent2"/>
                                            </p:clrVal>
                                          </p:val>
                                        </p:tav>
                                        <p:tav tm="50000">
                                          <p:val>
                                            <p:clrVal>
                                              <a:schemeClr val="hlink"/>
                                            </p:clrVal>
                                          </p:val>
                                        </p:tav>
                                      </p:tavLst>
                                    </p:anim>
                                    <p:set>
                                      <p:cBhvr>
                                        <p:cTn id="9" dur="80"/>
                                        <p:tgtEl>
                                          <p:spTgt spid="3998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39941"/>
                                        </p:tgtEl>
                                        <p:attrNameLst>
                                          <p:attrName>style.visibility</p:attrName>
                                        </p:attrNameLst>
                                      </p:cBhvr>
                                      <p:to>
                                        <p:strVal val="visible"/>
                                      </p:to>
                                    </p:set>
                                    <p:animEffect transition="in" filter="box(in)">
                                      <p:cBhvr>
                                        <p:cTn id="14" dur="500"/>
                                        <p:tgtEl>
                                          <p:spTgt spid="3994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9942"/>
                                        </p:tgtEl>
                                        <p:attrNameLst>
                                          <p:attrName>style.visibility</p:attrName>
                                        </p:attrNameLst>
                                      </p:cBhvr>
                                      <p:to>
                                        <p:strVal val="visible"/>
                                      </p:to>
                                    </p:set>
                                    <p:animEffect transition="in" filter="box(in)">
                                      <p:cBhvr>
                                        <p:cTn id="19" dur="500"/>
                                        <p:tgtEl>
                                          <p:spTgt spid="3994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9943"/>
                                        </p:tgtEl>
                                        <p:attrNameLst>
                                          <p:attrName>style.visibility</p:attrName>
                                        </p:attrNameLst>
                                      </p:cBhvr>
                                      <p:to>
                                        <p:strVal val="visible"/>
                                      </p:to>
                                    </p:set>
                                    <p:animEffect transition="in" filter="checkerboard(across)">
                                      <p:cBhvr>
                                        <p:cTn id="24" dur="500"/>
                                        <p:tgtEl>
                                          <p:spTgt spid="3994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6" fill="hold" grpId="0" nodeType="clickEffect">
                                  <p:stCondLst>
                                    <p:cond delay="0"/>
                                  </p:stCondLst>
                                  <p:childTnLst>
                                    <p:set>
                                      <p:cBhvr>
                                        <p:cTn id="28" dur="1" fill="hold">
                                          <p:stCondLst>
                                            <p:cond delay="0"/>
                                          </p:stCondLst>
                                        </p:cTn>
                                        <p:tgtEl>
                                          <p:spTgt spid="39944"/>
                                        </p:tgtEl>
                                        <p:attrNameLst>
                                          <p:attrName>style.visibility</p:attrName>
                                        </p:attrNameLst>
                                      </p:cBhvr>
                                      <p:to>
                                        <p:strVal val="visible"/>
                                      </p:to>
                                    </p:set>
                                    <p:animEffect transition="in" filter="barn(inHorizontal)">
                                      <p:cBhvr>
                                        <p:cTn id="29" dur="500"/>
                                        <p:tgtEl>
                                          <p:spTgt spid="39944"/>
                                        </p:tgtEl>
                                      </p:cBhvr>
                                    </p:animEffect>
                                  </p:childTnLst>
                                </p:cTn>
                              </p:par>
                            </p:childTnLst>
                          </p:cTn>
                        </p:par>
                        <p:par>
                          <p:cTn id="30" fill="hold" nodeType="afterGroup">
                            <p:stCondLst>
                              <p:cond delay="500"/>
                            </p:stCondLst>
                            <p:childTnLst>
                              <p:par>
                                <p:cTn id="31" presetID="2" presetClass="entr" presetSubtype="2" fill="hold" nodeType="afterEffect">
                                  <p:stCondLst>
                                    <p:cond delay="0"/>
                                  </p:stCondLst>
                                  <p:childTnLst>
                                    <p:set>
                                      <p:cBhvr>
                                        <p:cTn id="32" dur="1" fill="hold">
                                          <p:stCondLst>
                                            <p:cond delay="0"/>
                                          </p:stCondLst>
                                        </p:cTn>
                                        <p:tgtEl>
                                          <p:spTgt spid="39979"/>
                                        </p:tgtEl>
                                        <p:attrNameLst>
                                          <p:attrName>style.visibility</p:attrName>
                                        </p:attrNameLst>
                                      </p:cBhvr>
                                      <p:to>
                                        <p:strVal val="visible"/>
                                      </p:to>
                                    </p:set>
                                    <p:anim calcmode="lin" valueType="num">
                                      <p:cBhvr additive="base">
                                        <p:cTn id="33" dur="500" fill="hold"/>
                                        <p:tgtEl>
                                          <p:spTgt spid="39979"/>
                                        </p:tgtEl>
                                        <p:attrNameLst>
                                          <p:attrName>ppt_x</p:attrName>
                                        </p:attrNameLst>
                                      </p:cBhvr>
                                      <p:tavLst>
                                        <p:tav tm="0">
                                          <p:val>
                                            <p:strVal val="1+#ppt_w/2"/>
                                          </p:val>
                                        </p:tav>
                                        <p:tav tm="100000">
                                          <p:val>
                                            <p:strVal val="#ppt_x"/>
                                          </p:val>
                                        </p:tav>
                                      </p:tavLst>
                                    </p:anim>
                                    <p:anim calcmode="lin" valueType="num">
                                      <p:cBhvr additive="base">
                                        <p:cTn id="34" dur="500" fill="hold"/>
                                        <p:tgtEl>
                                          <p:spTgt spid="39979"/>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00"/>
                            </p:stCondLst>
                            <p:childTnLst>
                              <p:par>
                                <p:cTn id="36" presetID="2" presetClass="entr" presetSubtype="2" fill="hold" nodeType="afterEffect">
                                  <p:stCondLst>
                                    <p:cond delay="0"/>
                                  </p:stCondLst>
                                  <p:childTnLst>
                                    <p:set>
                                      <p:cBhvr>
                                        <p:cTn id="37" dur="1" fill="hold">
                                          <p:stCondLst>
                                            <p:cond delay="0"/>
                                          </p:stCondLst>
                                        </p:cTn>
                                        <p:tgtEl>
                                          <p:spTgt spid="39981"/>
                                        </p:tgtEl>
                                        <p:attrNameLst>
                                          <p:attrName>style.visibility</p:attrName>
                                        </p:attrNameLst>
                                      </p:cBhvr>
                                      <p:to>
                                        <p:strVal val="visible"/>
                                      </p:to>
                                    </p:set>
                                    <p:anim calcmode="lin" valueType="num">
                                      <p:cBhvr additive="base">
                                        <p:cTn id="38" dur="500" fill="hold"/>
                                        <p:tgtEl>
                                          <p:spTgt spid="39981"/>
                                        </p:tgtEl>
                                        <p:attrNameLst>
                                          <p:attrName>ppt_x</p:attrName>
                                        </p:attrNameLst>
                                      </p:cBhvr>
                                      <p:tavLst>
                                        <p:tav tm="0">
                                          <p:val>
                                            <p:strVal val="1+#ppt_w/2"/>
                                          </p:val>
                                        </p:tav>
                                        <p:tav tm="100000">
                                          <p:val>
                                            <p:strVal val="#ppt_x"/>
                                          </p:val>
                                        </p:tav>
                                      </p:tavLst>
                                    </p:anim>
                                    <p:anim calcmode="lin" valueType="num">
                                      <p:cBhvr additive="base">
                                        <p:cTn id="39" dur="500" fill="hold"/>
                                        <p:tgtEl>
                                          <p:spTgt spid="39981"/>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1500"/>
                            </p:stCondLst>
                            <p:childTnLst>
                              <p:par>
                                <p:cTn id="41" presetID="2" presetClass="entr" presetSubtype="2" fill="hold" nodeType="afterEffect">
                                  <p:stCondLst>
                                    <p:cond delay="0"/>
                                  </p:stCondLst>
                                  <p:childTnLst>
                                    <p:set>
                                      <p:cBhvr>
                                        <p:cTn id="42" dur="1" fill="hold">
                                          <p:stCondLst>
                                            <p:cond delay="0"/>
                                          </p:stCondLst>
                                        </p:cTn>
                                        <p:tgtEl>
                                          <p:spTgt spid="39980"/>
                                        </p:tgtEl>
                                        <p:attrNameLst>
                                          <p:attrName>style.visibility</p:attrName>
                                        </p:attrNameLst>
                                      </p:cBhvr>
                                      <p:to>
                                        <p:strVal val="visible"/>
                                      </p:to>
                                    </p:set>
                                    <p:anim calcmode="lin" valueType="num">
                                      <p:cBhvr additive="base">
                                        <p:cTn id="43" dur="500" fill="hold"/>
                                        <p:tgtEl>
                                          <p:spTgt spid="39980"/>
                                        </p:tgtEl>
                                        <p:attrNameLst>
                                          <p:attrName>ppt_x</p:attrName>
                                        </p:attrNameLst>
                                      </p:cBhvr>
                                      <p:tavLst>
                                        <p:tav tm="0">
                                          <p:val>
                                            <p:strVal val="1+#ppt_w/2"/>
                                          </p:val>
                                        </p:tav>
                                        <p:tav tm="100000">
                                          <p:val>
                                            <p:strVal val="#ppt_x"/>
                                          </p:val>
                                        </p:tav>
                                      </p:tavLst>
                                    </p:anim>
                                    <p:anim calcmode="lin" valueType="num">
                                      <p:cBhvr additive="base">
                                        <p:cTn id="44" dur="500" fill="hold"/>
                                        <p:tgtEl>
                                          <p:spTgt spid="3998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499"/>
                                          </p:stCondLst>
                                        </p:cTn>
                                        <p:tgtEl>
                                          <p:spTgt spid="39964"/>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499"/>
                                          </p:stCondLst>
                                        </p:cTn>
                                        <p:tgtEl>
                                          <p:spTgt spid="39965"/>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499"/>
                                          </p:stCondLst>
                                        </p:cTn>
                                        <p:tgtEl>
                                          <p:spTgt spid="39966"/>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499"/>
                                          </p:stCondLst>
                                        </p:cTn>
                                        <p:tgtEl>
                                          <p:spTgt spid="39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p:bldP spid="39942" grpId="0"/>
      <p:bldP spid="39943" grpId="0"/>
      <p:bldP spid="39944" grpId="0"/>
      <p:bldP spid="399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a:extLst>
              <a:ext uri="{FF2B5EF4-FFF2-40B4-BE49-F238E27FC236}">
                <a16:creationId xmlns:a16="http://schemas.microsoft.com/office/drawing/2014/main" id="{AD87CEC2-9049-4E4A-BD23-DD5EFFB2B783}"/>
              </a:ext>
            </a:extLst>
          </p:cNvPr>
          <p:cNvSpPr txBox="1">
            <a:spLocks noChangeArrowheads="1"/>
          </p:cNvSpPr>
          <p:nvPr/>
        </p:nvSpPr>
        <p:spPr bwMode="auto">
          <a:xfrm>
            <a:off x="2332038" y="3105150"/>
            <a:ext cx="460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3</a:t>
            </a:r>
            <a:r>
              <a:rPr lang="zh-CN" altLang="en-US">
                <a:solidFill>
                  <a:schemeClr val="tx2"/>
                </a:solidFill>
                <a:latin typeface="黑体" panose="02010609060101010101" pitchFamily="49" charset="-122"/>
                <a:ea typeface="黑体" panose="02010609060101010101" pitchFamily="49" charset="-122"/>
              </a:rPr>
              <a:t>．用解析法设计凸轮的轮廓曲线</a:t>
            </a:r>
          </a:p>
        </p:txBody>
      </p:sp>
      <p:sp>
        <p:nvSpPr>
          <p:cNvPr id="40966" name="Text Box 6">
            <a:extLst>
              <a:ext uri="{FF2B5EF4-FFF2-40B4-BE49-F238E27FC236}">
                <a16:creationId xmlns:a16="http://schemas.microsoft.com/office/drawing/2014/main" id="{951923CC-7C8D-407F-AFE3-F4C83132B917}"/>
              </a:ext>
            </a:extLst>
          </p:cNvPr>
          <p:cNvSpPr txBox="1">
            <a:spLocks noChangeArrowheads="1"/>
          </p:cNvSpPr>
          <p:nvPr/>
        </p:nvSpPr>
        <p:spPr bwMode="auto">
          <a:xfrm>
            <a:off x="1703388" y="3670300"/>
            <a:ext cx="8802687"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用解析法设计凸轮廓线，就是根据工作所要求的推杆运动规</a:t>
            </a:r>
          </a:p>
          <a:p>
            <a:pPr eaLnBrk="1" hangingPunct="1"/>
            <a:r>
              <a:rPr lang="zh-CN" altLang="en-US"/>
              <a:t>律和已知的机构参数，求凸轮廓线的方程式，</a:t>
            </a:r>
          </a:p>
        </p:txBody>
      </p:sp>
      <p:sp>
        <p:nvSpPr>
          <p:cNvPr id="40967" name="Text Box 7">
            <a:extLst>
              <a:ext uri="{FF2B5EF4-FFF2-40B4-BE49-F238E27FC236}">
                <a16:creationId xmlns:a16="http://schemas.microsoft.com/office/drawing/2014/main" id="{C5E4EE8E-1CCD-43CA-B375-54799EF3CEF4}"/>
              </a:ext>
            </a:extLst>
          </p:cNvPr>
          <p:cNvSpPr txBox="1">
            <a:spLocks noChangeArrowheads="1"/>
          </p:cNvSpPr>
          <p:nvPr/>
        </p:nvSpPr>
        <p:spPr bwMode="auto">
          <a:xfrm>
            <a:off x="1703388" y="4025900"/>
            <a:ext cx="8802687"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并精确地计算出凸</a:t>
            </a:r>
          </a:p>
          <a:p>
            <a:pPr eaLnBrk="1" hangingPunct="1"/>
            <a:r>
              <a:rPr lang="zh-CN" altLang="en-US"/>
              <a:t>轮廓线上各点的坐标值。</a:t>
            </a:r>
          </a:p>
        </p:txBody>
      </p:sp>
      <p:sp>
        <p:nvSpPr>
          <p:cNvPr id="12293" name="Line 18">
            <a:extLst>
              <a:ext uri="{FF2B5EF4-FFF2-40B4-BE49-F238E27FC236}">
                <a16:creationId xmlns:a16="http://schemas.microsoft.com/office/drawing/2014/main" id="{59A1234F-C29E-4A36-ABF6-2A757843DAD3}"/>
              </a:ext>
            </a:extLst>
          </p:cNvPr>
          <p:cNvSpPr>
            <a:spLocks noChangeShapeType="1"/>
          </p:cNvSpPr>
          <p:nvPr/>
        </p:nvSpPr>
        <p:spPr bwMode="auto">
          <a:xfrm>
            <a:off x="1811338" y="549275"/>
            <a:ext cx="8029575"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294" name="Text Box 19">
            <a:extLst>
              <a:ext uri="{FF2B5EF4-FFF2-40B4-BE49-F238E27FC236}">
                <a16:creationId xmlns:a16="http://schemas.microsoft.com/office/drawing/2014/main" id="{BAF9F681-0A21-431A-A189-EF204C01564E}"/>
              </a:ext>
            </a:extLst>
          </p:cNvPr>
          <p:cNvSpPr txBox="1">
            <a:spLocks noChangeArrowheads="1"/>
          </p:cNvSpPr>
          <p:nvPr/>
        </p:nvSpPr>
        <p:spPr bwMode="auto">
          <a:xfrm>
            <a:off x="7212013" y="182563"/>
            <a:ext cx="2686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凸轮轮廓曲线的设计</a:t>
            </a:r>
            <a:r>
              <a:rPr lang="en-US" altLang="zh-CN" b="1">
                <a:solidFill>
                  <a:srgbClr val="FF3300"/>
                </a:solidFill>
                <a:ea typeface="华文新魏" panose="02010800040101010101" pitchFamily="2" charset="-122"/>
              </a:rPr>
              <a:t>(4/4)</a:t>
            </a:r>
          </a:p>
        </p:txBody>
      </p:sp>
      <p:sp>
        <p:nvSpPr>
          <p:cNvPr id="40983" name="Rectangle 23">
            <a:extLst>
              <a:ext uri="{FF2B5EF4-FFF2-40B4-BE49-F238E27FC236}">
                <a16:creationId xmlns:a16="http://schemas.microsoft.com/office/drawing/2014/main" id="{4A30AEE1-3B32-4AFD-BF0D-0DA23A88A7D5}"/>
              </a:ext>
            </a:extLst>
          </p:cNvPr>
          <p:cNvSpPr>
            <a:spLocks noChangeArrowheads="1"/>
          </p:cNvSpPr>
          <p:nvPr/>
        </p:nvSpPr>
        <p:spPr bwMode="auto">
          <a:xfrm>
            <a:off x="10647363"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0984" name="Rectangle 24">
            <a:extLst>
              <a:ext uri="{FF2B5EF4-FFF2-40B4-BE49-F238E27FC236}">
                <a16:creationId xmlns:a16="http://schemas.microsoft.com/office/drawing/2014/main" id="{6AEFB350-BEA1-4D9D-A796-2DC367A83CBA}"/>
              </a:ext>
            </a:extLst>
          </p:cNvPr>
          <p:cNvSpPr>
            <a:spLocks noChangeArrowheads="1"/>
          </p:cNvSpPr>
          <p:nvPr/>
        </p:nvSpPr>
        <p:spPr bwMode="auto">
          <a:xfrm>
            <a:off x="10647363"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0985" name="Rectangle 25">
            <a:extLst>
              <a:ext uri="{FF2B5EF4-FFF2-40B4-BE49-F238E27FC236}">
                <a16:creationId xmlns:a16="http://schemas.microsoft.com/office/drawing/2014/main" id="{2AD85890-15DC-4792-ADA0-0EDB309134B1}"/>
              </a:ext>
            </a:extLst>
          </p:cNvPr>
          <p:cNvSpPr>
            <a:spLocks noChangeArrowheads="1"/>
          </p:cNvSpPr>
          <p:nvPr/>
        </p:nvSpPr>
        <p:spPr bwMode="auto">
          <a:xfrm>
            <a:off x="10647363"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0968" name="Text Box 8">
            <a:extLst>
              <a:ext uri="{FF2B5EF4-FFF2-40B4-BE49-F238E27FC236}">
                <a16:creationId xmlns:a16="http://schemas.microsoft.com/office/drawing/2014/main" id="{B3CBAA36-FE48-491F-A003-AD97F4D0BC37}"/>
              </a:ext>
            </a:extLst>
          </p:cNvPr>
          <p:cNvSpPr txBox="1">
            <a:spLocks noChangeArrowheads="1"/>
          </p:cNvSpPr>
          <p:nvPr/>
        </p:nvSpPr>
        <p:spPr bwMode="auto">
          <a:xfrm>
            <a:off x="2143125" y="4900613"/>
            <a:ext cx="39950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1</a:t>
            </a:r>
            <a:r>
              <a:rPr lang="zh-CN" altLang="en-US" dirty="0"/>
              <a:t>）</a:t>
            </a:r>
            <a:r>
              <a:rPr lang="zh-CN" altLang="en-US" dirty="0">
                <a:hlinkClick r:id="rId2" action="ppaction://hlinkfile"/>
              </a:rPr>
              <a:t>偏置直动滚子推杆盘形凸轮机构</a:t>
            </a:r>
            <a:endParaRPr lang="zh-CN" altLang="en-US" dirty="0"/>
          </a:p>
        </p:txBody>
      </p:sp>
      <p:sp>
        <p:nvSpPr>
          <p:cNvPr id="40969" name="Text Box 9">
            <a:extLst>
              <a:ext uri="{FF2B5EF4-FFF2-40B4-BE49-F238E27FC236}">
                <a16:creationId xmlns:a16="http://schemas.microsoft.com/office/drawing/2014/main" id="{AA2A26E0-5566-4B27-BE97-604C941E187A}"/>
              </a:ext>
            </a:extLst>
          </p:cNvPr>
          <p:cNvSpPr txBox="1">
            <a:spLocks noChangeArrowheads="1"/>
          </p:cNvSpPr>
          <p:nvPr/>
        </p:nvSpPr>
        <p:spPr bwMode="auto">
          <a:xfrm>
            <a:off x="2135188" y="5297488"/>
            <a:ext cx="39950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2</a:t>
            </a:r>
            <a:r>
              <a:rPr lang="zh-CN" altLang="en-US" dirty="0"/>
              <a:t>）</a:t>
            </a:r>
            <a:r>
              <a:rPr lang="zh-CN" altLang="en-US" dirty="0">
                <a:hlinkClick r:id="rId3" action="ppaction://hlinkfile"/>
              </a:rPr>
              <a:t>对心直动平底推杆盘形凸轮机构</a:t>
            </a:r>
            <a:endParaRPr lang="zh-CN" altLang="en-US" dirty="0"/>
          </a:p>
        </p:txBody>
      </p:sp>
      <p:sp>
        <p:nvSpPr>
          <p:cNvPr id="40970" name="Text Box 10">
            <a:extLst>
              <a:ext uri="{FF2B5EF4-FFF2-40B4-BE49-F238E27FC236}">
                <a16:creationId xmlns:a16="http://schemas.microsoft.com/office/drawing/2014/main" id="{5A92AF0E-9536-41E7-B75F-41C69AD6142A}"/>
              </a:ext>
            </a:extLst>
          </p:cNvPr>
          <p:cNvSpPr txBox="1">
            <a:spLocks noChangeArrowheads="1"/>
          </p:cNvSpPr>
          <p:nvPr/>
        </p:nvSpPr>
        <p:spPr bwMode="auto">
          <a:xfrm>
            <a:off x="2139950" y="5692775"/>
            <a:ext cx="35333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3</a:t>
            </a:r>
            <a:r>
              <a:rPr lang="zh-CN" altLang="en-US" dirty="0"/>
              <a:t>）</a:t>
            </a:r>
            <a:r>
              <a:rPr lang="zh-CN" altLang="en-US" dirty="0">
                <a:hlinkClick r:id="rId4" action="ppaction://hlinkfile"/>
              </a:rPr>
              <a:t>摆动滚子推杆盘形凸轮机构</a:t>
            </a:r>
            <a:endParaRPr lang="zh-CN" altLang="en-US" dirty="0"/>
          </a:p>
        </p:txBody>
      </p:sp>
      <p:pic>
        <p:nvPicPr>
          <p:cNvPr id="40993" name="Picture 33">
            <a:hlinkClick r:id="rId5" action="ppaction://hlinksldjump"/>
            <a:extLst>
              <a:ext uri="{FF2B5EF4-FFF2-40B4-BE49-F238E27FC236}">
                <a16:creationId xmlns:a16="http://schemas.microsoft.com/office/drawing/2014/main" id="{1F2BFE39-E77F-4298-9FCE-825D6F969E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9805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5" name="Picture 35">
            <a:hlinkClick r:id="" action="ppaction://hlinkshowjump?jump=previousslide"/>
            <a:extLst>
              <a:ext uri="{FF2B5EF4-FFF2-40B4-BE49-F238E27FC236}">
                <a16:creationId xmlns:a16="http://schemas.microsoft.com/office/drawing/2014/main" id="{8B04ED95-9B22-406B-BE91-C41A7B37C6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1715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6" name="Text Box 36">
            <a:extLst>
              <a:ext uri="{FF2B5EF4-FFF2-40B4-BE49-F238E27FC236}">
                <a16:creationId xmlns:a16="http://schemas.microsoft.com/office/drawing/2014/main" id="{EFEC17A3-383A-4AF4-945D-DC73246F729B}"/>
              </a:ext>
            </a:extLst>
          </p:cNvPr>
          <p:cNvSpPr txBox="1">
            <a:spLocks noChangeArrowheads="1"/>
          </p:cNvSpPr>
          <p:nvPr/>
        </p:nvSpPr>
        <p:spPr bwMode="auto">
          <a:xfrm>
            <a:off x="1717675" y="584200"/>
            <a:ext cx="8834438"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solidFill>
                  <a:srgbClr val="FF3300"/>
                </a:solidFill>
                <a:ea typeface="黑体" panose="02010609060101010101" pitchFamily="49" charset="-122"/>
              </a:rPr>
              <a:t>结论</a:t>
            </a:r>
            <a:r>
              <a:rPr lang="zh-CN" altLang="en-US">
                <a:solidFill>
                  <a:schemeClr val="tx2"/>
                </a:solidFill>
                <a:ea typeface="黑体" panose="02010609060101010101" pitchFamily="49" charset="-122"/>
              </a:rPr>
              <a:t>    </a:t>
            </a:r>
            <a:r>
              <a:rPr lang="zh-CN" altLang="en-US"/>
              <a:t>摆动尖顶推杆盘形凸轮廓线的设计方法与直动尖顶推</a:t>
            </a:r>
          </a:p>
          <a:p>
            <a:pPr eaLnBrk="1" hangingPunct="1"/>
            <a:r>
              <a:rPr lang="zh-CN" altLang="en-US"/>
              <a:t>杆盘形凸轮廓线的设计方法基本类似，所不同的是推杆的预期运</a:t>
            </a:r>
          </a:p>
          <a:p>
            <a:pPr eaLnBrk="1" hangingPunct="1"/>
            <a:r>
              <a:rPr lang="zh-CN" altLang="en-US"/>
              <a:t>动规律及作图设计中都要用到推杆的角位移</a:t>
            </a:r>
            <a:r>
              <a:rPr lang="en-US" altLang="zh-CN" i="1"/>
              <a:t>φ </a:t>
            </a:r>
            <a:r>
              <a:rPr lang="zh-CN" altLang="en-US"/>
              <a:t>表示，即将直动推</a:t>
            </a:r>
          </a:p>
          <a:p>
            <a:pPr eaLnBrk="1" hangingPunct="1"/>
            <a:r>
              <a:rPr lang="zh-CN" altLang="en-US"/>
              <a:t>杆的各位移方程中的</a:t>
            </a:r>
            <a:r>
              <a:rPr lang="zh-CN" altLang="en-US">
                <a:solidFill>
                  <a:srgbClr val="FF33CC"/>
                </a:solidFill>
              </a:rPr>
              <a:t>位移</a:t>
            </a:r>
            <a:r>
              <a:rPr lang="en-US" altLang="zh-CN" i="1">
                <a:solidFill>
                  <a:srgbClr val="FF33CC"/>
                </a:solidFill>
              </a:rPr>
              <a:t>s</a:t>
            </a:r>
            <a:r>
              <a:rPr lang="zh-CN" altLang="en-US">
                <a:solidFill>
                  <a:srgbClr val="FF33CC"/>
                </a:solidFill>
              </a:rPr>
              <a:t>改为角位移</a:t>
            </a:r>
            <a:r>
              <a:rPr lang="en-US" altLang="zh-CN" i="1">
                <a:solidFill>
                  <a:srgbClr val="FF33CC"/>
                </a:solidFill>
              </a:rPr>
              <a:t>φ</a:t>
            </a:r>
            <a:r>
              <a:rPr lang="en-US" altLang="zh-CN"/>
              <a:t> ,</a:t>
            </a:r>
            <a:r>
              <a:rPr lang="en-US" altLang="zh-CN" i="1"/>
              <a:t> </a:t>
            </a:r>
            <a:r>
              <a:rPr lang="zh-CN" altLang="en-US">
                <a:solidFill>
                  <a:srgbClr val="FF33CC"/>
                </a:solidFill>
              </a:rPr>
              <a:t>行程</a:t>
            </a:r>
            <a:r>
              <a:rPr lang="en-US" altLang="zh-CN" i="1">
                <a:solidFill>
                  <a:srgbClr val="FF33CC"/>
                </a:solidFill>
              </a:rPr>
              <a:t>h</a:t>
            </a:r>
            <a:r>
              <a:rPr lang="zh-CN" altLang="en-US">
                <a:solidFill>
                  <a:srgbClr val="FF33CC"/>
                </a:solidFill>
              </a:rPr>
              <a:t>改为角行程</a:t>
            </a:r>
            <a:r>
              <a:rPr lang="en-US" altLang="zh-CN" i="1">
                <a:solidFill>
                  <a:srgbClr val="FF33CC"/>
                </a:solidFill>
              </a:rPr>
              <a:t>Φ</a:t>
            </a:r>
            <a:r>
              <a:rPr lang="zh-CN" altLang="en-US"/>
              <a:t>，就可用来求摆动推杆的角位移了。</a:t>
            </a:r>
          </a:p>
        </p:txBody>
      </p:sp>
      <p:sp>
        <p:nvSpPr>
          <p:cNvPr id="40997" name="Text Box 37">
            <a:extLst>
              <a:ext uri="{FF2B5EF4-FFF2-40B4-BE49-F238E27FC236}">
                <a16:creationId xmlns:a16="http://schemas.microsoft.com/office/drawing/2014/main" id="{19C21B17-651A-4EC2-A1D5-7514EC24374C}"/>
              </a:ext>
            </a:extLst>
          </p:cNvPr>
          <p:cNvSpPr txBox="1">
            <a:spLocks noChangeArrowheads="1"/>
          </p:cNvSpPr>
          <p:nvPr/>
        </p:nvSpPr>
        <p:spPr bwMode="auto">
          <a:xfrm>
            <a:off x="2159000" y="2528888"/>
            <a:ext cx="37641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3</a:t>
            </a:r>
            <a:r>
              <a:rPr lang="zh-CN" altLang="en-US" dirty="0"/>
              <a:t>）</a:t>
            </a:r>
            <a:r>
              <a:rPr lang="zh-CN" altLang="en-US" dirty="0">
                <a:hlinkClick r:id="rId8" action="ppaction://hlinkfile"/>
              </a:rPr>
              <a:t>直动推杆圆柱凸轮廓线的设计</a:t>
            </a:r>
            <a:endParaRPr lang="zh-CN" altLang="en-US" dirty="0"/>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0996"/>
                                        </p:tgtEl>
                                        <p:attrNameLst>
                                          <p:attrName>style.visibility</p:attrName>
                                        </p:attrNameLst>
                                      </p:cBhvr>
                                      <p:to>
                                        <p:strVal val="visible"/>
                                      </p:to>
                                    </p:set>
                                    <p:anim calcmode="discrete" valueType="clr">
                                      <p:cBhvr override="childStyle">
                                        <p:cTn id="7" dur="80"/>
                                        <p:tgtEl>
                                          <p:spTgt spid="4099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0996"/>
                                        </p:tgtEl>
                                        <p:attrNameLst>
                                          <p:attrName>fillcolor</p:attrName>
                                        </p:attrNameLst>
                                      </p:cBhvr>
                                      <p:tavLst>
                                        <p:tav tm="0">
                                          <p:val>
                                            <p:clrVal>
                                              <a:schemeClr val="accent2"/>
                                            </p:clrVal>
                                          </p:val>
                                        </p:tav>
                                        <p:tav tm="50000">
                                          <p:val>
                                            <p:clrVal>
                                              <a:schemeClr val="hlink"/>
                                            </p:clrVal>
                                          </p:val>
                                        </p:tav>
                                      </p:tavLst>
                                    </p:anim>
                                    <p:set>
                                      <p:cBhvr>
                                        <p:cTn id="9" dur="80"/>
                                        <p:tgtEl>
                                          <p:spTgt spid="40996"/>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0997"/>
                                        </p:tgtEl>
                                        <p:attrNameLst>
                                          <p:attrName>style.visibility</p:attrName>
                                        </p:attrNameLst>
                                      </p:cBhvr>
                                      <p:to>
                                        <p:strVal val="visible"/>
                                      </p:to>
                                    </p:set>
                                    <p:animEffect transition="in" filter="wipe(down)">
                                      <p:cBhvr>
                                        <p:cTn id="14" dur="500"/>
                                        <p:tgtEl>
                                          <p:spTgt spid="4099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32" fill="hold" grpId="0" nodeType="clickEffect">
                                  <p:stCondLst>
                                    <p:cond delay="0"/>
                                  </p:stCondLst>
                                  <p:childTnLst>
                                    <p:set>
                                      <p:cBhvr>
                                        <p:cTn id="18" dur="1" fill="hold">
                                          <p:stCondLst>
                                            <p:cond delay="0"/>
                                          </p:stCondLst>
                                        </p:cTn>
                                        <p:tgtEl>
                                          <p:spTgt spid="40964"/>
                                        </p:tgtEl>
                                        <p:attrNameLst>
                                          <p:attrName>style.visibility</p:attrName>
                                        </p:attrNameLst>
                                      </p:cBhvr>
                                      <p:to>
                                        <p:strVal val="visible"/>
                                      </p:to>
                                    </p:set>
                                    <p:animEffect transition="in" filter="box(out)">
                                      <p:cBhvr>
                                        <p:cTn id="19" dur="500"/>
                                        <p:tgtEl>
                                          <p:spTgt spid="4096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40966"/>
                                        </p:tgtEl>
                                        <p:attrNameLst>
                                          <p:attrName>style.visibility</p:attrName>
                                        </p:attrNameLst>
                                      </p:cBhvr>
                                      <p:to>
                                        <p:strVal val="visible"/>
                                      </p:to>
                                    </p:set>
                                    <p:animEffect transition="in" filter="strips(downRight)">
                                      <p:cBhvr>
                                        <p:cTn id="24" dur="500"/>
                                        <p:tgtEl>
                                          <p:spTgt spid="4096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40967"/>
                                        </p:tgtEl>
                                        <p:attrNameLst>
                                          <p:attrName>style.visibility</p:attrName>
                                        </p:attrNameLst>
                                      </p:cBhvr>
                                      <p:to>
                                        <p:strVal val="visible"/>
                                      </p:to>
                                    </p:set>
                                    <p:animEffect transition="in" filter="wipe(right)">
                                      <p:cBhvr>
                                        <p:cTn id="29" dur="500"/>
                                        <p:tgtEl>
                                          <p:spTgt spid="4096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40968">
                                            <p:txEl>
                                              <p:pRg st="0" end="0"/>
                                            </p:txEl>
                                          </p:spTgt>
                                        </p:tgtEl>
                                        <p:attrNameLst>
                                          <p:attrName>style.visibility</p:attrName>
                                        </p:attrNameLst>
                                      </p:cBhvr>
                                      <p:to>
                                        <p:strVal val="visible"/>
                                      </p:to>
                                    </p:set>
                                    <p:animEffect transition="in" filter="wipe(left)">
                                      <p:cBhvr>
                                        <p:cTn id="34" dur="500"/>
                                        <p:tgtEl>
                                          <p:spTgt spid="40968">
                                            <p:txEl>
                                              <p:pRg st="0" end="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0969"/>
                                        </p:tgtEl>
                                        <p:attrNameLst>
                                          <p:attrName>style.visibility</p:attrName>
                                        </p:attrNameLst>
                                      </p:cBhvr>
                                      <p:to>
                                        <p:strVal val="visible"/>
                                      </p:to>
                                    </p:set>
                                    <p:animEffect transition="in" filter="wipe(left)">
                                      <p:cBhvr>
                                        <p:cTn id="39" dur="500"/>
                                        <p:tgtEl>
                                          <p:spTgt spid="4096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0970"/>
                                        </p:tgtEl>
                                        <p:attrNameLst>
                                          <p:attrName>style.visibility</p:attrName>
                                        </p:attrNameLst>
                                      </p:cBhvr>
                                      <p:to>
                                        <p:strVal val="visible"/>
                                      </p:to>
                                    </p:set>
                                    <p:animEffect transition="in" filter="wipe(left)">
                                      <p:cBhvr>
                                        <p:cTn id="44" dur="500"/>
                                        <p:tgtEl>
                                          <p:spTgt spid="40970"/>
                                        </p:tgtEl>
                                      </p:cBhvr>
                                    </p:animEffect>
                                  </p:childTnLst>
                                </p:cTn>
                              </p:par>
                            </p:childTnLst>
                          </p:cTn>
                        </p:par>
                        <p:par>
                          <p:cTn id="45" fill="hold" nodeType="afterGroup">
                            <p:stCondLst>
                              <p:cond delay="500"/>
                            </p:stCondLst>
                            <p:childTnLst>
                              <p:par>
                                <p:cTn id="46" presetID="2" presetClass="entr" presetSubtype="2" fill="hold" nodeType="afterEffect">
                                  <p:stCondLst>
                                    <p:cond delay="0"/>
                                  </p:stCondLst>
                                  <p:childTnLst>
                                    <p:set>
                                      <p:cBhvr>
                                        <p:cTn id="47" dur="1" fill="hold">
                                          <p:stCondLst>
                                            <p:cond delay="0"/>
                                          </p:stCondLst>
                                        </p:cTn>
                                        <p:tgtEl>
                                          <p:spTgt spid="40993"/>
                                        </p:tgtEl>
                                        <p:attrNameLst>
                                          <p:attrName>style.visibility</p:attrName>
                                        </p:attrNameLst>
                                      </p:cBhvr>
                                      <p:to>
                                        <p:strVal val="visible"/>
                                      </p:to>
                                    </p:set>
                                    <p:anim calcmode="lin" valueType="num">
                                      <p:cBhvr additive="base">
                                        <p:cTn id="48" dur="500" fill="hold"/>
                                        <p:tgtEl>
                                          <p:spTgt spid="40993"/>
                                        </p:tgtEl>
                                        <p:attrNameLst>
                                          <p:attrName>ppt_x</p:attrName>
                                        </p:attrNameLst>
                                      </p:cBhvr>
                                      <p:tavLst>
                                        <p:tav tm="0">
                                          <p:val>
                                            <p:strVal val="1+#ppt_w/2"/>
                                          </p:val>
                                        </p:tav>
                                        <p:tav tm="100000">
                                          <p:val>
                                            <p:strVal val="#ppt_x"/>
                                          </p:val>
                                        </p:tav>
                                      </p:tavLst>
                                    </p:anim>
                                    <p:anim calcmode="lin" valueType="num">
                                      <p:cBhvr additive="base">
                                        <p:cTn id="49" dur="500" fill="hold"/>
                                        <p:tgtEl>
                                          <p:spTgt spid="40993"/>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1000"/>
                            </p:stCondLst>
                            <p:childTnLst>
                              <p:par>
                                <p:cTn id="51" presetID="2" presetClass="entr" presetSubtype="2" fill="hold" nodeType="afterEffect">
                                  <p:stCondLst>
                                    <p:cond delay="0"/>
                                  </p:stCondLst>
                                  <p:childTnLst>
                                    <p:set>
                                      <p:cBhvr>
                                        <p:cTn id="52" dur="1" fill="hold">
                                          <p:stCondLst>
                                            <p:cond delay="0"/>
                                          </p:stCondLst>
                                        </p:cTn>
                                        <p:tgtEl>
                                          <p:spTgt spid="40995"/>
                                        </p:tgtEl>
                                        <p:attrNameLst>
                                          <p:attrName>style.visibility</p:attrName>
                                        </p:attrNameLst>
                                      </p:cBhvr>
                                      <p:to>
                                        <p:strVal val="visible"/>
                                      </p:to>
                                    </p:set>
                                    <p:anim calcmode="lin" valueType="num">
                                      <p:cBhvr additive="base">
                                        <p:cTn id="53" dur="500" fill="hold"/>
                                        <p:tgtEl>
                                          <p:spTgt spid="40995"/>
                                        </p:tgtEl>
                                        <p:attrNameLst>
                                          <p:attrName>ppt_x</p:attrName>
                                        </p:attrNameLst>
                                      </p:cBhvr>
                                      <p:tavLst>
                                        <p:tav tm="0">
                                          <p:val>
                                            <p:strVal val="1+#ppt_w/2"/>
                                          </p:val>
                                        </p:tav>
                                        <p:tav tm="100000">
                                          <p:val>
                                            <p:strVal val="#ppt_x"/>
                                          </p:val>
                                        </p:tav>
                                      </p:tavLst>
                                    </p:anim>
                                    <p:anim calcmode="lin" valueType="num">
                                      <p:cBhvr additive="base">
                                        <p:cTn id="54" dur="500" fill="hold"/>
                                        <p:tgtEl>
                                          <p:spTgt spid="40995"/>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499"/>
                                          </p:stCondLst>
                                        </p:cTn>
                                        <p:tgtEl>
                                          <p:spTgt spid="4098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4098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499"/>
                                          </p:stCondLst>
                                        </p:cTn>
                                        <p:tgtEl>
                                          <p:spTgt spid="409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P spid="40966" grpId="0"/>
      <p:bldP spid="40967" grpId="0"/>
      <p:bldP spid="40969" grpId="0"/>
      <p:bldP spid="40970" grpId="0"/>
      <p:bldP spid="40996" grpId="0"/>
      <p:bldP spid="4099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a:extLst>
              <a:ext uri="{FF2B5EF4-FFF2-40B4-BE49-F238E27FC236}">
                <a16:creationId xmlns:a16="http://schemas.microsoft.com/office/drawing/2014/main" id="{3B56629B-3E78-4C05-B6D8-648B4DC654FD}"/>
              </a:ext>
            </a:extLst>
          </p:cNvPr>
          <p:cNvSpPr>
            <a:spLocks noChangeArrowheads="1"/>
          </p:cNvSpPr>
          <p:nvPr/>
        </p:nvSpPr>
        <p:spPr bwMode="auto">
          <a:xfrm>
            <a:off x="3395663" y="388938"/>
            <a:ext cx="51927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solidFill>
                  <a:srgbClr val="FF3300"/>
                </a:solidFill>
              </a:rPr>
              <a:t>§9-4   </a:t>
            </a:r>
            <a:r>
              <a:rPr lang="zh-CN" altLang="en-US" sz="2800" b="1">
                <a:solidFill>
                  <a:srgbClr val="FF3300"/>
                </a:solidFill>
              </a:rPr>
              <a:t>凸轮机构基本尺寸的确定</a:t>
            </a:r>
          </a:p>
        </p:txBody>
      </p:sp>
      <p:sp>
        <p:nvSpPr>
          <p:cNvPr id="41990" name="Text Box 6">
            <a:extLst>
              <a:ext uri="{FF2B5EF4-FFF2-40B4-BE49-F238E27FC236}">
                <a16:creationId xmlns:a16="http://schemas.microsoft.com/office/drawing/2014/main" id="{5B253056-25DA-4D37-9656-353E37C43482}"/>
              </a:ext>
            </a:extLst>
          </p:cNvPr>
          <p:cNvSpPr txBox="1">
            <a:spLocks noChangeArrowheads="1"/>
          </p:cNvSpPr>
          <p:nvPr/>
        </p:nvSpPr>
        <p:spPr bwMode="auto">
          <a:xfrm>
            <a:off x="2332038" y="1135063"/>
            <a:ext cx="307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1</a:t>
            </a:r>
            <a:r>
              <a:rPr lang="zh-CN" altLang="en-US">
                <a:solidFill>
                  <a:schemeClr val="tx2"/>
                </a:solidFill>
                <a:latin typeface="黑体" panose="02010609060101010101" pitchFamily="49" charset="-122"/>
                <a:ea typeface="黑体" panose="02010609060101010101" pitchFamily="49" charset="-122"/>
              </a:rPr>
              <a:t>．凸轮机构的压力角</a:t>
            </a:r>
          </a:p>
        </p:txBody>
      </p:sp>
      <p:sp>
        <p:nvSpPr>
          <p:cNvPr id="41992" name="Text Box 8">
            <a:extLst>
              <a:ext uri="{FF2B5EF4-FFF2-40B4-BE49-F238E27FC236}">
                <a16:creationId xmlns:a16="http://schemas.microsoft.com/office/drawing/2014/main" id="{38122E4F-3E83-43A1-A07D-11158049F163}"/>
              </a:ext>
            </a:extLst>
          </p:cNvPr>
          <p:cNvSpPr txBox="1">
            <a:spLocks noChangeArrowheads="1"/>
          </p:cNvSpPr>
          <p:nvPr/>
        </p:nvSpPr>
        <p:spPr bwMode="auto">
          <a:xfrm>
            <a:off x="2171700" y="2755900"/>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2</a:t>
            </a:r>
            <a:r>
              <a:rPr lang="zh-CN" altLang="en-US"/>
              <a:t>）凸轮机构的压力角</a:t>
            </a:r>
          </a:p>
        </p:txBody>
      </p:sp>
      <p:sp>
        <p:nvSpPr>
          <p:cNvPr id="41994" name="Text Box 10">
            <a:extLst>
              <a:ext uri="{FF2B5EF4-FFF2-40B4-BE49-F238E27FC236}">
                <a16:creationId xmlns:a16="http://schemas.microsoft.com/office/drawing/2014/main" id="{145C2178-EBD9-4581-8044-56AEABCC5592}"/>
              </a:ext>
            </a:extLst>
          </p:cNvPr>
          <p:cNvSpPr txBox="1">
            <a:spLocks noChangeArrowheads="1"/>
          </p:cNvSpPr>
          <p:nvPr/>
        </p:nvSpPr>
        <p:spPr bwMode="auto">
          <a:xfrm>
            <a:off x="2963863" y="2205038"/>
            <a:ext cx="599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F</a:t>
            </a:r>
            <a:r>
              <a:rPr lang="zh-CN" altLang="en-US"/>
              <a:t>＝ </a:t>
            </a:r>
            <a:r>
              <a:rPr lang="en-US" altLang="zh-CN" i="1"/>
              <a:t>G</a:t>
            </a:r>
            <a:r>
              <a:rPr lang="en-US" altLang="zh-CN"/>
              <a:t>/[cos(</a:t>
            </a:r>
            <a:r>
              <a:rPr lang="en-US" altLang="zh-CN" i="1"/>
              <a:t>α +φ</a:t>
            </a:r>
            <a:r>
              <a:rPr lang="en-US" altLang="zh-CN" sz="2000" baseline="-25000"/>
              <a:t>1</a:t>
            </a:r>
            <a:r>
              <a:rPr lang="en-US" altLang="zh-CN"/>
              <a:t>)</a:t>
            </a:r>
            <a:r>
              <a:rPr lang="zh-CN" altLang="en-US"/>
              <a:t>－</a:t>
            </a:r>
            <a:r>
              <a:rPr lang="en-US" altLang="zh-CN"/>
              <a:t>(1+ 2</a:t>
            </a:r>
            <a:r>
              <a:rPr lang="en-US" altLang="zh-CN" i="1"/>
              <a:t>b</a:t>
            </a:r>
            <a:r>
              <a:rPr lang="en-US" altLang="zh-CN"/>
              <a:t>/</a:t>
            </a:r>
            <a:r>
              <a:rPr lang="en-US" altLang="zh-CN" i="1"/>
              <a:t>l</a:t>
            </a:r>
            <a:r>
              <a:rPr lang="en-US" altLang="zh-CN"/>
              <a:t>)sin(</a:t>
            </a:r>
            <a:r>
              <a:rPr lang="en-US" altLang="zh-CN" i="1"/>
              <a:t>α +φ</a:t>
            </a:r>
            <a:r>
              <a:rPr lang="en-US" altLang="zh-CN" sz="2000" baseline="-25000"/>
              <a:t>1</a:t>
            </a:r>
            <a:r>
              <a:rPr lang="en-US" altLang="zh-CN"/>
              <a:t>)tan</a:t>
            </a:r>
            <a:r>
              <a:rPr lang="en-US" altLang="zh-CN" i="1"/>
              <a:t>φ</a:t>
            </a:r>
            <a:r>
              <a:rPr lang="en-US" altLang="zh-CN" sz="2000" baseline="-25000"/>
              <a:t>2</a:t>
            </a:r>
            <a:r>
              <a:rPr lang="en-US" altLang="zh-CN"/>
              <a:t>]</a:t>
            </a:r>
          </a:p>
        </p:txBody>
      </p:sp>
      <p:sp>
        <p:nvSpPr>
          <p:cNvPr id="42009" name="Text Box 25">
            <a:extLst>
              <a:ext uri="{FF2B5EF4-FFF2-40B4-BE49-F238E27FC236}">
                <a16:creationId xmlns:a16="http://schemas.microsoft.com/office/drawing/2014/main" id="{6B0FE496-C777-4CA7-A2BE-AA12EED63A3E}"/>
              </a:ext>
            </a:extLst>
          </p:cNvPr>
          <p:cNvSpPr txBox="1">
            <a:spLocks noChangeArrowheads="1"/>
          </p:cNvSpPr>
          <p:nvPr/>
        </p:nvSpPr>
        <p:spPr bwMode="auto">
          <a:xfrm>
            <a:off x="1703388" y="4560888"/>
            <a:ext cx="8767762"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rPr>
              <a:t>                                                                                      </a:t>
            </a:r>
            <a:r>
              <a:rPr lang="zh-CN" altLang="en-US">
                <a:solidFill>
                  <a:schemeClr val="tx2"/>
                </a:solidFill>
              </a:rPr>
              <a:t>若</a:t>
            </a:r>
            <a:r>
              <a:rPr lang="en-US" altLang="zh-CN" i="1">
                <a:solidFill>
                  <a:schemeClr val="tx2"/>
                </a:solidFill>
              </a:rPr>
              <a:t>α </a:t>
            </a:r>
            <a:r>
              <a:rPr lang="zh-CN" altLang="en-US">
                <a:solidFill>
                  <a:schemeClr val="tx2"/>
                </a:solidFill>
              </a:rPr>
              <a:t>大至使</a:t>
            </a:r>
            <a:r>
              <a:rPr lang="en-US" altLang="zh-CN" i="1">
                <a:solidFill>
                  <a:schemeClr val="tx2"/>
                </a:solidFill>
              </a:rPr>
              <a:t>F</a:t>
            </a:r>
            <a:r>
              <a:rPr lang="zh-CN" altLang="en-US">
                <a:solidFill>
                  <a:schemeClr val="tx2"/>
                </a:solidFill>
              </a:rPr>
              <a:t>增</a:t>
            </a:r>
          </a:p>
          <a:p>
            <a:pPr eaLnBrk="1" hangingPunct="1"/>
            <a:r>
              <a:rPr lang="zh-CN" altLang="en-US">
                <a:solidFill>
                  <a:schemeClr val="tx2"/>
                </a:solidFill>
              </a:rPr>
              <a:t>至无穷大时，机构将发生自锁。</a:t>
            </a:r>
          </a:p>
        </p:txBody>
      </p:sp>
      <p:sp>
        <p:nvSpPr>
          <p:cNvPr id="42010" name="Text Box 26">
            <a:extLst>
              <a:ext uri="{FF2B5EF4-FFF2-40B4-BE49-F238E27FC236}">
                <a16:creationId xmlns:a16="http://schemas.microsoft.com/office/drawing/2014/main" id="{0145F550-27D7-4035-B26F-0BF001216C9D}"/>
              </a:ext>
            </a:extLst>
          </p:cNvPr>
          <p:cNvSpPr txBox="1">
            <a:spLocks noChangeArrowheads="1"/>
          </p:cNvSpPr>
          <p:nvPr/>
        </p:nvSpPr>
        <p:spPr bwMode="auto">
          <a:xfrm>
            <a:off x="1703388" y="3321050"/>
            <a:ext cx="87598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rgbClr val="FF3300"/>
                </a:solidFill>
              </a:rPr>
              <a:t>        </a:t>
            </a:r>
            <a:r>
              <a:rPr lang="zh-CN" altLang="en-US">
                <a:solidFill>
                  <a:srgbClr val="FF3300"/>
                </a:solidFill>
              </a:rPr>
              <a:t>凸轮机构的压力角</a:t>
            </a:r>
            <a:r>
              <a:rPr lang="zh-CN" altLang="en-US"/>
              <a:t>是指推杆所受正压力的方向与推杆上点 </a:t>
            </a:r>
            <a:r>
              <a:rPr lang="en-US" altLang="zh-CN" i="1"/>
              <a:t>B</a:t>
            </a:r>
          </a:p>
          <a:p>
            <a:pPr eaLnBrk="1" hangingPunct="1"/>
            <a:r>
              <a:rPr lang="zh-CN" altLang="en-US"/>
              <a:t>的速度方向之间所夹的锐角，</a:t>
            </a:r>
          </a:p>
        </p:txBody>
      </p:sp>
      <p:sp>
        <p:nvSpPr>
          <p:cNvPr id="42011" name="Text Box 27">
            <a:extLst>
              <a:ext uri="{FF2B5EF4-FFF2-40B4-BE49-F238E27FC236}">
                <a16:creationId xmlns:a16="http://schemas.microsoft.com/office/drawing/2014/main" id="{9FB90E28-EAB7-47F3-B43D-B4FD35C4380D}"/>
              </a:ext>
            </a:extLst>
          </p:cNvPr>
          <p:cNvSpPr txBox="1">
            <a:spLocks noChangeArrowheads="1"/>
          </p:cNvSpPr>
          <p:nvPr/>
        </p:nvSpPr>
        <p:spPr bwMode="auto">
          <a:xfrm>
            <a:off x="1789112" y="3625139"/>
            <a:ext cx="8802688"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它是影响凸轮机构受</a:t>
            </a:r>
          </a:p>
          <a:p>
            <a:pPr eaLnBrk="1" hangingPunct="1"/>
            <a:r>
              <a:rPr lang="zh-CN" altLang="en-US"/>
              <a:t>力情况的一个重要参数。</a:t>
            </a:r>
          </a:p>
        </p:txBody>
      </p:sp>
      <p:sp>
        <p:nvSpPr>
          <p:cNvPr id="42012" name="Text Box 28">
            <a:extLst>
              <a:ext uri="{FF2B5EF4-FFF2-40B4-BE49-F238E27FC236}">
                <a16:creationId xmlns:a16="http://schemas.microsoft.com/office/drawing/2014/main" id="{F9DA08BA-E456-4E30-952A-98C22D1FC222}"/>
              </a:ext>
            </a:extLst>
          </p:cNvPr>
          <p:cNvSpPr txBox="1">
            <a:spLocks noChangeArrowheads="1"/>
          </p:cNvSpPr>
          <p:nvPr/>
        </p:nvSpPr>
        <p:spPr bwMode="auto">
          <a:xfrm>
            <a:off x="4607718" y="3624578"/>
            <a:ext cx="189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常以</a:t>
            </a:r>
            <a:r>
              <a:rPr lang="en-US" altLang="zh-CN" i="1" dirty="0"/>
              <a:t>α</a:t>
            </a:r>
            <a:r>
              <a:rPr lang="zh-CN" altLang="en-US" dirty="0"/>
              <a:t>表示。</a:t>
            </a:r>
          </a:p>
        </p:txBody>
      </p:sp>
      <p:sp>
        <p:nvSpPr>
          <p:cNvPr id="42013" name="Text Box 29">
            <a:extLst>
              <a:ext uri="{FF2B5EF4-FFF2-40B4-BE49-F238E27FC236}">
                <a16:creationId xmlns:a16="http://schemas.microsoft.com/office/drawing/2014/main" id="{64850DF1-6CCC-41BC-B9A7-02A224E48907}"/>
              </a:ext>
            </a:extLst>
          </p:cNvPr>
          <p:cNvSpPr txBox="1">
            <a:spLocks noChangeArrowheads="1"/>
          </p:cNvSpPr>
          <p:nvPr/>
        </p:nvSpPr>
        <p:spPr bwMode="auto">
          <a:xfrm>
            <a:off x="1797151" y="4523016"/>
            <a:ext cx="619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solidFill>
                  <a:schemeClr val="tx2"/>
                </a:solidFill>
              </a:rPr>
              <a:t>在其他情况不变的情况下， </a:t>
            </a:r>
            <a:r>
              <a:rPr lang="en-US" altLang="zh-CN" i="1" dirty="0">
                <a:solidFill>
                  <a:schemeClr val="tx2"/>
                </a:solidFill>
              </a:rPr>
              <a:t>α </a:t>
            </a:r>
            <a:r>
              <a:rPr lang="zh-CN" altLang="en-US" dirty="0">
                <a:solidFill>
                  <a:schemeClr val="tx2"/>
                </a:solidFill>
              </a:rPr>
              <a:t>愈大，</a:t>
            </a:r>
            <a:r>
              <a:rPr lang="en-US" altLang="zh-CN" i="1" dirty="0">
                <a:solidFill>
                  <a:schemeClr val="tx2"/>
                </a:solidFill>
              </a:rPr>
              <a:t>F</a:t>
            </a:r>
            <a:r>
              <a:rPr lang="zh-CN" altLang="en-US" dirty="0">
                <a:solidFill>
                  <a:schemeClr val="tx2"/>
                </a:solidFill>
              </a:rPr>
              <a:t>愈大，</a:t>
            </a:r>
          </a:p>
        </p:txBody>
      </p:sp>
      <p:sp>
        <p:nvSpPr>
          <p:cNvPr id="42014" name="Text Box 30">
            <a:extLst>
              <a:ext uri="{FF2B5EF4-FFF2-40B4-BE49-F238E27FC236}">
                <a16:creationId xmlns:a16="http://schemas.microsoft.com/office/drawing/2014/main" id="{CF74FEDD-9FA5-436A-8F54-544407BB776B}"/>
              </a:ext>
            </a:extLst>
          </p:cNvPr>
          <p:cNvSpPr txBox="1">
            <a:spLocks noChangeArrowheads="1"/>
          </p:cNvSpPr>
          <p:nvPr/>
        </p:nvSpPr>
        <p:spPr bwMode="auto">
          <a:xfrm>
            <a:off x="1792144" y="5284787"/>
            <a:ext cx="34163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此时机构的压力角称为</a:t>
            </a:r>
            <a:r>
              <a:rPr lang="zh-CN" altLang="en-US" dirty="0">
                <a:solidFill>
                  <a:srgbClr val="FF3300"/>
                </a:solidFill>
              </a:rPr>
              <a:t>临界压力</a:t>
            </a:r>
          </a:p>
          <a:p>
            <a:pPr eaLnBrk="1" hangingPunct="1"/>
            <a:r>
              <a:rPr lang="zh-CN" altLang="en-US" dirty="0">
                <a:solidFill>
                  <a:srgbClr val="FF3300"/>
                </a:solidFill>
              </a:rPr>
              <a:t>角</a:t>
            </a:r>
            <a:r>
              <a:rPr lang="en-US" altLang="zh-CN" i="1" dirty="0"/>
              <a:t>α</a:t>
            </a:r>
            <a:r>
              <a:rPr lang="en-US" altLang="zh-CN" sz="2000" baseline="-25000" dirty="0"/>
              <a:t>c</a:t>
            </a:r>
            <a:r>
              <a:rPr lang="zh-CN" altLang="en-US" dirty="0"/>
              <a:t>，</a:t>
            </a:r>
          </a:p>
        </p:txBody>
      </p:sp>
      <p:sp>
        <p:nvSpPr>
          <p:cNvPr id="42015" name="Text Box 31">
            <a:extLst>
              <a:ext uri="{FF2B5EF4-FFF2-40B4-BE49-F238E27FC236}">
                <a16:creationId xmlns:a16="http://schemas.microsoft.com/office/drawing/2014/main" id="{B105A7A2-C772-4531-B8DC-57673F7140CE}"/>
              </a:ext>
            </a:extLst>
          </p:cNvPr>
          <p:cNvSpPr txBox="1">
            <a:spLocks noChangeArrowheads="1"/>
          </p:cNvSpPr>
          <p:nvPr/>
        </p:nvSpPr>
        <p:spPr bwMode="auto">
          <a:xfrm>
            <a:off x="2567608" y="5596972"/>
            <a:ext cx="548005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即</a:t>
            </a:r>
          </a:p>
          <a:p>
            <a:pPr eaLnBrk="1" hangingPunct="1"/>
            <a:r>
              <a:rPr lang="zh-CN" altLang="en-US"/>
              <a:t>           </a:t>
            </a:r>
            <a:r>
              <a:rPr lang="en-US" altLang="zh-CN" i="1"/>
              <a:t>α</a:t>
            </a:r>
            <a:r>
              <a:rPr lang="en-US" altLang="zh-CN" sz="2000" i="1" baseline="-25000"/>
              <a:t>c</a:t>
            </a:r>
            <a:r>
              <a:rPr lang="zh-CN" altLang="en-US"/>
              <a:t>＝</a:t>
            </a:r>
            <a:r>
              <a:rPr lang="en-US" altLang="zh-CN"/>
              <a:t>arctan{1/[(1</a:t>
            </a:r>
            <a:r>
              <a:rPr lang="zh-CN" altLang="en-US"/>
              <a:t>＋</a:t>
            </a:r>
            <a:r>
              <a:rPr lang="en-US" altLang="zh-CN"/>
              <a:t>2</a:t>
            </a:r>
            <a:r>
              <a:rPr lang="en-US" altLang="zh-CN" i="1"/>
              <a:t>b/l </a:t>
            </a:r>
            <a:r>
              <a:rPr lang="en-US" altLang="zh-CN"/>
              <a:t>)tan</a:t>
            </a:r>
            <a:r>
              <a:rPr lang="en-US" altLang="zh-CN" i="1"/>
              <a:t>φ</a:t>
            </a:r>
            <a:r>
              <a:rPr lang="en-US" altLang="zh-CN" sz="2000" baseline="-25000"/>
              <a:t>2</a:t>
            </a:r>
            <a:r>
              <a:rPr lang="en-US" altLang="zh-CN"/>
              <a:t>]}</a:t>
            </a:r>
            <a:r>
              <a:rPr lang="zh-CN" altLang="en-US"/>
              <a:t>－</a:t>
            </a:r>
            <a:r>
              <a:rPr lang="en-US" altLang="zh-CN" i="1"/>
              <a:t>φ</a:t>
            </a:r>
            <a:r>
              <a:rPr lang="en-US" altLang="zh-CN" sz="2000" baseline="-20000"/>
              <a:t>1</a:t>
            </a:r>
          </a:p>
        </p:txBody>
      </p:sp>
      <p:sp>
        <p:nvSpPr>
          <p:cNvPr id="41991" name="Text Box 7">
            <a:extLst>
              <a:ext uri="{FF2B5EF4-FFF2-40B4-BE49-F238E27FC236}">
                <a16:creationId xmlns:a16="http://schemas.microsoft.com/office/drawing/2014/main" id="{896BD216-3D7F-4CFE-AC5F-AE9D2053AA2C}"/>
              </a:ext>
            </a:extLst>
          </p:cNvPr>
          <p:cNvSpPr txBox="1">
            <a:spLocks noChangeArrowheads="1"/>
          </p:cNvSpPr>
          <p:nvPr/>
        </p:nvSpPr>
        <p:spPr bwMode="auto">
          <a:xfrm>
            <a:off x="2171700" y="1641475"/>
            <a:ext cx="284084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1</a:t>
            </a:r>
            <a:r>
              <a:rPr lang="zh-CN" altLang="en-US" dirty="0"/>
              <a:t>）</a:t>
            </a:r>
            <a:r>
              <a:rPr lang="zh-CN" altLang="en-US" dirty="0">
                <a:hlinkClick r:id="rId2" action="ppaction://hlinkfile"/>
              </a:rPr>
              <a:t>凸轮机构中的作用力</a:t>
            </a:r>
            <a:endParaRPr lang="zh-CN" altLang="en-US" dirty="0"/>
          </a:p>
        </p:txBody>
      </p:sp>
      <p:pic>
        <p:nvPicPr>
          <p:cNvPr id="42018" name="Picture 34">
            <a:hlinkClick r:id="rId3" action="ppaction://hlinksldjump"/>
            <a:extLst>
              <a:ext uri="{FF2B5EF4-FFF2-40B4-BE49-F238E27FC236}">
                <a16:creationId xmlns:a16="http://schemas.microsoft.com/office/drawing/2014/main" id="{0F8AE6F5-CF2F-4486-8348-5909B7C9C4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1863"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9" name="Picture 35">
            <a:hlinkClick r:id="" action="ppaction://hlinkshowjump?jump=nextslide"/>
            <a:extLst>
              <a:ext uri="{FF2B5EF4-FFF2-40B4-BE49-F238E27FC236}">
                <a16:creationId xmlns:a16="http://schemas.microsoft.com/office/drawing/2014/main" id="{2B4A1BCD-8134-4835-8905-037641F881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1" name="Rectangle 37">
            <a:extLst>
              <a:ext uri="{FF2B5EF4-FFF2-40B4-BE49-F238E27FC236}">
                <a16:creationId xmlns:a16="http://schemas.microsoft.com/office/drawing/2014/main" id="{3E8F571D-8B7E-4F25-B43B-FC4B0E108FE5}"/>
              </a:ext>
            </a:extLst>
          </p:cNvPr>
          <p:cNvSpPr>
            <a:spLocks noChangeArrowheads="1"/>
          </p:cNvSpPr>
          <p:nvPr/>
        </p:nvSpPr>
        <p:spPr bwMode="auto">
          <a:xfrm>
            <a:off x="10036175" y="6753225"/>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2022" name="Rectangle 38">
            <a:extLst>
              <a:ext uri="{FF2B5EF4-FFF2-40B4-BE49-F238E27FC236}">
                <a16:creationId xmlns:a16="http://schemas.microsoft.com/office/drawing/2014/main" id="{79B28E78-B5FC-4D52-A86B-96D7318286ED}"/>
              </a:ext>
            </a:extLst>
          </p:cNvPr>
          <p:cNvSpPr>
            <a:spLocks noChangeArrowheads="1"/>
          </p:cNvSpPr>
          <p:nvPr/>
        </p:nvSpPr>
        <p:spPr bwMode="auto">
          <a:xfrm>
            <a:off x="10036175" y="67691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2023" name="Rectangle 39">
            <a:extLst>
              <a:ext uri="{FF2B5EF4-FFF2-40B4-BE49-F238E27FC236}">
                <a16:creationId xmlns:a16="http://schemas.microsoft.com/office/drawing/2014/main" id="{FB4CD9F4-843B-4A15-BACF-F254B3C60239}"/>
              </a:ext>
            </a:extLst>
          </p:cNvPr>
          <p:cNvSpPr>
            <a:spLocks noChangeArrowheads="1"/>
          </p:cNvSpPr>
          <p:nvPr/>
        </p:nvSpPr>
        <p:spPr bwMode="auto">
          <a:xfrm>
            <a:off x="10036175" y="6734175"/>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barn(outVertical)">
                                      <p:cBhvr>
                                        <p:cTn id="7" dur="500"/>
                                        <p:tgtEl>
                                          <p:spTgt spid="419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41990"/>
                                        </p:tgtEl>
                                        <p:attrNameLst>
                                          <p:attrName>style.visibility</p:attrName>
                                        </p:attrNameLst>
                                      </p:cBhvr>
                                      <p:to>
                                        <p:strVal val="visible"/>
                                      </p:to>
                                    </p:set>
                                    <p:anim calcmode="lin" valueType="num">
                                      <p:cBhvr>
                                        <p:cTn id="12" dur="500" fill="hold"/>
                                        <p:tgtEl>
                                          <p:spTgt spid="41990"/>
                                        </p:tgtEl>
                                        <p:attrNameLst>
                                          <p:attrName>ppt_w</p:attrName>
                                        </p:attrNameLst>
                                      </p:cBhvr>
                                      <p:tavLst>
                                        <p:tav tm="0">
                                          <p:val>
                                            <p:fltVal val="0"/>
                                          </p:val>
                                        </p:tav>
                                        <p:tav tm="100000">
                                          <p:val>
                                            <p:strVal val="#ppt_w"/>
                                          </p:val>
                                        </p:tav>
                                      </p:tavLst>
                                    </p:anim>
                                    <p:anim calcmode="lin" valueType="num">
                                      <p:cBhvr>
                                        <p:cTn id="13" dur="500" fill="hold"/>
                                        <p:tgtEl>
                                          <p:spTgt spid="41990"/>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41991">
                                            <p:txEl>
                                              <p:pRg st="0" end="0"/>
                                            </p:txEl>
                                          </p:spTgt>
                                        </p:tgtEl>
                                        <p:attrNameLst>
                                          <p:attrName>style.visibility</p:attrName>
                                        </p:attrNameLst>
                                      </p:cBhvr>
                                      <p:to>
                                        <p:strVal val="visible"/>
                                      </p:to>
                                    </p:set>
                                    <p:animEffect transition="in" filter="box(in)">
                                      <p:cBhvr>
                                        <p:cTn id="18" dur="500"/>
                                        <p:tgtEl>
                                          <p:spTgt spid="41991">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1994"/>
                                        </p:tgtEl>
                                        <p:attrNameLst>
                                          <p:attrName>style.visibility</p:attrName>
                                        </p:attrNameLst>
                                      </p:cBhvr>
                                      <p:to>
                                        <p:strVal val="visible"/>
                                      </p:to>
                                    </p:set>
                                    <p:animEffect transition="in" filter="wipe(left)">
                                      <p:cBhvr>
                                        <p:cTn id="23" dur="2000"/>
                                        <p:tgtEl>
                                          <p:spTgt spid="4199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41992"/>
                                        </p:tgtEl>
                                        <p:attrNameLst>
                                          <p:attrName>style.visibility</p:attrName>
                                        </p:attrNameLst>
                                      </p:cBhvr>
                                      <p:to>
                                        <p:strVal val="visible"/>
                                      </p:to>
                                    </p:set>
                                    <p:animEffect transition="in" filter="box(in)">
                                      <p:cBhvr>
                                        <p:cTn id="28" dur="500"/>
                                        <p:tgtEl>
                                          <p:spTgt spid="4199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2010"/>
                                        </p:tgtEl>
                                        <p:attrNameLst>
                                          <p:attrName>style.visibility</p:attrName>
                                        </p:attrNameLst>
                                      </p:cBhvr>
                                      <p:to>
                                        <p:strVal val="visible"/>
                                      </p:to>
                                    </p:set>
                                    <p:animEffect transition="in" filter="wipe(left)">
                                      <p:cBhvr>
                                        <p:cTn id="33" dur="500"/>
                                        <p:tgtEl>
                                          <p:spTgt spid="420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42012"/>
                                        </p:tgtEl>
                                        <p:attrNameLst>
                                          <p:attrName>style.visibility</p:attrName>
                                        </p:attrNameLst>
                                      </p:cBhvr>
                                      <p:to>
                                        <p:strVal val="visible"/>
                                      </p:to>
                                    </p:set>
                                    <p:animEffect transition="in" filter="slide(fromLeft)">
                                      <p:cBhvr>
                                        <p:cTn id="38" dur="500"/>
                                        <p:tgtEl>
                                          <p:spTgt spid="4201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2011"/>
                                        </p:tgtEl>
                                        <p:attrNameLst>
                                          <p:attrName>style.visibility</p:attrName>
                                        </p:attrNameLst>
                                      </p:cBhvr>
                                      <p:to>
                                        <p:strVal val="visible"/>
                                      </p:to>
                                    </p:set>
                                    <p:animEffect transition="in" filter="wipe(down)">
                                      <p:cBhvr>
                                        <p:cTn id="43" dur="500"/>
                                        <p:tgtEl>
                                          <p:spTgt spid="4201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2013"/>
                                        </p:tgtEl>
                                        <p:attrNameLst>
                                          <p:attrName>style.visibility</p:attrName>
                                        </p:attrNameLst>
                                      </p:cBhvr>
                                      <p:to>
                                        <p:strVal val="visible"/>
                                      </p:to>
                                    </p:set>
                                    <p:animEffect transition="in" filter="wipe(left)">
                                      <p:cBhvr>
                                        <p:cTn id="48" dur="500"/>
                                        <p:tgtEl>
                                          <p:spTgt spid="4201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42009"/>
                                        </p:tgtEl>
                                        <p:attrNameLst>
                                          <p:attrName>style.visibility</p:attrName>
                                        </p:attrNameLst>
                                      </p:cBhvr>
                                      <p:to>
                                        <p:strVal val="visible"/>
                                      </p:to>
                                    </p:set>
                                    <p:animEffect transition="in" filter="wipe(right)">
                                      <p:cBhvr>
                                        <p:cTn id="53" dur="500"/>
                                        <p:tgtEl>
                                          <p:spTgt spid="4200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2" fill="hold" grpId="0" nodeType="clickEffect">
                                  <p:stCondLst>
                                    <p:cond delay="0"/>
                                  </p:stCondLst>
                                  <p:childTnLst>
                                    <p:set>
                                      <p:cBhvr>
                                        <p:cTn id="57" dur="1" fill="hold">
                                          <p:stCondLst>
                                            <p:cond delay="0"/>
                                          </p:stCondLst>
                                        </p:cTn>
                                        <p:tgtEl>
                                          <p:spTgt spid="42014"/>
                                        </p:tgtEl>
                                        <p:attrNameLst>
                                          <p:attrName>style.visibility</p:attrName>
                                        </p:attrNameLst>
                                      </p:cBhvr>
                                      <p:to>
                                        <p:strVal val="visible"/>
                                      </p:to>
                                    </p:set>
                                    <p:animEffect transition="in" filter="wipe(right)">
                                      <p:cBhvr>
                                        <p:cTn id="58" dur="500"/>
                                        <p:tgtEl>
                                          <p:spTgt spid="4201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42015"/>
                                        </p:tgtEl>
                                        <p:attrNameLst>
                                          <p:attrName>style.visibility</p:attrName>
                                        </p:attrNameLst>
                                      </p:cBhvr>
                                      <p:to>
                                        <p:strVal val="visible"/>
                                      </p:to>
                                    </p:set>
                                    <p:animEffect transition="in" filter="wipe(up)">
                                      <p:cBhvr>
                                        <p:cTn id="63" dur="500"/>
                                        <p:tgtEl>
                                          <p:spTgt spid="42015"/>
                                        </p:tgtEl>
                                      </p:cBhvr>
                                    </p:animEffect>
                                  </p:childTnLst>
                                </p:cTn>
                              </p:par>
                            </p:childTnLst>
                          </p:cTn>
                        </p:par>
                        <p:par>
                          <p:cTn id="64" fill="hold" nodeType="afterGroup">
                            <p:stCondLst>
                              <p:cond delay="500"/>
                            </p:stCondLst>
                            <p:childTnLst>
                              <p:par>
                                <p:cTn id="65" presetID="2" presetClass="entr" presetSubtype="2" fill="hold" nodeType="afterEffect">
                                  <p:stCondLst>
                                    <p:cond delay="0"/>
                                  </p:stCondLst>
                                  <p:childTnLst>
                                    <p:set>
                                      <p:cBhvr>
                                        <p:cTn id="66" dur="1" fill="hold">
                                          <p:stCondLst>
                                            <p:cond delay="0"/>
                                          </p:stCondLst>
                                        </p:cTn>
                                        <p:tgtEl>
                                          <p:spTgt spid="42018"/>
                                        </p:tgtEl>
                                        <p:attrNameLst>
                                          <p:attrName>style.visibility</p:attrName>
                                        </p:attrNameLst>
                                      </p:cBhvr>
                                      <p:to>
                                        <p:strVal val="visible"/>
                                      </p:to>
                                    </p:set>
                                    <p:anim calcmode="lin" valueType="num">
                                      <p:cBhvr additive="base">
                                        <p:cTn id="67" dur="500" fill="hold"/>
                                        <p:tgtEl>
                                          <p:spTgt spid="42018"/>
                                        </p:tgtEl>
                                        <p:attrNameLst>
                                          <p:attrName>ppt_x</p:attrName>
                                        </p:attrNameLst>
                                      </p:cBhvr>
                                      <p:tavLst>
                                        <p:tav tm="0">
                                          <p:val>
                                            <p:strVal val="1+#ppt_w/2"/>
                                          </p:val>
                                        </p:tav>
                                        <p:tav tm="100000">
                                          <p:val>
                                            <p:strVal val="#ppt_x"/>
                                          </p:val>
                                        </p:tav>
                                      </p:tavLst>
                                    </p:anim>
                                    <p:anim calcmode="lin" valueType="num">
                                      <p:cBhvr additive="base">
                                        <p:cTn id="68" dur="500" fill="hold"/>
                                        <p:tgtEl>
                                          <p:spTgt spid="42018"/>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1000"/>
                            </p:stCondLst>
                            <p:childTnLst>
                              <p:par>
                                <p:cTn id="70" presetID="2" presetClass="entr" presetSubtype="2" fill="hold" nodeType="afterEffect">
                                  <p:stCondLst>
                                    <p:cond delay="0"/>
                                  </p:stCondLst>
                                  <p:childTnLst>
                                    <p:set>
                                      <p:cBhvr>
                                        <p:cTn id="71" dur="1" fill="hold">
                                          <p:stCondLst>
                                            <p:cond delay="0"/>
                                          </p:stCondLst>
                                        </p:cTn>
                                        <p:tgtEl>
                                          <p:spTgt spid="42019"/>
                                        </p:tgtEl>
                                        <p:attrNameLst>
                                          <p:attrName>style.visibility</p:attrName>
                                        </p:attrNameLst>
                                      </p:cBhvr>
                                      <p:to>
                                        <p:strVal val="visible"/>
                                      </p:to>
                                    </p:set>
                                    <p:anim calcmode="lin" valueType="num">
                                      <p:cBhvr additive="base">
                                        <p:cTn id="72" dur="500" fill="hold"/>
                                        <p:tgtEl>
                                          <p:spTgt spid="42019"/>
                                        </p:tgtEl>
                                        <p:attrNameLst>
                                          <p:attrName>ppt_x</p:attrName>
                                        </p:attrNameLst>
                                      </p:cBhvr>
                                      <p:tavLst>
                                        <p:tav tm="0">
                                          <p:val>
                                            <p:strVal val="1+#ppt_w/2"/>
                                          </p:val>
                                        </p:tav>
                                        <p:tav tm="100000">
                                          <p:val>
                                            <p:strVal val="#ppt_x"/>
                                          </p:val>
                                        </p:tav>
                                      </p:tavLst>
                                    </p:anim>
                                    <p:anim calcmode="lin" valueType="num">
                                      <p:cBhvr additive="base">
                                        <p:cTn id="73" dur="500" fill="hold"/>
                                        <p:tgtEl>
                                          <p:spTgt spid="42019"/>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nodeType="clickEffect">
                                  <p:stCondLst>
                                    <p:cond delay="0"/>
                                  </p:stCondLst>
                                  <p:childTnLst>
                                    <p:set>
                                      <p:cBhvr>
                                        <p:cTn id="77" dur="1" fill="hold">
                                          <p:stCondLst>
                                            <p:cond delay="499"/>
                                          </p:stCondLst>
                                        </p:cTn>
                                        <p:tgtEl>
                                          <p:spTgt spid="42021"/>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nodeType="clickEffect">
                                  <p:stCondLst>
                                    <p:cond delay="0"/>
                                  </p:stCondLst>
                                  <p:childTnLst>
                                    <p:set>
                                      <p:cBhvr>
                                        <p:cTn id="81" dur="1" fill="hold">
                                          <p:stCondLst>
                                            <p:cond delay="499"/>
                                          </p:stCondLst>
                                        </p:cTn>
                                        <p:tgtEl>
                                          <p:spTgt spid="42022"/>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nodeType="clickEffect">
                                  <p:stCondLst>
                                    <p:cond delay="0"/>
                                  </p:stCondLst>
                                  <p:childTnLst>
                                    <p:set>
                                      <p:cBhvr>
                                        <p:cTn id="85" dur="1" fill="hold">
                                          <p:stCondLst>
                                            <p:cond delay="499"/>
                                          </p:stCondLst>
                                        </p:cTn>
                                        <p:tgtEl>
                                          <p:spTgt spid="420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P spid="41990" grpId="0"/>
      <p:bldP spid="41992" grpId="0"/>
      <p:bldP spid="41994" grpId="0"/>
      <p:bldP spid="42009" grpId="0"/>
      <p:bldP spid="42010" grpId="0"/>
      <p:bldP spid="42011" grpId="0"/>
      <p:bldP spid="42012" grpId="0"/>
      <p:bldP spid="42013" grpId="0"/>
      <p:bldP spid="42014" grpId="0"/>
      <p:bldP spid="420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8" name="Text Box 12">
            <a:extLst>
              <a:ext uri="{FF2B5EF4-FFF2-40B4-BE49-F238E27FC236}">
                <a16:creationId xmlns:a16="http://schemas.microsoft.com/office/drawing/2014/main" id="{A07AB541-8C87-4B3F-AD45-61281C488DCD}"/>
              </a:ext>
            </a:extLst>
          </p:cNvPr>
          <p:cNvSpPr txBox="1">
            <a:spLocks noChangeArrowheads="1"/>
          </p:cNvSpPr>
          <p:nvPr/>
        </p:nvSpPr>
        <p:spPr bwMode="auto">
          <a:xfrm>
            <a:off x="1703388" y="884238"/>
            <a:ext cx="8642350"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为保证凸轮机构能正常运转，应使其最大压力角</a:t>
            </a:r>
            <a:r>
              <a:rPr lang="en-US" altLang="zh-CN" i="1"/>
              <a:t>α</a:t>
            </a:r>
            <a:r>
              <a:rPr lang="en-US" altLang="zh-CN" sz="2000" baseline="-25000"/>
              <a:t>max</a:t>
            </a:r>
            <a:r>
              <a:rPr lang="zh-CN" altLang="en-US"/>
              <a:t>小于临</a:t>
            </a:r>
          </a:p>
          <a:p>
            <a:pPr eaLnBrk="1" hangingPunct="1"/>
            <a:r>
              <a:rPr lang="zh-CN" altLang="en-US"/>
              <a:t>界压力角</a:t>
            </a:r>
            <a:r>
              <a:rPr lang="en-US" altLang="zh-CN" i="1"/>
              <a:t>α</a:t>
            </a:r>
            <a:r>
              <a:rPr lang="en-US" altLang="zh-CN" sz="2000" baseline="-25000"/>
              <a:t>c</a:t>
            </a:r>
            <a:r>
              <a:rPr lang="zh-CN" altLang="en-US" i="1"/>
              <a:t>，</a:t>
            </a:r>
          </a:p>
        </p:txBody>
      </p:sp>
      <p:sp>
        <p:nvSpPr>
          <p:cNvPr id="34829" name="Text Box 13">
            <a:extLst>
              <a:ext uri="{FF2B5EF4-FFF2-40B4-BE49-F238E27FC236}">
                <a16:creationId xmlns:a16="http://schemas.microsoft.com/office/drawing/2014/main" id="{CB3344DE-CF60-45FC-B6EC-1173FEE88E01}"/>
              </a:ext>
            </a:extLst>
          </p:cNvPr>
          <p:cNvSpPr txBox="1">
            <a:spLocks noChangeArrowheads="1"/>
          </p:cNvSpPr>
          <p:nvPr/>
        </p:nvSpPr>
        <p:spPr bwMode="auto">
          <a:xfrm>
            <a:off x="3540125" y="1270000"/>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增大</a:t>
            </a:r>
            <a:r>
              <a:rPr lang="en-US" altLang="zh-CN" i="1"/>
              <a:t>l</a:t>
            </a:r>
            <a:r>
              <a:rPr lang="zh-CN" altLang="en-US" i="1"/>
              <a:t>，</a:t>
            </a:r>
          </a:p>
        </p:txBody>
      </p:sp>
      <p:sp>
        <p:nvSpPr>
          <p:cNvPr id="34830" name="Text Box 14">
            <a:extLst>
              <a:ext uri="{FF2B5EF4-FFF2-40B4-BE49-F238E27FC236}">
                <a16:creationId xmlns:a16="http://schemas.microsoft.com/office/drawing/2014/main" id="{25DCD31B-C41A-40B4-858D-909B376245FF}"/>
              </a:ext>
            </a:extLst>
          </p:cNvPr>
          <p:cNvSpPr txBox="1">
            <a:spLocks noChangeArrowheads="1"/>
          </p:cNvSpPr>
          <p:nvPr/>
        </p:nvSpPr>
        <p:spPr bwMode="auto">
          <a:xfrm>
            <a:off x="4619625" y="1260475"/>
            <a:ext cx="1250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减小</a:t>
            </a:r>
            <a:r>
              <a:rPr lang="en-US" altLang="zh-CN" i="1"/>
              <a:t>b</a:t>
            </a:r>
            <a:r>
              <a:rPr lang="zh-CN" altLang="en-US"/>
              <a:t>，</a:t>
            </a:r>
          </a:p>
        </p:txBody>
      </p:sp>
      <p:sp>
        <p:nvSpPr>
          <p:cNvPr id="34831" name="Text Box 15">
            <a:extLst>
              <a:ext uri="{FF2B5EF4-FFF2-40B4-BE49-F238E27FC236}">
                <a16:creationId xmlns:a16="http://schemas.microsoft.com/office/drawing/2014/main" id="{4529BA08-3A86-4694-A157-1DB4058D6891}"/>
              </a:ext>
            </a:extLst>
          </p:cNvPr>
          <p:cNvSpPr txBox="1">
            <a:spLocks noChangeArrowheads="1"/>
          </p:cNvSpPr>
          <p:nvPr/>
        </p:nvSpPr>
        <p:spPr bwMode="auto">
          <a:xfrm>
            <a:off x="5711825" y="1260475"/>
            <a:ext cx="2579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可以使</a:t>
            </a:r>
            <a:r>
              <a:rPr lang="en-US" altLang="zh-CN" i="1"/>
              <a:t>α</a:t>
            </a:r>
            <a:r>
              <a:rPr lang="en-US" altLang="zh-CN" sz="2000" baseline="-25000"/>
              <a:t>c</a:t>
            </a:r>
            <a:r>
              <a:rPr lang="zh-CN" altLang="en-US"/>
              <a:t>值提高。</a:t>
            </a:r>
          </a:p>
        </p:txBody>
      </p:sp>
      <p:sp>
        <p:nvSpPr>
          <p:cNvPr id="34832" name="Text Box 16">
            <a:extLst>
              <a:ext uri="{FF2B5EF4-FFF2-40B4-BE49-F238E27FC236}">
                <a16:creationId xmlns:a16="http://schemas.microsoft.com/office/drawing/2014/main" id="{82449E98-6A02-4753-9A3F-0243C5B11146}"/>
              </a:ext>
            </a:extLst>
          </p:cNvPr>
          <p:cNvSpPr txBox="1">
            <a:spLocks noChangeArrowheads="1"/>
          </p:cNvSpPr>
          <p:nvPr/>
        </p:nvSpPr>
        <p:spPr bwMode="auto">
          <a:xfrm>
            <a:off x="1719263" y="1662113"/>
            <a:ext cx="887888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通常</a:t>
            </a:r>
          </a:p>
          <a:p>
            <a:pPr eaLnBrk="1" hangingPunct="1"/>
            <a:r>
              <a:rPr lang="zh-CN" altLang="en-US"/>
              <a:t>规定：凸轮机构的最大压力角</a:t>
            </a:r>
            <a:r>
              <a:rPr lang="en-US" altLang="zh-CN" i="1"/>
              <a:t>α</a:t>
            </a:r>
            <a:r>
              <a:rPr lang="en-US" altLang="zh-CN" sz="2000" baseline="-25000"/>
              <a:t>max</a:t>
            </a:r>
            <a:r>
              <a:rPr lang="zh-CN" altLang="en-US"/>
              <a:t>应小于某一</a:t>
            </a:r>
            <a:r>
              <a:rPr lang="zh-CN" altLang="en-US">
                <a:solidFill>
                  <a:srgbClr val="FF3300"/>
                </a:solidFill>
              </a:rPr>
              <a:t>许用压力角</a:t>
            </a:r>
            <a:r>
              <a:rPr lang="en-US" altLang="zh-CN"/>
              <a:t>[</a:t>
            </a:r>
            <a:r>
              <a:rPr lang="en-US" altLang="zh-CN" i="1"/>
              <a:t>α</a:t>
            </a:r>
            <a:r>
              <a:rPr lang="en-US" altLang="zh-CN"/>
              <a:t>]</a:t>
            </a:r>
            <a:r>
              <a:rPr lang="zh-CN" altLang="en-US"/>
              <a:t>，</a:t>
            </a:r>
          </a:p>
        </p:txBody>
      </p:sp>
      <p:sp>
        <p:nvSpPr>
          <p:cNvPr id="34833" name="Text Box 17">
            <a:extLst>
              <a:ext uri="{FF2B5EF4-FFF2-40B4-BE49-F238E27FC236}">
                <a16:creationId xmlns:a16="http://schemas.microsoft.com/office/drawing/2014/main" id="{57E152D1-E98C-4A32-BBF1-033872C1FAA6}"/>
              </a:ext>
            </a:extLst>
          </p:cNvPr>
          <p:cNvSpPr txBox="1">
            <a:spLocks noChangeArrowheads="1"/>
          </p:cNvSpPr>
          <p:nvPr/>
        </p:nvSpPr>
        <p:spPr bwMode="auto">
          <a:xfrm>
            <a:off x="2316163" y="1666875"/>
            <a:ext cx="7499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生产实际中，为了提高机构的效率，改善其受力情况，</a:t>
            </a:r>
          </a:p>
        </p:txBody>
      </p:sp>
      <p:grpSp>
        <p:nvGrpSpPr>
          <p:cNvPr id="34836" name="Group 20">
            <a:extLst>
              <a:ext uri="{FF2B5EF4-FFF2-40B4-BE49-F238E27FC236}">
                <a16:creationId xmlns:a16="http://schemas.microsoft.com/office/drawing/2014/main" id="{23FE26DE-4DD0-449A-A893-37BBA898F971}"/>
              </a:ext>
            </a:extLst>
          </p:cNvPr>
          <p:cNvGrpSpPr>
            <a:grpSpLocks/>
          </p:cNvGrpSpPr>
          <p:nvPr/>
        </p:nvGrpSpPr>
        <p:grpSpPr bwMode="auto">
          <a:xfrm>
            <a:off x="3627438" y="2016125"/>
            <a:ext cx="6881812" cy="981075"/>
            <a:chOff x="1325" y="1059"/>
            <a:chExt cx="4335" cy="618"/>
          </a:xfrm>
        </p:grpSpPr>
        <p:sp>
          <p:nvSpPr>
            <p:cNvPr id="14360" name="Text Box 18">
              <a:extLst>
                <a:ext uri="{FF2B5EF4-FFF2-40B4-BE49-F238E27FC236}">
                  <a16:creationId xmlns:a16="http://schemas.microsoft.com/office/drawing/2014/main" id="{C055EF85-1951-4CCF-B0CA-EA542755D2AE}"/>
                </a:ext>
              </a:extLst>
            </p:cNvPr>
            <p:cNvSpPr txBox="1">
              <a:spLocks noChangeArrowheads="1"/>
            </p:cNvSpPr>
            <p:nvPr/>
          </p:nvSpPr>
          <p:spPr bwMode="auto">
            <a:xfrm>
              <a:off x="5352" y="1059"/>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即</a:t>
              </a:r>
            </a:p>
          </p:txBody>
        </p:sp>
        <p:sp>
          <p:nvSpPr>
            <p:cNvPr id="14361" name="Text Box 19">
              <a:extLst>
                <a:ext uri="{FF2B5EF4-FFF2-40B4-BE49-F238E27FC236}">
                  <a16:creationId xmlns:a16="http://schemas.microsoft.com/office/drawing/2014/main" id="{DA4C7797-69EB-4A89-B7BD-75F0C0551B3E}"/>
                </a:ext>
              </a:extLst>
            </p:cNvPr>
            <p:cNvSpPr txBox="1">
              <a:spLocks noChangeArrowheads="1"/>
            </p:cNvSpPr>
            <p:nvPr/>
          </p:nvSpPr>
          <p:spPr bwMode="auto">
            <a:xfrm>
              <a:off x="1325" y="1389"/>
              <a:ext cx="21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α</a:t>
              </a:r>
              <a:r>
                <a:rPr lang="en-US" altLang="zh-CN" sz="2000" baseline="-25000"/>
                <a:t>max</a:t>
              </a:r>
              <a:r>
                <a:rPr lang="en-US" altLang="zh-CN"/>
                <a:t>&lt;[</a:t>
              </a:r>
              <a:r>
                <a:rPr lang="en-US" altLang="zh-CN" i="1"/>
                <a:t>α</a:t>
              </a:r>
              <a:r>
                <a:rPr lang="en-US" altLang="zh-CN"/>
                <a:t>]            ([</a:t>
              </a:r>
              <a:r>
                <a:rPr lang="en-US" altLang="zh-CN" i="1"/>
                <a:t>α</a:t>
              </a:r>
              <a:r>
                <a:rPr lang="en-US" altLang="zh-CN"/>
                <a:t>]&lt;&lt;</a:t>
              </a:r>
              <a:r>
                <a:rPr lang="en-US" altLang="zh-CN" i="1"/>
                <a:t>α</a:t>
              </a:r>
              <a:r>
                <a:rPr lang="en-US" altLang="zh-CN" sz="2000" baseline="-25000"/>
                <a:t>c</a:t>
              </a:r>
              <a:r>
                <a:rPr lang="en-US" altLang="zh-CN"/>
                <a:t>)</a:t>
              </a:r>
            </a:p>
          </p:txBody>
        </p:sp>
      </p:grpSp>
      <p:sp>
        <p:nvSpPr>
          <p:cNvPr id="34847" name="Text Box 31">
            <a:extLst>
              <a:ext uri="{FF2B5EF4-FFF2-40B4-BE49-F238E27FC236}">
                <a16:creationId xmlns:a16="http://schemas.microsoft.com/office/drawing/2014/main" id="{D93CACD0-F1D2-4140-9150-676E281017F1}"/>
              </a:ext>
            </a:extLst>
          </p:cNvPr>
          <p:cNvSpPr txBox="1">
            <a:spLocks noChangeArrowheads="1"/>
          </p:cNvSpPr>
          <p:nvPr/>
        </p:nvSpPr>
        <p:spPr bwMode="auto">
          <a:xfrm>
            <a:off x="2316163" y="3284538"/>
            <a:ext cx="3929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许用压力角</a:t>
            </a:r>
            <a:r>
              <a:rPr lang="en-US" altLang="zh-CN"/>
              <a:t>[</a:t>
            </a:r>
            <a:r>
              <a:rPr lang="en-US" altLang="zh-CN" i="1"/>
              <a:t>α</a:t>
            </a:r>
            <a:r>
              <a:rPr lang="en-US" altLang="zh-CN"/>
              <a:t>]</a:t>
            </a:r>
            <a:r>
              <a:rPr lang="zh-CN" altLang="en-US"/>
              <a:t>的一般取值为</a:t>
            </a:r>
          </a:p>
        </p:txBody>
      </p:sp>
      <p:sp>
        <p:nvSpPr>
          <p:cNvPr id="34848" name="Text Box 32">
            <a:extLst>
              <a:ext uri="{FF2B5EF4-FFF2-40B4-BE49-F238E27FC236}">
                <a16:creationId xmlns:a16="http://schemas.microsoft.com/office/drawing/2014/main" id="{D8842532-8FC5-4C33-BA7B-962E6E582998}"/>
              </a:ext>
            </a:extLst>
          </p:cNvPr>
          <p:cNvSpPr txBox="1">
            <a:spLocks noChangeArrowheads="1"/>
          </p:cNvSpPr>
          <p:nvPr/>
        </p:nvSpPr>
        <p:spPr bwMode="auto">
          <a:xfrm>
            <a:off x="2352675" y="3906838"/>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chemeClr val="tx2"/>
                </a:solidFill>
              </a:rPr>
              <a:t>推程时：</a:t>
            </a:r>
          </a:p>
        </p:txBody>
      </p:sp>
      <p:sp>
        <p:nvSpPr>
          <p:cNvPr id="34849" name="Text Box 33">
            <a:extLst>
              <a:ext uri="{FF2B5EF4-FFF2-40B4-BE49-F238E27FC236}">
                <a16:creationId xmlns:a16="http://schemas.microsoft.com/office/drawing/2014/main" id="{60009BB6-3298-4024-B95A-CEED1A2EBD97}"/>
              </a:ext>
            </a:extLst>
          </p:cNvPr>
          <p:cNvSpPr txBox="1">
            <a:spLocks noChangeArrowheads="1"/>
          </p:cNvSpPr>
          <p:nvPr/>
        </p:nvSpPr>
        <p:spPr bwMode="auto">
          <a:xfrm>
            <a:off x="3792538" y="3895725"/>
            <a:ext cx="270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直动推杆</a:t>
            </a:r>
            <a:r>
              <a:rPr lang="en-US" altLang="zh-CN"/>
              <a:t>[</a:t>
            </a:r>
            <a:r>
              <a:rPr lang="en-US" altLang="zh-CN" i="1"/>
              <a:t>α</a:t>
            </a:r>
            <a:r>
              <a:rPr lang="en-US" altLang="zh-CN"/>
              <a:t>]</a:t>
            </a:r>
            <a:r>
              <a:rPr lang="zh-CN" altLang="en-US"/>
              <a:t>＝</a:t>
            </a:r>
            <a:r>
              <a:rPr lang="en-US" altLang="zh-CN"/>
              <a:t>30°</a:t>
            </a:r>
          </a:p>
        </p:txBody>
      </p:sp>
      <p:sp>
        <p:nvSpPr>
          <p:cNvPr id="34850" name="Text Box 34">
            <a:extLst>
              <a:ext uri="{FF2B5EF4-FFF2-40B4-BE49-F238E27FC236}">
                <a16:creationId xmlns:a16="http://schemas.microsoft.com/office/drawing/2014/main" id="{7396BD3D-9A28-4377-A726-3F83510B1DA2}"/>
              </a:ext>
            </a:extLst>
          </p:cNvPr>
          <p:cNvSpPr txBox="1">
            <a:spLocks noChangeArrowheads="1"/>
          </p:cNvSpPr>
          <p:nvPr/>
        </p:nvSpPr>
        <p:spPr bwMode="auto">
          <a:xfrm>
            <a:off x="3821113" y="4400550"/>
            <a:ext cx="3929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摆动推杆</a:t>
            </a:r>
            <a:r>
              <a:rPr lang="en-US" altLang="zh-CN"/>
              <a:t>[</a:t>
            </a:r>
            <a:r>
              <a:rPr lang="en-US" altLang="zh-CN" i="1"/>
              <a:t>α</a:t>
            </a:r>
            <a:r>
              <a:rPr lang="en-US" altLang="zh-CN"/>
              <a:t>]</a:t>
            </a:r>
            <a:r>
              <a:rPr lang="zh-CN" altLang="en-US"/>
              <a:t>＝</a:t>
            </a:r>
            <a:r>
              <a:rPr lang="en-US" altLang="zh-CN"/>
              <a:t>35 °</a:t>
            </a:r>
            <a:r>
              <a:rPr lang="zh-CN" altLang="en-US"/>
              <a:t>～   </a:t>
            </a:r>
            <a:r>
              <a:rPr lang="en-US" altLang="zh-CN"/>
              <a:t>45°</a:t>
            </a:r>
          </a:p>
        </p:txBody>
      </p:sp>
      <p:sp>
        <p:nvSpPr>
          <p:cNvPr id="34851" name="Text Box 35">
            <a:extLst>
              <a:ext uri="{FF2B5EF4-FFF2-40B4-BE49-F238E27FC236}">
                <a16:creationId xmlns:a16="http://schemas.microsoft.com/office/drawing/2014/main" id="{71F30FDF-D765-47E0-9DDC-D159693904E1}"/>
              </a:ext>
            </a:extLst>
          </p:cNvPr>
          <p:cNvSpPr txBox="1">
            <a:spLocks noChangeArrowheads="1"/>
          </p:cNvSpPr>
          <p:nvPr/>
        </p:nvSpPr>
        <p:spPr bwMode="auto">
          <a:xfrm>
            <a:off x="2332038" y="4951413"/>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chemeClr val="tx2"/>
                </a:solidFill>
              </a:rPr>
              <a:t>回程时：</a:t>
            </a:r>
          </a:p>
        </p:txBody>
      </p:sp>
      <p:sp>
        <p:nvSpPr>
          <p:cNvPr id="34852" name="Text Box 36">
            <a:extLst>
              <a:ext uri="{FF2B5EF4-FFF2-40B4-BE49-F238E27FC236}">
                <a16:creationId xmlns:a16="http://schemas.microsoft.com/office/drawing/2014/main" id="{8361F1DD-F895-448E-A8B2-BA259A3C86CC}"/>
              </a:ext>
            </a:extLst>
          </p:cNvPr>
          <p:cNvSpPr txBox="1">
            <a:spLocks noChangeArrowheads="1"/>
          </p:cNvSpPr>
          <p:nvPr/>
        </p:nvSpPr>
        <p:spPr bwMode="auto">
          <a:xfrm>
            <a:off x="3808413" y="4976813"/>
            <a:ext cx="2633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a:t>
            </a:r>
            <a:r>
              <a:rPr lang="en-US" altLang="zh-CN" i="1"/>
              <a:t>α</a:t>
            </a:r>
            <a:r>
              <a:rPr lang="en-US" altLang="zh-CN"/>
              <a:t>]</a:t>
            </a:r>
            <a:r>
              <a:rPr lang="zh-CN" altLang="en-US"/>
              <a:t>＝</a:t>
            </a:r>
            <a:r>
              <a:rPr lang="en-US" altLang="zh-CN"/>
              <a:t>70 °</a:t>
            </a:r>
            <a:r>
              <a:rPr lang="zh-CN" altLang="en-US"/>
              <a:t>～  </a:t>
            </a:r>
            <a:r>
              <a:rPr lang="en-US" altLang="zh-CN"/>
              <a:t>80°</a:t>
            </a:r>
          </a:p>
        </p:txBody>
      </p:sp>
      <p:sp>
        <p:nvSpPr>
          <p:cNvPr id="14351" name="Line 37">
            <a:extLst>
              <a:ext uri="{FF2B5EF4-FFF2-40B4-BE49-F238E27FC236}">
                <a16:creationId xmlns:a16="http://schemas.microsoft.com/office/drawing/2014/main" id="{F3270306-A21C-4D98-AD01-EE3A98298105}"/>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352" name="Text Box 38">
            <a:extLst>
              <a:ext uri="{FF2B5EF4-FFF2-40B4-BE49-F238E27FC236}">
                <a16:creationId xmlns:a16="http://schemas.microsoft.com/office/drawing/2014/main" id="{7F4F10D3-DB81-4C5A-8B99-FB879D9C91C8}"/>
              </a:ext>
            </a:extLst>
          </p:cNvPr>
          <p:cNvSpPr txBox="1">
            <a:spLocks noChangeArrowheads="1"/>
          </p:cNvSpPr>
          <p:nvPr/>
        </p:nvSpPr>
        <p:spPr bwMode="auto">
          <a:xfrm>
            <a:off x="6780213" y="182563"/>
            <a:ext cx="314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凸轮机构基本尺寸的确定</a:t>
            </a:r>
            <a:r>
              <a:rPr lang="en-US" altLang="zh-CN" b="1">
                <a:solidFill>
                  <a:srgbClr val="FF3300"/>
                </a:solidFill>
                <a:ea typeface="华文新魏" panose="02010800040101010101" pitchFamily="2" charset="-122"/>
              </a:rPr>
              <a:t>(2/7)</a:t>
            </a:r>
          </a:p>
        </p:txBody>
      </p:sp>
      <p:sp>
        <p:nvSpPr>
          <p:cNvPr id="14353" name="Rectangle 42">
            <a:extLst>
              <a:ext uri="{FF2B5EF4-FFF2-40B4-BE49-F238E27FC236}">
                <a16:creationId xmlns:a16="http://schemas.microsoft.com/office/drawing/2014/main" id="{915CDDDF-E135-4363-89A0-D6A9255B3FE2}"/>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4859" name="Rectangle 43">
            <a:extLst>
              <a:ext uri="{FF2B5EF4-FFF2-40B4-BE49-F238E27FC236}">
                <a16:creationId xmlns:a16="http://schemas.microsoft.com/office/drawing/2014/main" id="{F70C9506-339E-457B-A864-1C672C370A9F}"/>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4860" name="Rectangle 44">
            <a:extLst>
              <a:ext uri="{FF2B5EF4-FFF2-40B4-BE49-F238E27FC236}">
                <a16:creationId xmlns:a16="http://schemas.microsoft.com/office/drawing/2014/main" id="{CE63DEED-D183-405C-9D15-1BF71028185A}"/>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4861" name="Rectangle 45">
            <a:extLst>
              <a:ext uri="{FF2B5EF4-FFF2-40B4-BE49-F238E27FC236}">
                <a16:creationId xmlns:a16="http://schemas.microsoft.com/office/drawing/2014/main" id="{E76ACA1A-2120-434D-82E3-D092C0CE4FD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pic>
        <p:nvPicPr>
          <p:cNvPr id="34862" name="Picture 46">
            <a:hlinkClick r:id="rId2" action="ppaction://hlinksldjump"/>
            <a:extLst>
              <a:ext uri="{FF2B5EF4-FFF2-40B4-BE49-F238E27FC236}">
                <a16:creationId xmlns:a16="http://schemas.microsoft.com/office/drawing/2014/main" id="{B0D5324A-1E61-475C-8B71-70E07EFEF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3" name="Picture 47">
            <a:hlinkClick r:id="" action="ppaction://hlinkshowjump?jump=nextslide"/>
            <a:extLst>
              <a:ext uri="{FF2B5EF4-FFF2-40B4-BE49-F238E27FC236}">
                <a16:creationId xmlns:a16="http://schemas.microsoft.com/office/drawing/2014/main" id="{920F9116-1272-46A0-AE1C-5EC868641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4" name="Picture 48">
            <a:hlinkClick r:id="" action="ppaction://hlinkshowjump?jump=previousslide"/>
            <a:extLst>
              <a:ext uri="{FF2B5EF4-FFF2-40B4-BE49-F238E27FC236}">
                <a16:creationId xmlns:a16="http://schemas.microsoft.com/office/drawing/2014/main" id="{A1F69C71-A8ED-4A77-8F8D-F5280CE106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28"/>
                                        </p:tgtEl>
                                        <p:attrNameLst>
                                          <p:attrName>style.visibility</p:attrName>
                                        </p:attrNameLst>
                                      </p:cBhvr>
                                      <p:to>
                                        <p:strVal val="visible"/>
                                      </p:to>
                                    </p:set>
                                    <p:animEffect transition="in" filter="wipe(left)">
                                      <p:cBhvr>
                                        <p:cTn id="7" dur="500"/>
                                        <p:tgtEl>
                                          <p:spTgt spid="348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34829"/>
                                        </p:tgtEl>
                                        <p:attrNameLst>
                                          <p:attrName>style.visibility</p:attrName>
                                        </p:attrNameLst>
                                      </p:cBhvr>
                                      <p:to>
                                        <p:strVal val="visible"/>
                                      </p:to>
                                    </p:set>
                                    <p:anim calcmode="lin" valueType="num">
                                      <p:cBhvr>
                                        <p:cTn id="12" dur="500" fill="hold"/>
                                        <p:tgtEl>
                                          <p:spTgt spid="34829"/>
                                        </p:tgtEl>
                                        <p:attrNameLst>
                                          <p:attrName>ppt_w</p:attrName>
                                        </p:attrNameLst>
                                      </p:cBhvr>
                                      <p:tavLst>
                                        <p:tav tm="0">
                                          <p:val>
                                            <p:fltVal val="0"/>
                                          </p:val>
                                        </p:tav>
                                        <p:tav tm="100000">
                                          <p:val>
                                            <p:strVal val="#ppt_w"/>
                                          </p:val>
                                        </p:tav>
                                      </p:tavLst>
                                    </p:anim>
                                    <p:anim calcmode="lin" valueType="num">
                                      <p:cBhvr>
                                        <p:cTn id="13" dur="500" fill="hold"/>
                                        <p:tgtEl>
                                          <p:spTgt spid="34829"/>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34830"/>
                                        </p:tgtEl>
                                        <p:attrNameLst>
                                          <p:attrName>style.visibility</p:attrName>
                                        </p:attrNameLst>
                                      </p:cBhvr>
                                      <p:to>
                                        <p:strVal val="visible"/>
                                      </p:to>
                                    </p:set>
                                    <p:anim calcmode="lin" valueType="num">
                                      <p:cBhvr>
                                        <p:cTn id="18" dur="500" fill="hold"/>
                                        <p:tgtEl>
                                          <p:spTgt spid="34830"/>
                                        </p:tgtEl>
                                        <p:attrNameLst>
                                          <p:attrName>ppt_w</p:attrName>
                                        </p:attrNameLst>
                                      </p:cBhvr>
                                      <p:tavLst>
                                        <p:tav tm="0">
                                          <p:val>
                                            <p:fltVal val="0"/>
                                          </p:val>
                                        </p:tav>
                                        <p:tav tm="100000">
                                          <p:val>
                                            <p:strVal val="#ppt_w"/>
                                          </p:val>
                                        </p:tav>
                                      </p:tavLst>
                                    </p:anim>
                                    <p:anim calcmode="lin" valueType="num">
                                      <p:cBhvr>
                                        <p:cTn id="19" dur="500" fill="hold"/>
                                        <p:tgtEl>
                                          <p:spTgt spid="34830"/>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34831"/>
                                        </p:tgtEl>
                                        <p:attrNameLst>
                                          <p:attrName>style.visibility</p:attrName>
                                        </p:attrNameLst>
                                      </p:cBhvr>
                                      <p:to>
                                        <p:strVal val="visible"/>
                                      </p:to>
                                    </p:set>
                                    <p:anim calcmode="lin" valueType="num">
                                      <p:cBhvr>
                                        <p:cTn id="24" dur="500" fill="hold"/>
                                        <p:tgtEl>
                                          <p:spTgt spid="34831"/>
                                        </p:tgtEl>
                                        <p:attrNameLst>
                                          <p:attrName>ppt_w</p:attrName>
                                        </p:attrNameLst>
                                      </p:cBhvr>
                                      <p:tavLst>
                                        <p:tav tm="0">
                                          <p:val>
                                            <p:fltVal val="0"/>
                                          </p:val>
                                        </p:tav>
                                        <p:tav tm="100000">
                                          <p:val>
                                            <p:strVal val="#ppt_w"/>
                                          </p:val>
                                        </p:tav>
                                      </p:tavLst>
                                    </p:anim>
                                    <p:anim calcmode="lin" valueType="num">
                                      <p:cBhvr>
                                        <p:cTn id="25" dur="500" fill="hold"/>
                                        <p:tgtEl>
                                          <p:spTgt spid="34831"/>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4833"/>
                                        </p:tgtEl>
                                        <p:attrNameLst>
                                          <p:attrName>style.visibility</p:attrName>
                                        </p:attrNameLst>
                                      </p:cBhvr>
                                      <p:to>
                                        <p:strVal val="visible"/>
                                      </p:to>
                                    </p:set>
                                    <p:animEffect transition="in" filter="wipe(left)">
                                      <p:cBhvr>
                                        <p:cTn id="30" dur="500"/>
                                        <p:tgtEl>
                                          <p:spTgt spid="3483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34832"/>
                                        </p:tgtEl>
                                        <p:attrNameLst>
                                          <p:attrName>style.visibility</p:attrName>
                                        </p:attrNameLst>
                                      </p:cBhvr>
                                      <p:to>
                                        <p:strVal val="visible"/>
                                      </p:to>
                                    </p:set>
                                    <p:animEffect transition="in" filter="wipe(right)">
                                      <p:cBhvr>
                                        <p:cTn id="35" dur="500"/>
                                        <p:tgtEl>
                                          <p:spTgt spid="3483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12" fill="hold" nodeType="clickEffect">
                                  <p:stCondLst>
                                    <p:cond delay="0"/>
                                  </p:stCondLst>
                                  <p:childTnLst>
                                    <p:set>
                                      <p:cBhvr>
                                        <p:cTn id="39" dur="1" fill="hold">
                                          <p:stCondLst>
                                            <p:cond delay="0"/>
                                          </p:stCondLst>
                                        </p:cTn>
                                        <p:tgtEl>
                                          <p:spTgt spid="34836"/>
                                        </p:tgtEl>
                                        <p:attrNameLst>
                                          <p:attrName>style.visibility</p:attrName>
                                        </p:attrNameLst>
                                      </p:cBhvr>
                                      <p:to>
                                        <p:strVal val="visible"/>
                                      </p:to>
                                    </p:set>
                                    <p:animEffect transition="in" filter="strips(downLeft)">
                                      <p:cBhvr>
                                        <p:cTn id="40" dur="500"/>
                                        <p:tgtEl>
                                          <p:spTgt spid="3483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34847"/>
                                        </p:tgtEl>
                                        <p:attrNameLst>
                                          <p:attrName>style.visibility</p:attrName>
                                        </p:attrNameLst>
                                      </p:cBhvr>
                                      <p:to>
                                        <p:strVal val="visible"/>
                                      </p:to>
                                    </p:set>
                                    <p:animEffect transition="in" filter="box(in)">
                                      <p:cBhvr>
                                        <p:cTn id="45" dur="500"/>
                                        <p:tgtEl>
                                          <p:spTgt spid="3484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34848"/>
                                        </p:tgtEl>
                                        <p:attrNameLst>
                                          <p:attrName>style.visibility</p:attrName>
                                        </p:attrNameLst>
                                      </p:cBhvr>
                                      <p:to>
                                        <p:strVal val="visible"/>
                                      </p:to>
                                    </p:set>
                                    <p:anim calcmode="lin" valueType="num">
                                      <p:cBhvr additive="base">
                                        <p:cTn id="50" dur="500" fill="hold"/>
                                        <p:tgtEl>
                                          <p:spTgt spid="34848"/>
                                        </p:tgtEl>
                                        <p:attrNameLst>
                                          <p:attrName>ppt_x</p:attrName>
                                        </p:attrNameLst>
                                      </p:cBhvr>
                                      <p:tavLst>
                                        <p:tav tm="0">
                                          <p:val>
                                            <p:strVal val="0-#ppt_w/2"/>
                                          </p:val>
                                        </p:tav>
                                        <p:tav tm="100000">
                                          <p:val>
                                            <p:strVal val="#ppt_x"/>
                                          </p:val>
                                        </p:tav>
                                      </p:tavLst>
                                    </p:anim>
                                    <p:anim calcmode="lin" valueType="num">
                                      <p:cBhvr additive="base">
                                        <p:cTn id="51" dur="500" fill="hold"/>
                                        <p:tgtEl>
                                          <p:spTgt spid="34848"/>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34849"/>
                                        </p:tgtEl>
                                        <p:attrNameLst>
                                          <p:attrName>style.visibility</p:attrName>
                                        </p:attrNameLst>
                                      </p:cBhvr>
                                      <p:to>
                                        <p:strVal val="visible"/>
                                      </p:to>
                                    </p:set>
                                    <p:animEffect transition="in" filter="slide(fromBottom)">
                                      <p:cBhvr>
                                        <p:cTn id="56" dur="500"/>
                                        <p:tgtEl>
                                          <p:spTgt spid="3484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34850"/>
                                        </p:tgtEl>
                                        <p:attrNameLst>
                                          <p:attrName>style.visibility</p:attrName>
                                        </p:attrNameLst>
                                      </p:cBhvr>
                                      <p:to>
                                        <p:strVal val="visible"/>
                                      </p:to>
                                    </p:set>
                                    <p:animEffect transition="in" filter="slide(fromBottom)">
                                      <p:cBhvr>
                                        <p:cTn id="61" dur="500"/>
                                        <p:tgtEl>
                                          <p:spTgt spid="3485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34851"/>
                                        </p:tgtEl>
                                        <p:attrNameLst>
                                          <p:attrName>style.visibility</p:attrName>
                                        </p:attrNameLst>
                                      </p:cBhvr>
                                      <p:to>
                                        <p:strVal val="visible"/>
                                      </p:to>
                                    </p:set>
                                    <p:anim calcmode="lin" valueType="num">
                                      <p:cBhvr additive="base">
                                        <p:cTn id="66" dur="500" fill="hold"/>
                                        <p:tgtEl>
                                          <p:spTgt spid="34851"/>
                                        </p:tgtEl>
                                        <p:attrNameLst>
                                          <p:attrName>ppt_x</p:attrName>
                                        </p:attrNameLst>
                                      </p:cBhvr>
                                      <p:tavLst>
                                        <p:tav tm="0">
                                          <p:val>
                                            <p:strVal val="0-#ppt_w/2"/>
                                          </p:val>
                                        </p:tav>
                                        <p:tav tm="100000">
                                          <p:val>
                                            <p:strVal val="#ppt_x"/>
                                          </p:val>
                                        </p:tav>
                                      </p:tavLst>
                                    </p:anim>
                                    <p:anim calcmode="lin" valueType="num">
                                      <p:cBhvr additive="base">
                                        <p:cTn id="67" dur="500" fill="hold"/>
                                        <p:tgtEl>
                                          <p:spTgt spid="34851"/>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34852"/>
                                        </p:tgtEl>
                                        <p:attrNameLst>
                                          <p:attrName>style.visibility</p:attrName>
                                        </p:attrNameLst>
                                      </p:cBhvr>
                                      <p:to>
                                        <p:strVal val="visible"/>
                                      </p:to>
                                    </p:set>
                                    <p:anim calcmode="lin" valueType="num">
                                      <p:cBhvr additive="base">
                                        <p:cTn id="72" dur="500" fill="hold"/>
                                        <p:tgtEl>
                                          <p:spTgt spid="34852"/>
                                        </p:tgtEl>
                                        <p:attrNameLst>
                                          <p:attrName>ppt_x</p:attrName>
                                        </p:attrNameLst>
                                      </p:cBhvr>
                                      <p:tavLst>
                                        <p:tav tm="0">
                                          <p:val>
                                            <p:strVal val="1+#ppt_w/2"/>
                                          </p:val>
                                        </p:tav>
                                        <p:tav tm="100000">
                                          <p:val>
                                            <p:strVal val="#ppt_x"/>
                                          </p:val>
                                        </p:tav>
                                      </p:tavLst>
                                    </p:anim>
                                    <p:anim calcmode="lin" valueType="num">
                                      <p:cBhvr additive="base">
                                        <p:cTn id="73" dur="500" fill="hold"/>
                                        <p:tgtEl>
                                          <p:spTgt spid="34852"/>
                                        </p:tgtEl>
                                        <p:attrNameLst>
                                          <p:attrName>ppt_y</p:attrName>
                                        </p:attrNameLst>
                                      </p:cBhvr>
                                      <p:tavLst>
                                        <p:tav tm="0">
                                          <p:val>
                                            <p:strVal val="#ppt_y"/>
                                          </p:val>
                                        </p:tav>
                                        <p:tav tm="100000">
                                          <p:val>
                                            <p:strVal val="#ppt_y"/>
                                          </p:val>
                                        </p:tav>
                                      </p:tavLst>
                                    </p:anim>
                                  </p:childTnLst>
                                </p:cTn>
                              </p:par>
                            </p:childTnLst>
                          </p:cTn>
                        </p:par>
                        <p:par>
                          <p:cTn id="74" fill="hold" nodeType="afterGroup">
                            <p:stCondLst>
                              <p:cond delay="500"/>
                            </p:stCondLst>
                            <p:childTnLst>
                              <p:par>
                                <p:cTn id="75" presetID="2" presetClass="entr" presetSubtype="2" fill="hold" nodeType="afterEffect">
                                  <p:stCondLst>
                                    <p:cond delay="0"/>
                                  </p:stCondLst>
                                  <p:childTnLst>
                                    <p:set>
                                      <p:cBhvr>
                                        <p:cTn id="76" dur="1" fill="hold">
                                          <p:stCondLst>
                                            <p:cond delay="0"/>
                                          </p:stCondLst>
                                        </p:cTn>
                                        <p:tgtEl>
                                          <p:spTgt spid="34862"/>
                                        </p:tgtEl>
                                        <p:attrNameLst>
                                          <p:attrName>style.visibility</p:attrName>
                                        </p:attrNameLst>
                                      </p:cBhvr>
                                      <p:to>
                                        <p:strVal val="visible"/>
                                      </p:to>
                                    </p:set>
                                    <p:anim calcmode="lin" valueType="num">
                                      <p:cBhvr additive="base">
                                        <p:cTn id="77" dur="500" fill="hold"/>
                                        <p:tgtEl>
                                          <p:spTgt spid="34862"/>
                                        </p:tgtEl>
                                        <p:attrNameLst>
                                          <p:attrName>ppt_x</p:attrName>
                                        </p:attrNameLst>
                                      </p:cBhvr>
                                      <p:tavLst>
                                        <p:tav tm="0">
                                          <p:val>
                                            <p:strVal val="1+#ppt_w/2"/>
                                          </p:val>
                                        </p:tav>
                                        <p:tav tm="100000">
                                          <p:val>
                                            <p:strVal val="#ppt_x"/>
                                          </p:val>
                                        </p:tav>
                                      </p:tavLst>
                                    </p:anim>
                                    <p:anim calcmode="lin" valueType="num">
                                      <p:cBhvr additive="base">
                                        <p:cTn id="78" dur="500" fill="hold"/>
                                        <p:tgtEl>
                                          <p:spTgt spid="34862"/>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1000"/>
                            </p:stCondLst>
                            <p:childTnLst>
                              <p:par>
                                <p:cTn id="80" presetID="2" presetClass="entr" presetSubtype="2" fill="hold" nodeType="afterEffect">
                                  <p:stCondLst>
                                    <p:cond delay="0"/>
                                  </p:stCondLst>
                                  <p:childTnLst>
                                    <p:set>
                                      <p:cBhvr>
                                        <p:cTn id="81" dur="1" fill="hold">
                                          <p:stCondLst>
                                            <p:cond delay="0"/>
                                          </p:stCondLst>
                                        </p:cTn>
                                        <p:tgtEl>
                                          <p:spTgt spid="34864"/>
                                        </p:tgtEl>
                                        <p:attrNameLst>
                                          <p:attrName>style.visibility</p:attrName>
                                        </p:attrNameLst>
                                      </p:cBhvr>
                                      <p:to>
                                        <p:strVal val="visible"/>
                                      </p:to>
                                    </p:set>
                                    <p:anim calcmode="lin" valueType="num">
                                      <p:cBhvr additive="base">
                                        <p:cTn id="82" dur="500" fill="hold"/>
                                        <p:tgtEl>
                                          <p:spTgt spid="34864"/>
                                        </p:tgtEl>
                                        <p:attrNameLst>
                                          <p:attrName>ppt_x</p:attrName>
                                        </p:attrNameLst>
                                      </p:cBhvr>
                                      <p:tavLst>
                                        <p:tav tm="0">
                                          <p:val>
                                            <p:strVal val="1+#ppt_w/2"/>
                                          </p:val>
                                        </p:tav>
                                        <p:tav tm="100000">
                                          <p:val>
                                            <p:strVal val="#ppt_x"/>
                                          </p:val>
                                        </p:tav>
                                      </p:tavLst>
                                    </p:anim>
                                    <p:anim calcmode="lin" valueType="num">
                                      <p:cBhvr additive="base">
                                        <p:cTn id="83" dur="500" fill="hold"/>
                                        <p:tgtEl>
                                          <p:spTgt spid="34864"/>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1500"/>
                            </p:stCondLst>
                            <p:childTnLst>
                              <p:par>
                                <p:cTn id="85" presetID="2" presetClass="entr" presetSubtype="2" fill="hold" nodeType="afterEffect">
                                  <p:stCondLst>
                                    <p:cond delay="0"/>
                                  </p:stCondLst>
                                  <p:childTnLst>
                                    <p:set>
                                      <p:cBhvr>
                                        <p:cTn id="86" dur="1" fill="hold">
                                          <p:stCondLst>
                                            <p:cond delay="0"/>
                                          </p:stCondLst>
                                        </p:cTn>
                                        <p:tgtEl>
                                          <p:spTgt spid="34863"/>
                                        </p:tgtEl>
                                        <p:attrNameLst>
                                          <p:attrName>style.visibility</p:attrName>
                                        </p:attrNameLst>
                                      </p:cBhvr>
                                      <p:to>
                                        <p:strVal val="visible"/>
                                      </p:to>
                                    </p:set>
                                    <p:anim calcmode="lin" valueType="num">
                                      <p:cBhvr additive="base">
                                        <p:cTn id="87" dur="500" fill="hold"/>
                                        <p:tgtEl>
                                          <p:spTgt spid="34863"/>
                                        </p:tgtEl>
                                        <p:attrNameLst>
                                          <p:attrName>ppt_x</p:attrName>
                                        </p:attrNameLst>
                                      </p:cBhvr>
                                      <p:tavLst>
                                        <p:tav tm="0">
                                          <p:val>
                                            <p:strVal val="1+#ppt_w/2"/>
                                          </p:val>
                                        </p:tav>
                                        <p:tav tm="100000">
                                          <p:val>
                                            <p:strVal val="#ppt_x"/>
                                          </p:val>
                                        </p:tav>
                                      </p:tavLst>
                                    </p:anim>
                                    <p:anim calcmode="lin" valueType="num">
                                      <p:cBhvr additive="base">
                                        <p:cTn id="88" dur="500" fill="hold"/>
                                        <p:tgtEl>
                                          <p:spTgt spid="34863"/>
                                        </p:tgtEl>
                                        <p:attrNameLst>
                                          <p:attrName>ppt_y</p:attrName>
                                        </p:attrNameLst>
                                      </p:cBhvr>
                                      <p:tavLst>
                                        <p:tav tm="0">
                                          <p:val>
                                            <p:strVal val="#ppt_y"/>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nodeType="clickEffect">
                                  <p:stCondLst>
                                    <p:cond delay="0"/>
                                  </p:stCondLst>
                                  <p:childTnLst>
                                    <p:set>
                                      <p:cBhvr>
                                        <p:cTn id="92" dur="1" fill="hold">
                                          <p:stCondLst>
                                            <p:cond delay="499"/>
                                          </p:stCondLst>
                                        </p:cTn>
                                        <p:tgtEl>
                                          <p:spTgt spid="34859"/>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nodeType="clickEffect">
                                  <p:stCondLst>
                                    <p:cond delay="0"/>
                                  </p:stCondLst>
                                  <p:childTnLst>
                                    <p:set>
                                      <p:cBhvr>
                                        <p:cTn id="96" dur="1" fill="hold">
                                          <p:stCondLst>
                                            <p:cond delay="499"/>
                                          </p:stCondLst>
                                        </p:cTn>
                                        <p:tgtEl>
                                          <p:spTgt spid="34860"/>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nodeType="clickEffect">
                                  <p:stCondLst>
                                    <p:cond delay="0"/>
                                  </p:stCondLst>
                                  <p:childTnLst>
                                    <p:set>
                                      <p:cBhvr>
                                        <p:cTn id="100" dur="1" fill="hold">
                                          <p:stCondLst>
                                            <p:cond delay="499"/>
                                          </p:stCondLst>
                                        </p:cTn>
                                        <p:tgtEl>
                                          <p:spTgt spid="348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8" grpId="0"/>
      <p:bldP spid="34829" grpId="0"/>
      <p:bldP spid="34830" grpId="0"/>
      <p:bldP spid="34831" grpId="0"/>
      <p:bldP spid="34832" grpId="0"/>
      <p:bldP spid="34833" grpId="0"/>
      <p:bldP spid="34847" grpId="0"/>
      <p:bldP spid="34848" grpId="0"/>
      <p:bldP spid="34849" grpId="0"/>
      <p:bldP spid="34850" grpId="0"/>
      <p:bldP spid="34851" grpId="0"/>
      <p:bldP spid="348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a:extLst>
              <a:ext uri="{FF2B5EF4-FFF2-40B4-BE49-F238E27FC236}">
                <a16:creationId xmlns:a16="http://schemas.microsoft.com/office/drawing/2014/main" id="{5BA55445-769F-45DE-887C-FFBA4B102E41}"/>
              </a:ext>
            </a:extLst>
          </p:cNvPr>
          <p:cNvSpPr txBox="1">
            <a:spLocks noChangeArrowheads="1"/>
          </p:cNvSpPr>
          <p:nvPr/>
        </p:nvSpPr>
        <p:spPr bwMode="auto">
          <a:xfrm>
            <a:off x="2351088" y="657225"/>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2</a:t>
            </a:r>
            <a:r>
              <a:rPr lang="zh-CN" altLang="en-US">
                <a:solidFill>
                  <a:schemeClr val="tx2"/>
                </a:solidFill>
                <a:latin typeface="黑体" panose="02010609060101010101" pitchFamily="49" charset="-122"/>
                <a:ea typeface="黑体" panose="02010609060101010101" pitchFamily="49" charset="-122"/>
              </a:rPr>
              <a:t>．</a:t>
            </a:r>
            <a:r>
              <a:rPr lang="zh-CN" altLang="en-GB">
                <a:solidFill>
                  <a:schemeClr val="tx2"/>
                </a:solidFill>
                <a:latin typeface="黑体" panose="02010609060101010101" pitchFamily="49" charset="-122"/>
                <a:ea typeface="黑体" panose="02010609060101010101" pitchFamily="49" charset="-122"/>
              </a:rPr>
              <a:t>凸轮基圆半径的确定</a:t>
            </a:r>
            <a:endParaRPr lang="zh-CN" altLang="en-US">
              <a:solidFill>
                <a:schemeClr val="tx2"/>
              </a:solidFill>
              <a:latin typeface="黑体" panose="02010609060101010101" pitchFamily="49" charset="-122"/>
              <a:ea typeface="黑体" panose="02010609060101010101" pitchFamily="49" charset="-122"/>
            </a:endParaRPr>
          </a:p>
        </p:txBody>
      </p:sp>
      <p:sp>
        <p:nvSpPr>
          <p:cNvPr id="47109" name="Text Box 5">
            <a:extLst>
              <a:ext uri="{FF2B5EF4-FFF2-40B4-BE49-F238E27FC236}">
                <a16:creationId xmlns:a16="http://schemas.microsoft.com/office/drawing/2014/main" id="{4ED1C7B5-622A-4673-9BCA-354AB8058CBB}"/>
              </a:ext>
            </a:extLst>
          </p:cNvPr>
          <p:cNvSpPr txBox="1">
            <a:spLocks noChangeArrowheads="1"/>
          </p:cNvSpPr>
          <p:nvPr/>
        </p:nvSpPr>
        <p:spPr bwMode="auto">
          <a:xfrm>
            <a:off x="3397250" y="1665288"/>
            <a:ext cx="4786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n-US" altLang="zh-CN"/>
              <a:t>tan</a:t>
            </a:r>
            <a:r>
              <a:rPr lang="en-US" altLang="zh-CN" i="1"/>
              <a:t>α</a:t>
            </a:r>
            <a:r>
              <a:rPr lang="zh-CN" altLang="en-US"/>
              <a:t>＝</a:t>
            </a:r>
            <a:r>
              <a:rPr lang="en-US" altLang="zh-CN"/>
              <a:t>[(d</a:t>
            </a:r>
            <a:r>
              <a:rPr lang="en-US" altLang="zh-CN" i="1"/>
              <a:t>s/</a:t>
            </a:r>
            <a:r>
              <a:rPr lang="en-US" altLang="zh-CN"/>
              <a:t>d</a:t>
            </a:r>
            <a:r>
              <a:rPr lang="en-GB" altLang="zh-CN" i="1"/>
              <a:t>δ </a:t>
            </a:r>
            <a:r>
              <a:rPr lang="en-GB" altLang="zh-CN"/>
              <a:t>)</a:t>
            </a:r>
            <a:r>
              <a:rPr lang="zh-CN" altLang="en-GB" i="1"/>
              <a:t>－</a:t>
            </a:r>
            <a:r>
              <a:rPr lang="en-GB" altLang="zh-CN" i="1"/>
              <a:t>e</a:t>
            </a:r>
            <a:r>
              <a:rPr lang="en-GB" altLang="zh-CN"/>
              <a:t>]/[</a:t>
            </a:r>
            <a:r>
              <a:rPr lang="zh-CN" altLang="en-GB"/>
              <a:t>（</a:t>
            </a:r>
            <a:r>
              <a:rPr lang="en-GB" altLang="zh-CN" i="1"/>
              <a:t>r</a:t>
            </a:r>
            <a:r>
              <a:rPr lang="en-GB" altLang="zh-CN" sz="2000" i="1" baseline="-25000"/>
              <a:t>0</a:t>
            </a:r>
            <a:r>
              <a:rPr lang="en-GB" altLang="zh-CN" sz="2000" baseline="60000"/>
              <a:t>2</a:t>
            </a:r>
            <a:r>
              <a:rPr lang="zh-CN" altLang="en-GB" i="1"/>
              <a:t>－</a:t>
            </a:r>
            <a:r>
              <a:rPr lang="en-GB" altLang="zh-CN" i="1"/>
              <a:t>e</a:t>
            </a:r>
            <a:r>
              <a:rPr lang="en-GB" altLang="zh-CN" sz="2000" baseline="60000"/>
              <a:t>2</a:t>
            </a:r>
            <a:r>
              <a:rPr lang="en-GB" altLang="zh-CN"/>
              <a:t>)</a:t>
            </a:r>
            <a:r>
              <a:rPr lang="en-GB" altLang="zh-CN" sz="2000" baseline="60000"/>
              <a:t>1/2</a:t>
            </a:r>
            <a:r>
              <a:rPr lang="zh-CN" altLang="en-GB"/>
              <a:t>＋</a:t>
            </a:r>
            <a:r>
              <a:rPr lang="en-GB" altLang="zh-CN" i="1"/>
              <a:t>s</a:t>
            </a:r>
            <a:r>
              <a:rPr lang="en-GB" altLang="zh-CN"/>
              <a:t>]</a:t>
            </a:r>
            <a:endParaRPr lang="en-US" altLang="zh-CN"/>
          </a:p>
        </p:txBody>
      </p:sp>
      <p:sp>
        <p:nvSpPr>
          <p:cNvPr id="47110" name="Text Box 6">
            <a:extLst>
              <a:ext uri="{FF2B5EF4-FFF2-40B4-BE49-F238E27FC236}">
                <a16:creationId xmlns:a16="http://schemas.microsoft.com/office/drawing/2014/main" id="{756525D8-B3C3-4942-9BCA-A23A204FF493}"/>
              </a:ext>
            </a:extLst>
          </p:cNvPr>
          <p:cNvSpPr txBox="1">
            <a:spLocks noChangeArrowheads="1"/>
          </p:cNvSpPr>
          <p:nvPr/>
        </p:nvSpPr>
        <p:spPr bwMode="auto">
          <a:xfrm>
            <a:off x="2327275" y="2205038"/>
            <a:ext cx="6280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在偏距一定，推杆的运动规律已知的条件下，</a:t>
            </a:r>
          </a:p>
        </p:txBody>
      </p:sp>
      <p:sp>
        <p:nvSpPr>
          <p:cNvPr id="47111" name="Text Box 7">
            <a:extLst>
              <a:ext uri="{FF2B5EF4-FFF2-40B4-BE49-F238E27FC236}">
                <a16:creationId xmlns:a16="http://schemas.microsoft.com/office/drawing/2014/main" id="{05817131-A30B-4D7A-B7FF-C5F23792B921}"/>
              </a:ext>
            </a:extLst>
          </p:cNvPr>
          <p:cNvSpPr txBox="1">
            <a:spLocks noChangeArrowheads="1"/>
          </p:cNvSpPr>
          <p:nvPr/>
        </p:nvSpPr>
        <p:spPr bwMode="auto">
          <a:xfrm>
            <a:off x="1690688" y="2636838"/>
            <a:ext cx="2506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可减小压力角</a:t>
            </a:r>
            <a:r>
              <a:rPr lang="en-US" altLang="zh-CN" i="1"/>
              <a:t>α</a:t>
            </a:r>
            <a:r>
              <a:rPr lang="zh-CN" altLang="en-US"/>
              <a:t>，</a:t>
            </a:r>
          </a:p>
        </p:txBody>
      </p:sp>
      <p:sp>
        <p:nvSpPr>
          <p:cNvPr id="47112" name="Text Box 8">
            <a:extLst>
              <a:ext uri="{FF2B5EF4-FFF2-40B4-BE49-F238E27FC236}">
                <a16:creationId xmlns:a16="http://schemas.microsoft.com/office/drawing/2014/main" id="{90C6F885-3909-4FB9-8154-BFA3B24EE897}"/>
              </a:ext>
            </a:extLst>
          </p:cNvPr>
          <p:cNvSpPr txBox="1">
            <a:spLocks noChangeArrowheads="1"/>
          </p:cNvSpPr>
          <p:nvPr/>
        </p:nvSpPr>
        <p:spPr bwMode="auto">
          <a:xfrm>
            <a:off x="8256588" y="2205038"/>
            <a:ext cx="25447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加大基圆半径</a:t>
            </a:r>
            <a:r>
              <a:rPr lang="en-US" altLang="zh-CN" i="1"/>
              <a:t>r</a:t>
            </a:r>
            <a:r>
              <a:rPr lang="en-US" altLang="zh-CN" sz="2000" baseline="-25000"/>
              <a:t>0</a:t>
            </a:r>
            <a:r>
              <a:rPr lang="zh-CN" altLang="en-US"/>
              <a:t>，</a:t>
            </a:r>
          </a:p>
        </p:txBody>
      </p:sp>
      <p:sp>
        <p:nvSpPr>
          <p:cNvPr id="47113" name="Text Box 9">
            <a:extLst>
              <a:ext uri="{FF2B5EF4-FFF2-40B4-BE49-F238E27FC236}">
                <a16:creationId xmlns:a16="http://schemas.microsoft.com/office/drawing/2014/main" id="{97D42B93-DE0F-41E7-ADD4-4538F960A198}"/>
              </a:ext>
            </a:extLst>
          </p:cNvPr>
          <p:cNvSpPr txBox="1">
            <a:spLocks noChangeArrowheads="1"/>
          </p:cNvSpPr>
          <p:nvPr/>
        </p:nvSpPr>
        <p:spPr bwMode="auto">
          <a:xfrm>
            <a:off x="3900488" y="2636838"/>
            <a:ext cx="384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从而改善机构的传力特性，</a:t>
            </a:r>
          </a:p>
        </p:txBody>
      </p:sp>
      <p:sp>
        <p:nvSpPr>
          <p:cNvPr id="47114" name="Text Box 10">
            <a:extLst>
              <a:ext uri="{FF2B5EF4-FFF2-40B4-BE49-F238E27FC236}">
                <a16:creationId xmlns:a16="http://schemas.microsoft.com/office/drawing/2014/main" id="{4727A10B-1DFF-47BF-83E3-F0C8AAF422DF}"/>
              </a:ext>
            </a:extLst>
          </p:cNvPr>
          <p:cNvSpPr txBox="1">
            <a:spLocks noChangeArrowheads="1"/>
          </p:cNvSpPr>
          <p:nvPr/>
        </p:nvSpPr>
        <p:spPr bwMode="auto">
          <a:xfrm>
            <a:off x="7464425" y="2611438"/>
            <a:ext cx="323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但机构的尺寸会增大。</a:t>
            </a:r>
          </a:p>
        </p:txBody>
      </p:sp>
      <p:sp>
        <p:nvSpPr>
          <p:cNvPr id="47118" name="Text Box 14">
            <a:extLst>
              <a:ext uri="{FF2B5EF4-FFF2-40B4-BE49-F238E27FC236}">
                <a16:creationId xmlns:a16="http://schemas.microsoft.com/office/drawing/2014/main" id="{80DAFF63-9890-4CF4-A766-8DEB9F474C00}"/>
              </a:ext>
            </a:extLst>
          </p:cNvPr>
          <p:cNvSpPr txBox="1">
            <a:spLocks noChangeArrowheads="1"/>
          </p:cNvSpPr>
          <p:nvPr/>
        </p:nvSpPr>
        <p:spPr bwMode="auto">
          <a:xfrm>
            <a:off x="2171700" y="3249613"/>
            <a:ext cx="3689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2</a:t>
            </a:r>
            <a:r>
              <a:rPr lang="zh-CN" altLang="en-US"/>
              <a:t>）凸轮基圆半径的确定</a:t>
            </a:r>
          </a:p>
        </p:txBody>
      </p:sp>
      <p:sp>
        <p:nvSpPr>
          <p:cNvPr id="47119" name="Text Box 15">
            <a:extLst>
              <a:ext uri="{FF2B5EF4-FFF2-40B4-BE49-F238E27FC236}">
                <a16:creationId xmlns:a16="http://schemas.microsoft.com/office/drawing/2014/main" id="{E196CB86-0159-40BA-9B06-DCDA4401F934}"/>
              </a:ext>
            </a:extLst>
          </p:cNvPr>
          <p:cNvSpPr txBox="1">
            <a:spLocks noChangeArrowheads="1"/>
          </p:cNvSpPr>
          <p:nvPr/>
        </p:nvSpPr>
        <p:spPr bwMode="auto">
          <a:xfrm>
            <a:off x="1703388" y="3789363"/>
            <a:ext cx="8869362"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凸轮基圆半径的确定的原则是：</a:t>
            </a:r>
            <a:r>
              <a:rPr lang="zh-CN" altLang="en-US">
                <a:solidFill>
                  <a:schemeClr val="tx2"/>
                </a:solidFill>
              </a:rPr>
              <a:t>应在满足</a:t>
            </a:r>
            <a:r>
              <a:rPr lang="en-US" altLang="zh-CN" i="1">
                <a:solidFill>
                  <a:schemeClr val="tx2"/>
                </a:solidFill>
              </a:rPr>
              <a:t>α</a:t>
            </a:r>
            <a:r>
              <a:rPr lang="en-US" altLang="zh-CN" sz="2000" baseline="-25000">
                <a:solidFill>
                  <a:schemeClr val="tx2"/>
                </a:solidFill>
              </a:rPr>
              <a:t>max</a:t>
            </a:r>
            <a:r>
              <a:rPr lang="en-US" altLang="zh-CN">
                <a:solidFill>
                  <a:schemeClr val="tx2"/>
                </a:solidFill>
              </a:rPr>
              <a:t>≤[</a:t>
            </a:r>
            <a:r>
              <a:rPr lang="en-US" altLang="zh-CN" i="1">
                <a:solidFill>
                  <a:schemeClr val="tx2"/>
                </a:solidFill>
              </a:rPr>
              <a:t>α</a:t>
            </a:r>
            <a:r>
              <a:rPr lang="en-US" altLang="zh-CN">
                <a:solidFill>
                  <a:schemeClr val="tx2"/>
                </a:solidFill>
              </a:rPr>
              <a:t>]</a:t>
            </a:r>
            <a:r>
              <a:rPr lang="zh-CN" altLang="en-US">
                <a:solidFill>
                  <a:schemeClr val="tx2"/>
                </a:solidFill>
              </a:rPr>
              <a:t>的条件下，</a:t>
            </a:r>
          </a:p>
          <a:p>
            <a:pPr eaLnBrk="1" hangingPunct="1"/>
            <a:r>
              <a:rPr lang="zh-CN" altLang="en-US">
                <a:solidFill>
                  <a:schemeClr val="tx2"/>
                </a:solidFill>
              </a:rPr>
              <a:t>合理地确定凸轮的基圆半径，使凸轮机构的尺寸不至过大。</a:t>
            </a:r>
          </a:p>
        </p:txBody>
      </p:sp>
      <p:sp>
        <p:nvSpPr>
          <p:cNvPr id="47120" name="Text Box 16">
            <a:extLst>
              <a:ext uri="{FF2B5EF4-FFF2-40B4-BE49-F238E27FC236}">
                <a16:creationId xmlns:a16="http://schemas.microsoft.com/office/drawing/2014/main" id="{D30E8A36-7B12-45E0-8C0C-8E069A3DDE6B}"/>
              </a:ext>
            </a:extLst>
          </p:cNvPr>
          <p:cNvSpPr txBox="1">
            <a:spLocks noChangeArrowheads="1"/>
          </p:cNvSpPr>
          <p:nvPr/>
        </p:nvSpPr>
        <p:spPr bwMode="auto">
          <a:xfrm>
            <a:off x="2316163" y="4611688"/>
            <a:ext cx="7367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先按满足推程压力角</a:t>
            </a:r>
            <a:r>
              <a:rPr lang="en-US" altLang="zh-CN" i="1"/>
              <a:t>α</a:t>
            </a:r>
            <a:r>
              <a:rPr lang="en-US" altLang="zh-CN"/>
              <a:t>≤[</a:t>
            </a:r>
            <a:r>
              <a:rPr lang="en-US" altLang="zh-CN" i="1"/>
              <a:t>α</a:t>
            </a:r>
            <a:r>
              <a:rPr lang="en-US" altLang="zh-CN"/>
              <a:t>]</a:t>
            </a:r>
            <a:r>
              <a:rPr lang="zh-CN" altLang="en-US"/>
              <a:t>的条件来确定基圆半径</a:t>
            </a:r>
            <a:r>
              <a:rPr lang="en-US" altLang="zh-CN" i="1"/>
              <a:t>r</a:t>
            </a:r>
            <a:r>
              <a:rPr lang="en-US" altLang="zh-CN" sz="2000" baseline="-25000"/>
              <a:t>0</a:t>
            </a:r>
            <a:r>
              <a:rPr lang="zh-CN" altLang="en-US"/>
              <a:t>，</a:t>
            </a:r>
          </a:p>
        </p:txBody>
      </p:sp>
      <p:grpSp>
        <p:nvGrpSpPr>
          <p:cNvPr id="47121" name="Group 17">
            <a:extLst>
              <a:ext uri="{FF2B5EF4-FFF2-40B4-BE49-F238E27FC236}">
                <a16:creationId xmlns:a16="http://schemas.microsoft.com/office/drawing/2014/main" id="{029633CA-E16E-4F2D-851B-B474E46226B0}"/>
              </a:ext>
            </a:extLst>
          </p:cNvPr>
          <p:cNvGrpSpPr>
            <a:grpSpLocks/>
          </p:cNvGrpSpPr>
          <p:nvPr/>
        </p:nvGrpSpPr>
        <p:grpSpPr bwMode="auto">
          <a:xfrm>
            <a:off x="3459163" y="4586288"/>
            <a:ext cx="6453187" cy="1033462"/>
            <a:chOff x="1141" y="1146"/>
            <a:chExt cx="4065" cy="651"/>
          </a:xfrm>
        </p:grpSpPr>
        <p:sp>
          <p:nvSpPr>
            <p:cNvPr id="15385" name="Text Box 18">
              <a:extLst>
                <a:ext uri="{FF2B5EF4-FFF2-40B4-BE49-F238E27FC236}">
                  <a16:creationId xmlns:a16="http://schemas.microsoft.com/office/drawing/2014/main" id="{4CDB46C9-0F8D-4F96-BBBE-AF1AB5268C81}"/>
                </a:ext>
              </a:extLst>
            </p:cNvPr>
            <p:cNvSpPr txBox="1">
              <a:spLocks noChangeArrowheads="1"/>
            </p:cNvSpPr>
            <p:nvPr/>
          </p:nvSpPr>
          <p:spPr bwMode="auto">
            <a:xfrm>
              <a:off x="4898" y="1146"/>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即</a:t>
              </a:r>
            </a:p>
          </p:txBody>
        </p:sp>
        <p:sp>
          <p:nvSpPr>
            <p:cNvPr id="15386" name="Text Box 19">
              <a:extLst>
                <a:ext uri="{FF2B5EF4-FFF2-40B4-BE49-F238E27FC236}">
                  <a16:creationId xmlns:a16="http://schemas.microsoft.com/office/drawing/2014/main" id="{D995D0D0-5F7B-46AC-9A09-5D1AAA3C45D3}"/>
                </a:ext>
              </a:extLst>
            </p:cNvPr>
            <p:cNvSpPr txBox="1">
              <a:spLocks noChangeArrowheads="1"/>
            </p:cNvSpPr>
            <p:nvPr/>
          </p:nvSpPr>
          <p:spPr bwMode="auto">
            <a:xfrm>
              <a:off x="1141" y="1509"/>
              <a:ext cx="30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r</a:t>
              </a:r>
              <a:r>
                <a:rPr lang="en-US" altLang="zh-CN" sz="2000" baseline="-25000"/>
                <a:t>0</a:t>
              </a:r>
              <a:r>
                <a:rPr lang="en-US" altLang="zh-CN"/>
                <a:t>≥{[(d</a:t>
              </a:r>
              <a:r>
                <a:rPr lang="en-US" altLang="zh-CN" i="1"/>
                <a:t>s</a:t>
              </a:r>
              <a:r>
                <a:rPr lang="en-US" altLang="zh-CN"/>
                <a:t>/d</a:t>
              </a:r>
              <a:r>
                <a:rPr lang="en-US" altLang="zh-CN" i="1"/>
                <a:t>δ </a:t>
              </a:r>
              <a:r>
                <a:rPr lang="zh-CN" altLang="en-GB" i="1"/>
                <a:t>－</a:t>
              </a:r>
              <a:r>
                <a:rPr lang="zh-CN" altLang="en-US"/>
                <a:t> </a:t>
              </a:r>
              <a:r>
                <a:rPr lang="en-US" altLang="zh-CN" i="1"/>
                <a:t>e</a:t>
              </a:r>
              <a:r>
                <a:rPr lang="en-US" altLang="zh-CN"/>
                <a:t>)/tan[</a:t>
              </a:r>
              <a:r>
                <a:rPr lang="en-US" altLang="zh-CN" i="1"/>
                <a:t>α</a:t>
              </a:r>
              <a:r>
                <a:rPr lang="en-US" altLang="zh-CN"/>
                <a:t>] </a:t>
              </a:r>
              <a:r>
                <a:rPr lang="zh-CN" altLang="en-GB" i="1"/>
                <a:t>－</a:t>
              </a:r>
              <a:r>
                <a:rPr lang="zh-CN" altLang="en-US"/>
                <a:t> </a:t>
              </a:r>
              <a:r>
                <a:rPr lang="en-US" altLang="zh-CN" i="1"/>
                <a:t>s</a:t>
              </a:r>
              <a:r>
                <a:rPr lang="en-US" altLang="zh-CN"/>
                <a:t>]</a:t>
              </a:r>
              <a:r>
                <a:rPr lang="en-US" altLang="zh-CN" sz="2000" baseline="60000"/>
                <a:t>2</a:t>
              </a:r>
              <a:r>
                <a:rPr lang="en-US" altLang="zh-CN"/>
                <a:t>+</a:t>
              </a:r>
              <a:r>
                <a:rPr lang="en-US" altLang="zh-CN" i="1"/>
                <a:t>e</a:t>
              </a:r>
              <a:r>
                <a:rPr lang="en-US" altLang="zh-CN" sz="2000" baseline="60000"/>
                <a:t>2</a:t>
              </a:r>
              <a:r>
                <a:rPr lang="en-US" altLang="zh-CN"/>
                <a:t>}</a:t>
              </a:r>
              <a:r>
                <a:rPr lang="en-US" altLang="zh-CN" sz="2000" baseline="60000"/>
                <a:t>1/2</a:t>
              </a:r>
            </a:p>
          </p:txBody>
        </p:sp>
      </p:grpSp>
      <p:sp>
        <p:nvSpPr>
          <p:cNvPr id="47124" name="Text Box 20">
            <a:extLst>
              <a:ext uri="{FF2B5EF4-FFF2-40B4-BE49-F238E27FC236}">
                <a16:creationId xmlns:a16="http://schemas.microsoft.com/office/drawing/2014/main" id="{20ECFE34-4A4B-4F0A-A3A4-6C1A40EF790D}"/>
              </a:ext>
            </a:extLst>
          </p:cNvPr>
          <p:cNvSpPr txBox="1">
            <a:spLocks noChangeArrowheads="1"/>
          </p:cNvSpPr>
          <p:nvPr/>
        </p:nvSpPr>
        <p:spPr bwMode="auto">
          <a:xfrm>
            <a:off x="1703388" y="5624513"/>
            <a:ext cx="9115425"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GB"/>
              <a:t>        用上式计算得 </a:t>
            </a:r>
            <a:r>
              <a:rPr lang="en-GB" altLang="zh-CN" i="1"/>
              <a:t>r</a:t>
            </a:r>
            <a:r>
              <a:rPr lang="en-GB" altLang="zh-CN" sz="2000" baseline="-25000"/>
              <a:t>0</a:t>
            </a:r>
            <a:r>
              <a:rPr lang="zh-CN" altLang="en-GB"/>
              <a:t>随凸轮廓线上各点的</a:t>
            </a:r>
            <a:r>
              <a:rPr lang="en-GB" altLang="zh-CN"/>
              <a:t>d</a:t>
            </a:r>
            <a:r>
              <a:rPr lang="en-GB" altLang="zh-CN" i="1"/>
              <a:t>s</a:t>
            </a:r>
            <a:r>
              <a:rPr lang="en-GB" altLang="zh-CN"/>
              <a:t>/</a:t>
            </a:r>
            <a:r>
              <a:rPr lang="en-US" altLang="zh-CN"/>
              <a:t>d</a:t>
            </a:r>
            <a:r>
              <a:rPr lang="en-US" altLang="zh-CN" i="1"/>
              <a:t>δ</a:t>
            </a:r>
            <a:r>
              <a:rPr lang="zh-CN" altLang="en-US" i="1"/>
              <a:t>、</a:t>
            </a:r>
            <a:r>
              <a:rPr lang="en-US" altLang="zh-CN" i="1"/>
              <a:t>s</a:t>
            </a:r>
            <a:r>
              <a:rPr lang="zh-CN" altLang="en-US"/>
              <a:t>值的不同而不</a:t>
            </a:r>
          </a:p>
          <a:p>
            <a:pPr eaLnBrk="1" hangingPunct="1"/>
            <a:r>
              <a:rPr lang="zh-CN" altLang="en-US"/>
              <a:t>同，</a:t>
            </a:r>
          </a:p>
        </p:txBody>
      </p:sp>
      <p:sp>
        <p:nvSpPr>
          <p:cNvPr id="47125" name="Text Box 21">
            <a:extLst>
              <a:ext uri="{FF2B5EF4-FFF2-40B4-BE49-F238E27FC236}">
                <a16:creationId xmlns:a16="http://schemas.microsoft.com/office/drawing/2014/main" id="{FFF31489-6D95-4CA8-8541-0A3098FB99DA}"/>
              </a:ext>
            </a:extLst>
          </p:cNvPr>
          <p:cNvSpPr txBox="1">
            <a:spLocks noChangeArrowheads="1"/>
          </p:cNvSpPr>
          <p:nvPr/>
        </p:nvSpPr>
        <p:spPr bwMode="auto">
          <a:xfrm>
            <a:off x="1724025" y="5995988"/>
            <a:ext cx="85121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故需确定 </a:t>
            </a:r>
            <a:r>
              <a:rPr lang="en-US" altLang="zh-CN" i="1"/>
              <a:t>r</a:t>
            </a:r>
            <a:r>
              <a:rPr lang="en-US" altLang="zh-CN" sz="2000" baseline="-25000"/>
              <a:t>0 </a:t>
            </a:r>
            <a:r>
              <a:rPr lang="zh-CN" altLang="en-US"/>
              <a:t>的极大值，即为凸轮基圆半径的最小半径值。</a:t>
            </a:r>
          </a:p>
        </p:txBody>
      </p:sp>
      <p:sp>
        <p:nvSpPr>
          <p:cNvPr id="15375" name="Line 22">
            <a:extLst>
              <a:ext uri="{FF2B5EF4-FFF2-40B4-BE49-F238E27FC236}">
                <a16:creationId xmlns:a16="http://schemas.microsoft.com/office/drawing/2014/main" id="{EAAB5923-76FE-4E8C-A241-1D0FB7CE0631}"/>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6" name="Text Box 23">
            <a:extLst>
              <a:ext uri="{FF2B5EF4-FFF2-40B4-BE49-F238E27FC236}">
                <a16:creationId xmlns:a16="http://schemas.microsoft.com/office/drawing/2014/main" id="{9C9DAE8F-EAF6-4D54-B3C0-E65F9985D442}"/>
              </a:ext>
            </a:extLst>
          </p:cNvPr>
          <p:cNvSpPr txBox="1">
            <a:spLocks noChangeArrowheads="1"/>
          </p:cNvSpPr>
          <p:nvPr/>
        </p:nvSpPr>
        <p:spPr bwMode="auto">
          <a:xfrm>
            <a:off x="6780213" y="182563"/>
            <a:ext cx="314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凸轮机构基本尺寸的确定</a:t>
            </a:r>
            <a:r>
              <a:rPr lang="en-US" altLang="zh-CN" b="1">
                <a:solidFill>
                  <a:srgbClr val="FF3300"/>
                </a:solidFill>
                <a:ea typeface="华文新魏" panose="02010800040101010101" pitchFamily="2" charset="-122"/>
              </a:rPr>
              <a:t>(3/7)</a:t>
            </a:r>
          </a:p>
        </p:txBody>
      </p:sp>
      <p:sp>
        <p:nvSpPr>
          <p:cNvPr id="15377" name="Rectangle 27">
            <a:extLst>
              <a:ext uri="{FF2B5EF4-FFF2-40B4-BE49-F238E27FC236}">
                <a16:creationId xmlns:a16="http://schemas.microsoft.com/office/drawing/2014/main" id="{AD9643ED-DD32-4025-B95B-834628C0F90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7132" name="Rectangle 28">
            <a:extLst>
              <a:ext uri="{FF2B5EF4-FFF2-40B4-BE49-F238E27FC236}">
                <a16:creationId xmlns:a16="http://schemas.microsoft.com/office/drawing/2014/main" id="{0578C1B3-EFA2-4E8A-B900-E07A8EFB2F7F}"/>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7133" name="Rectangle 29">
            <a:extLst>
              <a:ext uri="{FF2B5EF4-FFF2-40B4-BE49-F238E27FC236}">
                <a16:creationId xmlns:a16="http://schemas.microsoft.com/office/drawing/2014/main" id="{EF043577-EA11-433E-871D-67B413654065}"/>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7134" name="Rectangle 30">
            <a:extLst>
              <a:ext uri="{FF2B5EF4-FFF2-40B4-BE49-F238E27FC236}">
                <a16:creationId xmlns:a16="http://schemas.microsoft.com/office/drawing/2014/main" id="{D1EF9B05-2B41-49DA-BD80-BBBB598E1E49}"/>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pic>
        <p:nvPicPr>
          <p:cNvPr id="47137" name="Picture 33">
            <a:hlinkClick r:id="rId2" action="ppaction://hlinksldjump"/>
            <a:extLst>
              <a:ext uri="{FF2B5EF4-FFF2-40B4-BE49-F238E27FC236}">
                <a16:creationId xmlns:a16="http://schemas.microsoft.com/office/drawing/2014/main" id="{7BF142CB-F201-4AA6-A7E9-98814E0E3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8" name="Picture 34">
            <a:hlinkClick r:id="" action="ppaction://hlinkshowjump?jump=nextslide"/>
            <a:extLst>
              <a:ext uri="{FF2B5EF4-FFF2-40B4-BE49-F238E27FC236}">
                <a16:creationId xmlns:a16="http://schemas.microsoft.com/office/drawing/2014/main" id="{4B157FBA-0944-4CBE-81A5-2B9C0E0083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9" name="Picture 35">
            <a:hlinkClick r:id="" action="ppaction://hlinkshowjump?jump=previousslide"/>
            <a:extLst>
              <a:ext uri="{FF2B5EF4-FFF2-40B4-BE49-F238E27FC236}">
                <a16:creationId xmlns:a16="http://schemas.microsoft.com/office/drawing/2014/main" id="{2A8AE57D-B31B-4B42-8D4A-58575C2268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6" name="Text Box 12">
            <a:extLst>
              <a:ext uri="{FF2B5EF4-FFF2-40B4-BE49-F238E27FC236}">
                <a16:creationId xmlns:a16="http://schemas.microsoft.com/office/drawing/2014/main" id="{F30E5710-24CB-4AA6-B413-F886DFF1FC05}"/>
              </a:ext>
            </a:extLst>
          </p:cNvPr>
          <p:cNvSpPr txBox="1">
            <a:spLocks noChangeArrowheads="1"/>
          </p:cNvSpPr>
          <p:nvPr/>
        </p:nvSpPr>
        <p:spPr bwMode="auto">
          <a:xfrm>
            <a:off x="2135188" y="1160463"/>
            <a:ext cx="4456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1</a:t>
            </a:r>
            <a:r>
              <a:rPr lang="zh-CN" altLang="en-US" dirty="0"/>
              <a:t>）</a:t>
            </a:r>
            <a:r>
              <a:rPr lang="zh-CN" altLang="en-US" dirty="0">
                <a:hlinkClick r:id="rId6" action="ppaction://hlinkfile"/>
              </a:rPr>
              <a:t>凸轮机构的压力角与基圆半径的关系</a:t>
            </a:r>
            <a:endParaRPr lang="zh-CN" altLang="en-US" dirty="0"/>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7108"/>
                                        </p:tgtEl>
                                        <p:attrNameLst>
                                          <p:attrName>style.visibility</p:attrName>
                                        </p:attrNameLst>
                                      </p:cBhvr>
                                      <p:to>
                                        <p:strVal val="visible"/>
                                      </p:to>
                                    </p:set>
                                    <p:anim calcmode="lin" valueType="num">
                                      <p:cBhvr>
                                        <p:cTn id="7" dur="500" fill="hold"/>
                                        <p:tgtEl>
                                          <p:spTgt spid="47108"/>
                                        </p:tgtEl>
                                        <p:attrNameLst>
                                          <p:attrName>ppt_w</p:attrName>
                                        </p:attrNameLst>
                                      </p:cBhvr>
                                      <p:tavLst>
                                        <p:tav tm="0">
                                          <p:val>
                                            <p:fltVal val="0"/>
                                          </p:val>
                                        </p:tav>
                                        <p:tav tm="100000">
                                          <p:val>
                                            <p:strVal val="#ppt_w"/>
                                          </p:val>
                                        </p:tav>
                                      </p:tavLst>
                                    </p:anim>
                                    <p:anim calcmode="lin" valueType="num">
                                      <p:cBhvr>
                                        <p:cTn id="8" dur="500" fill="hold"/>
                                        <p:tgtEl>
                                          <p:spTgt spid="4710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47116">
                                            <p:txEl>
                                              <p:pRg st="0" end="0"/>
                                            </p:txEl>
                                          </p:spTgt>
                                        </p:tgtEl>
                                        <p:attrNameLst>
                                          <p:attrName>style.visibility</p:attrName>
                                        </p:attrNameLst>
                                      </p:cBhvr>
                                      <p:to>
                                        <p:strVal val="visible"/>
                                      </p:to>
                                    </p:set>
                                    <p:animEffect transition="in" filter="checkerboard(across)">
                                      <p:cBhvr>
                                        <p:cTn id="13" dur="500"/>
                                        <p:tgtEl>
                                          <p:spTgt spid="47116">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47109"/>
                                        </p:tgtEl>
                                        <p:attrNameLst>
                                          <p:attrName>style.visibility</p:attrName>
                                        </p:attrNameLst>
                                      </p:cBhvr>
                                      <p:to>
                                        <p:strVal val="visible"/>
                                      </p:to>
                                    </p:set>
                                    <p:animEffect transition="in" filter="slide(fromTop)">
                                      <p:cBhvr>
                                        <p:cTn id="18" dur="500"/>
                                        <p:tgtEl>
                                          <p:spTgt spid="4710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7110"/>
                                        </p:tgtEl>
                                        <p:attrNameLst>
                                          <p:attrName>style.visibility</p:attrName>
                                        </p:attrNameLst>
                                      </p:cBhvr>
                                      <p:to>
                                        <p:strVal val="visible"/>
                                      </p:to>
                                    </p:set>
                                    <p:animEffect transition="in" filter="wipe(left)">
                                      <p:cBhvr>
                                        <p:cTn id="23" dur="500"/>
                                        <p:tgtEl>
                                          <p:spTgt spid="471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7112"/>
                                        </p:tgtEl>
                                        <p:attrNameLst>
                                          <p:attrName>style.visibility</p:attrName>
                                        </p:attrNameLst>
                                      </p:cBhvr>
                                      <p:to>
                                        <p:strVal val="visible"/>
                                      </p:to>
                                    </p:set>
                                    <p:animEffect transition="in" filter="wipe(left)">
                                      <p:cBhvr>
                                        <p:cTn id="28" dur="500"/>
                                        <p:tgtEl>
                                          <p:spTgt spid="4711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47111"/>
                                        </p:tgtEl>
                                        <p:attrNameLst>
                                          <p:attrName>style.visibility</p:attrName>
                                        </p:attrNameLst>
                                      </p:cBhvr>
                                      <p:to>
                                        <p:strVal val="visible"/>
                                      </p:to>
                                    </p:set>
                                    <p:anim calcmode="lin" valueType="num">
                                      <p:cBhvr>
                                        <p:cTn id="33" dur="500" fill="hold"/>
                                        <p:tgtEl>
                                          <p:spTgt spid="47111"/>
                                        </p:tgtEl>
                                        <p:attrNameLst>
                                          <p:attrName>ppt_w</p:attrName>
                                        </p:attrNameLst>
                                      </p:cBhvr>
                                      <p:tavLst>
                                        <p:tav tm="0">
                                          <p:val>
                                            <p:fltVal val="0"/>
                                          </p:val>
                                        </p:tav>
                                        <p:tav tm="100000">
                                          <p:val>
                                            <p:strVal val="#ppt_w"/>
                                          </p:val>
                                        </p:tav>
                                      </p:tavLst>
                                    </p:anim>
                                    <p:anim calcmode="lin" valueType="num">
                                      <p:cBhvr>
                                        <p:cTn id="34" dur="500" fill="hold"/>
                                        <p:tgtEl>
                                          <p:spTgt spid="47111"/>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7113"/>
                                        </p:tgtEl>
                                        <p:attrNameLst>
                                          <p:attrName>style.visibility</p:attrName>
                                        </p:attrNameLst>
                                      </p:cBhvr>
                                      <p:to>
                                        <p:strVal val="visible"/>
                                      </p:to>
                                    </p:set>
                                    <p:animEffect transition="in" filter="wipe(left)">
                                      <p:cBhvr>
                                        <p:cTn id="39" dur="500"/>
                                        <p:tgtEl>
                                          <p:spTgt spid="4711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7114"/>
                                        </p:tgtEl>
                                        <p:attrNameLst>
                                          <p:attrName>style.visibility</p:attrName>
                                        </p:attrNameLst>
                                      </p:cBhvr>
                                      <p:to>
                                        <p:strVal val="visible"/>
                                      </p:to>
                                    </p:set>
                                    <p:anim calcmode="lin" valueType="num">
                                      <p:cBhvr additive="base">
                                        <p:cTn id="44" dur="500" fill="hold"/>
                                        <p:tgtEl>
                                          <p:spTgt spid="47114"/>
                                        </p:tgtEl>
                                        <p:attrNameLst>
                                          <p:attrName>ppt_x</p:attrName>
                                        </p:attrNameLst>
                                      </p:cBhvr>
                                      <p:tavLst>
                                        <p:tav tm="0">
                                          <p:val>
                                            <p:strVal val="#ppt_x"/>
                                          </p:val>
                                        </p:tav>
                                        <p:tav tm="100000">
                                          <p:val>
                                            <p:strVal val="#ppt_x"/>
                                          </p:val>
                                        </p:tav>
                                      </p:tavLst>
                                    </p:anim>
                                    <p:anim calcmode="lin" valueType="num">
                                      <p:cBhvr additive="base">
                                        <p:cTn id="45" dur="500" fill="hold"/>
                                        <p:tgtEl>
                                          <p:spTgt spid="47114"/>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47118"/>
                                        </p:tgtEl>
                                        <p:attrNameLst>
                                          <p:attrName>style.visibility</p:attrName>
                                        </p:attrNameLst>
                                      </p:cBhvr>
                                      <p:to>
                                        <p:strVal val="visible"/>
                                      </p:to>
                                    </p:set>
                                    <p:anim calcmode="lin" valueType="num">
                                      <p:cBhvr>
                                        <p:cTn id="50" dur="500" fill="hold"/>
                                        <p:tgtEl>
                                          <p:spTgt spid="47118"/>
                                        </p:tgtEl>
                                        <p:attrNameLst>
                                          <p:attrName>ppt_w</p:attrName>
                                        </p:attrNameLst>
                                      </p:cBhvr>
                                      <p:tavLst>
                                        <p:tav tm="0">
                                          <p:val>
                                            <p:fltVal val="0"/>
                                          </p:val>
                                        </p:tav>
                                        <p:tav tm="100000">
                                          <p:val>
                                            <p:strVal val="#ppt_w"/>
                                          </p:val>
                                        </p:tav>
                                      </p:tavLst>
                                    </p:anim>
                                    <p:anim calcmode="lin" valueType="num">
                                      <p:cBhvr>
                                        <p:cTn id="51" dur="500" fill="hold"/>
                                        <p:tgtEl>
                                          <p:spTgt spid="47118"/>
                                        </p:tgtEl>
                                        <p:attrNameLst>
                                          <p:attrName>ppt_h</p:attrName>
                                        </p:attrNameLst>
                                      </p:cBhvr>
                                      <p:tavLst>
                                        <p:tav tm="0">
                                          <p:val>
                                            <p:fltVal val="0"/>
                                          </p:val>
                                        </p:tav>
                                        <p:tav tm="100000">
                                          <p:val>
                                            <p:strVal val="#ppt_h"/>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7" presetClass="entr" presetSubtype="0" fill="hold" grpId="0" nodeType="clickEffect">
                                  <p:stCondLst>
                                    <p:cond delay="0"/>
                                  </p:stCondLst>
                                  <p:iterate type="lt">
                                    <p:tmPct val="50000"/>
                                  </p:iterate>
                                  <p:childTnLst>
                                    <p:set>
                                      <p:cBhvr>
                                        <p:cTn id="55" dur="1" fill="hold">
                                          <p:stCondLst>
                                            <p:cond delay="0"/>
                                          </p:stCondLst>
                                        </p:cTn>
                                        <p:tgtEl>
                                          <p:spTgt spid="47119"/>
                                        </p:tgtEl>
                                        <p:attrNameLst>
                                          <p:attrName>style.visibility</p:attrName>
                                        </p:attrNameLst>
                                      </p:cBhvr>
                                      <p:to>
                                        <p:strVal val="visible"/>
                                      </p:to>
                                    </p:set>
                                    <p:anim calcmode="discrete" valueType="clr">
                                      <p:cBhvr override="childStyle">
                                        <p:cTn id="56" dur="80"/>
                                        <p:tgtEl>
                                          <p:spTgt spid="47119"/>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47119"/>
                                        </p:tgtEl>
                                        <p:attrNameLst>
                                          <p:attrName>fillcolor</p:attrName>
                                        </p:attrNameLst>
                                      </p:cBhvr>
                                      <p:tavLst>
                                        <p:tav tm="0">
                                          <p:val>
                                            <p:clrVal>
                                              <a:schemeClr val="accent2"/>
                                            </p:clrVal>
                                          </p:val>
                                        </p:tav>
                                        <p:tav tm="50000">
                                          <p:val>
                                            <p:clrVal>
                                              <a:schemeClr val="hlink"/>
                                            </p:clrVal>
                                          </p:val>
                                        </p:tav>
                                      </p:tavLst>
                                    </p:anim>
                                    <p:set>
                                      <p:cBhvr>
                                        <p:cTn id="58" dur="80"/>
                                        <p:tgtEl>
                                          <p:spTgt spid="47119"/>
                                        </p:tgtEl>
                                        <p:attrNameLst>
                                          <p:attrName>fill.type</p:attrName>
                                        </p:attrNameLst>
                                      </p:cBhvr>
                                      <p:to>
                                        <p:strVal val="solid"/>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7120"/>
                                        </p:tgtEl>
                                        <p:attrNameLst>
                                          <p:attrName>style.visibility</p:attrName>
                                        </p:attrNameLst>
                                      </p:cBhvr>
                                      <p:to>
                                        <p:strVal val="visible"/>
                                      </p:to>
                                    </p:set>
                                    <p:animEffect transition="in" filter="wipe(left)">
                                      <p:cBhvr>
                                        <p:cTn id="63" dur="500"/>
                                        <p:tgtEl>
                                          <p:spTgt spid="47120"/>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nodeType="clickEffect">
                                  <p:stCondLst>
                                    <p:cond delay="0"/>
                                  </p:stCondLst>
                                  <p:childTnLst>
                                    <p:set>
                                      <p:cBhvr>
                                        <p:cTn id="67" dur="1" fill="hold">
                                          <p:stCondLst>
                                            <p:cond delay="0"/>
                                          </p:stCondLst>
                                        </p:cTn>
                                        <p:tgtEl>
                                          <p:spTgt spid="47121"/>
                                        </p:tgtEl>
                                        <p:attrNameLst>
                                          <p:attrName>style.visibility</p:attrName>
                                        </p:attrNameLst>
                                      </p:cBhvr>
                                      <p:to>
                                        <p:strVal val="visible"/>
                                      </p:to>
                                    </p:set>
                                    <p:animEffect transition="in" filter="wipe(up)">
                                      <p:cBhvr>
                                        <p:cTn id="68" dur="500"/>
                                        <p:tgtEl>
                                          <p:spTgt spid="47121"/>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47124"/>
                                        </p:tgtEl>
                                        <p:attrNameLst>
                                          <p:attrName>style.visibility</p:attrName>
                                        </p:attrNameLst>
                                      </p:cBhvr>
                                      <p:to>
                                        <p:strVal val="visible"/>
                                      </p:to>
                                    </p:set>
                                    <p:animEffect transition="in" filter="wipe(left)">
                                      <p:cBhvr>
                                        <p:cTn id="73" dur="500"/>
                                        <p:tgtEl>
                                          <p:spTgt spid="47124"/>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47125"/>
                                        </p:tgtEl>
                                        <p:attrNameLst>
                                          <p:attrName>style.visibility</p:attrName>
                                        </p:attrNameLst>
                                      </p:cBhvr>
                                      <p:to>
                                        <p:strVal val="visible"/>
                                      </p:to>
                                    </p:set>
                                    <p:animEffect transition="in" filter="wipe(left)">
                                      <p:cBhvr>
                                        <p:cTn id="78" dur="500"/>
                                        <p:tgtEl>
                                          <p:spTgt spid="47125"/>
                                        </p:tgtEl>
                                      </p:cBhvr>
                                    </p:animEffect>
                                  </p:childTnLst>
                                </p:cTn>
                              </p:par>
                            </p:childTnLst>
                          </p:cTn>
                        </p:par>
                        <p:par>
                          <p:cTn id="79" fill="hold" nodeType="afterGroup">
                            <p:stCondLst>
                              <p:cond delay="500"/>
                            </p:stCondLst>
                            <p:childTnLst>
                              <p:par>
                                <p:cTn id="80" presetID="2" presetClass="entr" presetSubtype="2" fill="hold" nodeType="afterEffect">
                                  <p:stCondLst>
                                    <p:cond delay="0"/>
                                  </p:stCondLst>
                                  <p:childTnLst>
                                    <p:set>
                                      <p:cBhvr>
                                        <p:cTn id="81" dur="1" fill="hold">
                                          <p:stCondLst>
                                            <p:cond delay="0"/>
                                          </p:stCondLst>
                                        </p:cTn>
                                        <p:tgtEl>
                                          <p:spTgt spid="47137"/>
                                        </p:tgtEl>
                                        <p:attrNameLst>
                                          <p:attrName>style.visibility</p:attrName>
                                        </p:attrNameLst>
                                      </p:cBhvr>
                                      <p:to>
                                        <p:strVal val="visible"/>
                                      </p:to>
                                    </p:set>
                                    <p:anim calcmode="lin" valueType="num">
                                      <p:cBhvr additive="base">
                                        <p:cTn id="82" dur="500" fill="hold"/>
                                        <p:tgtEl>
                                          <p:spTgt spid="47137"/>
                                        </p:tgtEl>
                                        <p:attrNameLst>
                                          <p:attrName>ppt_x</p:attrName>
                                        </p:attrNameLst>
                                      </p:cBhvr>
                                      <p:tavLst>
                                        <p:tav tm="0">
                                          <p:val>
                                            <p:strVal val="1+#ppt_w/2"/>
                                          </p:val>
                                        </p:tav>
                                        <p:tav tm="100000">
                                          <p:val>
                                            <p:strVal val="#ppt_x"/>
                                          </p:val>
                                        </p:tav>
                                      </p:tavLst>
                                    </p:anim>
                                    <p:anim calcmode="lin" valueType="num">
                                      <p:cBhvr additive="base">
                                        <p:cTn id="83" dur="500" fill="hold"/>
                                        <p:tgtEl>
                                          <p:spTgt spid="47137"/>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1000"/>
                            </p:stCondLst>
                            <p:childTnLst>
                              <p:par>
                                <p:cTn id="85" presetID="2" presetClass="entr" presetSubtype="2" fill="hold" nodeType="afterEffect">
                                  <p:stCondLst>
                                    <p:cond delay="0"/>
                                  </p:stCondLst>
                                  <p:childTnLst>
                                    <p:set>
                                      <p:cBhvr>
                                        <p:cTn id="86" dur="1" fill="hold">
                                          <p:stCondLst>
                                            <p:cond delay="0"/>
                                          </p:stCondLst>
                                        </p:cTn>
                                        <p:tgtEl>
                                          <p:spTgt spid="47139"/>
                                        </p:tgtEl>
                                        <p:attrNameLst>
                                          <p:attrName>style.visibility</p:attrName>
                                        </p:attrNameLst>
                                      </p:cBhvr>
                                      <p:to>
                                        <p:strVal val="visible"/>
                                      </p:to>
                                    </p:set>
                                    <p:anim calcmode="lin" valueType="num">
                                      <p:cBhvr additive="base">
                                        <p:cTn id="87" dur="500" fill="hold"/>
                                        <p:tgtEl>
                                          <p:spTgt spid="47139"/>
                                        </p:tgtEl>
                                        <p:attrNameLst>
                                          <p:attrName>ppt_x</p:attrName>
                                        </p:attrNameLst>
                                      </p:cBhvr>
                                      <p:tavLst>
                                        <p:tav tm="0">
                                          <p:val>
                                            <p:strVal val="1+#ppt_w/2"/>
                                          </p:val>
                                        </p:tav>
                                        <p:tav tm="100000">
                                          <p:val>
                                            <p:strVal val="#ppt_x"/>
                                          </p:val>
                                        </p:tav>
                                      </p:tavLst>
                                    </p:anim>
                                    <p:anim calcmode="lin" valueType="num">
                                      <p:cBhvr additive="base">
                                        <p:cTn id="88" dur="500" fill="hold"/>
                                        <p:tgtEl>
                                          <p:spTgt spid="47139"/>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1500"/>
                            </p:stCondLst>
                            <p:childTnLst>
                              <p:par>
                                <p:cTn id="90" presetID="2" presetClass="entr" presetSubtype="2" fill="hold" nodeType="afterEffect">
                                  <p:stCondLst>
                                    <p:cond delay="0"/>
                                  </p:stCondLst>
                                  <p:childTnLst>
                                    <p:set>
                                      <p:cBhvr>
                                        <p:cTn id="91" dur="1" fill="hold">
                                          <p:stCondLst>
                                            <p:cond delay="0"/>
                                          </p:stCondLst>
                                        </p:cTn>
                                        <p:tgtEl>
                                          <p:spTgt spid="47138"/>
                                        </p:tgtEl>
                                        <p:attrNameLst>
                                          <p:attrName>style.visibility</p:attrName>
                                        </p:attrNameLst>
                                      </p:cBhvr>
                                      <p:to>
                                        <p:strVal val="visible"/>
                                      </p:to>
                                    </p:set>
                                    <p:anim calcmode="lin" valueType="num">
                                      <p:cBhvr additive="base">
                                        <p:cTn id="92" dur="500" fill="hold"/>
                                        <p:tgtEl>
                                          <p:spTgt spid="47138"/>
                                        </p:tgtEl>
                                        <p:attrNameLst>
                                          <p:attrName>ppt_x</p:attrName>
                                        </p:attrNameLst>
                                      </p:cBhvr>
                                      <p:tavLst>
                                        <p:tav tm="0">
                                          <p:val>
                                            <p:strVal val="1+#ppt_w/2"/>
                                          </p:val>
                                        </p:tav>
                                        <p:tav tm="100000">
                                          <p:val>
                                            <p:strVal val="#ppt_x"/>
                                          </p:val>
                                        </p:tav>
                                      </p:tavLst>
                                    </p:anim>
                                    <p:anim calcmode="lin" valueType="num">
                                      <p:cBhvr additive="base">
                                        <p:cTn id="93" dur="500" fill="hold"/>
                                        <p:tgtEl>
                                          <p:spTgt spid="47138"/>
                                        </p:tgtEl>
                                        <p:attrNameLst>
                                          <p:attrName>ppt_y</p:attrName>
                                        </p:attrNameLst>
                                      </p:cBhvr>
                                      <p:tavLst>
                                        <p:tav tm="0">
                                          <p:val>
                                            <p:strVal val="#ppt_y"/>
                                          </p:val>
                                        </p:tav>
                                        <p:tav tm="100000">
                                          <p:val>
                                            <p:strVal val="#ppt_y"/>
                                          </p:val>
                                        </p:tav>
                                      </p:tavLst>
                                    </p:anim>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ntr" presetSubtype="0" fill="hold" nodeType="clickEffect">
                                  <p:stCondLst>
                                    <p:cond delay="0"/>
                                  </p:stCondLst>
                                  <p:childTnLst>
                                    <p:set>
                                      <p:cBhvr>
                                        <p:cTn id="97" dur="1" fill="hold">
                                          <p:stCondLst>
                                            <p:cond delay="499"/>
                                          </p:stCondLst>
                                        </p:cTn>
                                        <p:tgtEl>
                                          <p:spTgt spid="47132"/>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ntr" presetSubtype="0" fill="hold" nodeType="clickEffect">
                                  <p:stCondLst>
                                    <p:cond delay="0"/>
                                  </p:stCondLst>
                                  <p:childTnLst>
                                    <p:set>
                                      <p:cBhvr>
                                        <p:cTn id="101" dur="1" fill="hold">
                                          <p:stCondLst>
                                            <p:cond delay="499"/>
                                          </p:stCondLst>
                                        </p:cTn>
                                        <p:tgtEl>
                                          <p:spTgt spid="47133"/>
                                        </p:tgtEl>
                                        <p:attrNameLst>
                                          <p:attrName>style.visibility</p:attrName>
                                        </p:attrNameLst>
                                      </p:cBhvr>
                                      <p:to>
                                        <p:strVal val="visible"/>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 presetClass="entr" presetSubtype="0" fill="hold" nodeType="clickEffect">
                                  <p:stCondLst>
                                    <p:cond delay="0"/>
                                  </p:stCondLst>
                                  <p:childTnLst>
                                    <p:set>
                                      <p:cBhvr>
                                        <p:cTn id="105" dur="1" fill="hold">
                                          <p:stCondLst>
                                            <p:cond delay="499"/>
                                          </p:stCondLst>
                                        </p:cTn>
                                        <p:tgtEl>
                                          <p:spTgt spid="47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P spid="47109" grpId="0"/>
      <p:bldP spid="47110" grpId="0"/>
      <p:bldP spid="47111" grpId="0"/>
      <p:bldP spid="47112" grpId="0"/>
      <p:bldP spid="47113" grpId="0"/>
      <p:bldP spid="47114" grpId="0"/>
      <p:bldP spid="47118" grpId="0"/>
      <p:bldP spid="47119" grpId="0"/>
      <p:bldP spid="47120" grpId="0"/>
      <p:bldP spid="47124" grpId="0"/>
      <p:bldP spid="471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7" name="Text Box 13">
            <a:extLst>
              <a:ext uri="{FF2B5EF4-FFF2-40B4-BE49-F238E27FC236}">
                <a16:creationId xmlns:a16="http://schemas.microsoft.com/office/drawing/2014/main" id="{4619231D-413D-49CD-9BA4-18003B70AB69}"/>
              </a:ext>
            </a:extLst>
          </p:cNvPr>
          <p:cNvSpPr txBox="1">
            <a:spLocks noChangeArrowheads="1"/>
          </p:cNvSpPr>
          <p:nvPr/>
        </p:nvSpPr>
        <p:spPr bwMode="auto">
          <a:xfrm>
            <a:off x="2316163" y="668338"/>
            <a:ext cx="5670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还要考虑满足凸轮的结构及强度的要求：</a:t>
            </a:r>
          </a:p>
        </p:txBody>
      </p:sp>
      <p:sp>
        <p:nvSpPr>
          <p:cNvPr id="36878" name="Text Box 14">
            <a:extLst>
              <a:ext uri="{FF2B5EF4-FFF2-40B4-BE49-F238E27FC236}">
                <a16:creationId xmlns:a16="http://schemas.microsoft.com/office/drawing/2014/main" id="{597184EA-A101-4517-9077-7D7B74D1B46C}"/>
              </a:ext>
            </a:extLst>
          </p:cNvPr>
          <p:cNvSpPr txBox="1">
            <a:spLocks noChangeArrowheads="1"/>
          </p:cNvSpPr>
          <p:nvPr/>
        </p:nvSpPr>
        <p:spPr bwMode="auto">
          <a:xfrm>
            <a:off x="1666875" y="1130300"/>
            <a:ext cx="8802688"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当凸轮和轴做成一体时，凸轮工作廓线的最小半径应略大于</a:t>
            </a:r>
          </a:p>
          <a:p>
            <a:pPr eaLnBrk="1" hangingPunct="1"/>
            <a:r>
              <a:rPr lang="zh-CN" altLang="en-US"/>
              <a:t>轴的半径。</a:t>
            </a:r>
          </a:p>
        </p:txBody>
      </p:sp>
      <p:sp>
        <p:nvSpPr>
          <p:cNvPr id="36879" name="Text Box 15">
            <a:extLst>
              <a:ext uri="{FF2B5EF4-FFF2-40B4-BE49-F238E27FC236}">
                <a16:creationId xmlns:a16="http://schemas.microsoft.com/office/drawing/2014/main" id="{4FA071E7-F18E-4D81-84A2-7954DFCEC1CF}"/>
              </a:ext>
            </a:extLst>
          </p:cNvPr>
          <p:cNvSpPr txBox="1">
            <a:spLocks noChangeArrowheads="1"/>
          </p:cNvSpPr>
          <p:nvPr/>
        </p:nvSpPr>
        <p:spPr bwMode="auto">
          <a:xfrm>
            <a:off x="1703388" y="1917700"/>
            <a:ext cx="880268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当凸轮和轴单独制作时，凸轮上要作出轮毂，此时凸轮工作</a:t>
            </a:r>
          </a:p>
          <a:p>
            <a:pPr eaLnBrk="1" hangingPunct="1"/>
            <a:r>
              <a:rPr lang="zh-CN" altLang="en-US"/>
              <a:t>廓线的最小半径应略大于轮毂的外径。可取凸轮工作廓线的最小</a:t>
            </a:r>
          </a:p>
          <a:p>
            <a:pPr eaLnBrk="1" hangingPunct="1"/>
            <a:r>
              <a:rPr lang="zh-CN" altLang="en-US"/>
              <a:t>直径等于或大于轴径的（</a:t>
            </a:r>
            <a:r>
              <a:rPr lang="en-US" altLang="zh-CN"/>
              <a:t>1.6</a:t>
            </a:r>
            <a:r>
              <a:rPr lang="zh-CN" altLang="en-US"/>
              <a:t>～</a:t>
            </a:r>
            <a:r>
              <a:rPr lang="en-US" altLang="zh-CN"/>
              <a:t>2</a:t>
            </a:r>
            <a:r>
              <a:rPr lang="zh-CN" altLang="en-US"/>
              <a:t>）倍。</a:t>
            </a:r>
          </a:p>
        </p:txBody>
      </p:sp>
      <p:sp>
        <p:nvSpPr>
          <p:cNvPr id="16389" name="Line 16">
            <a:extLst>
              <a:ext uri="{FF2B5EF4-FFF2-40B4-BE49-F238E27FC236}">
                <a16:creationId xmlns:a16="http://schemas.microsoft.com/office/drawing/2014/main" id="{7CD06FAB-4200-4FBB-B32E-6CE03570B488}"/>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390" name="Text Box 17">
            <a:extLst>
              <a:ext uri="{FF2B5EF4-FFF2-40B4-BE49-F238E27FC236}">
                <a16:creationId xmlns:a16="http://schemas.microsoft.com/office/drawing/2014/main" id="{3294B78D-C84E-4D96-B8CC-6E261C65FA50}"/>
              </a:ext>
            </a:extLst>
          </p:cNvPr>
          <p:cNvSpPr txBox="1">
            <a:spLocks noChangeArrowheads="1"/>
          </p:cNvSpPr>
          <p:nvPr/>
        </p:nvSpPr>
        <p:spPr bwMode="auto">
          <a:xfrm>
            <a:off x="6780213" y="182563"/>
            <a:ext cx="314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凸轮机构基本尺寸的确定</a:t>
            </a:r>
            <a:r>
              <a:rPr lang="en-US" altLang="zh-CN" b="1">
                <a:solidFill>
                  <a:srgbClr val="FF3300"/>
                </a:solidFill>
                <a:ea typeface="华文新魏" panose="02010800040101010101" pitchFamily="2" charset="-122"/>
              </a:rPr>
              <a:t>(4/7)</a:t>
            </a:r>
          </a:p>
        </p:txBody>
      </p:sp>
      <p:sp>
        <p:nvSpPr>
          <p:cNvPr id="16391" name="Rectangle 21">
            <a:extLst>
              <a:ext uri="{FF2B5EF4-FFF2-40B4-BE49-F238E27FC236}">
                <a16:creationId xmlns:a16="http://schemas.microsoft.com/office/drawing/2014/main" id="{11F02F9C-E56A-452D-9D87-160B6FA2247A}"/>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6886" name="Rectangle 22">
            <a:extLst>
              <a:ext uri="{FF2B5EF4-FFF2-40B4-BE49-F238E27FC236}">
                <a16:creationId xmlns:a16="http://schemas.microsoft.com/office/drawing/2014/main" id="{114019FA-4C69-49CD-9686-02703D109286}"/>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6887" name="Rectangle 23">
            <a:extLst>
              <a:ext uri="{FF2B5EF4-FFF2-40B4-BE49-F238E27FC236}">
                <a16:creationId xmlns:a16="http://schemas.microsoft.com/office/drawing/2014/main" id="{278597EE-976C-4087-8E9F-9E30A50649B5}"/>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6888" name="Rectangle 24">
            <a:extLst>
              <a:ext uri="{FF2B5EF4-FFF2-40B4-BE49-F238E27FC236}">
                <a16:creationId xmlns:a16="http://schemas.microsoft.com/office/drawing/2014/main" id="{4393A15C-51A5-446C-8764-79C59F88760A}"/>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pic>
        <p:nvPicPr>
          <p:cNvPr id="36889" name="Picture 25">
            <a:hlinkClick r:id="rId2" action="ppaction://hlinksldjump"/>
            <a:extLst>
              <a:ext uri="{FF2B5EF4-FFF2-40B4-BE49-F238E27FC236}">
                <a16:creationId xmlns:a16="http://schemas.microsoft.com/office/drawing/2014/main" id="{E5E6CF0E-0E24-4698-A3AD-5E9CEBD1F4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0" name="Picture 26">
            <a:hlinkClick r:id="" action="ppaction://hlinkshowjump?jump=nextslide"/>
            <a:extLst>
              <a:ext uri="{FF2B5EF4-FFF2-40B4-BE49-F238E27FC236}">
                <a16:creationId xmlns:a16="http://schemas.microsoft.com/office/drawing/2014/main" id="{35B03330-8F14-438F-AFC4-3FA71B76C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1" name="Picture 27">
            <a:hlinkClick r:id="" action="ppaction://hlinkshowjump?jump=previousslide"/>
            <a:extLst>
              <a:ext uri="{FF2B5EF4-FFF2-40B4-BE49-F238E27FC236}">
                <a16:creationId xmlns:a16="http://schemas.microsoft.com/office/drawing/2014/main" id="{052F35CD-A1EF-49A1-967B-FEBD5ED555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77"/>
                                        </p:tgtEl>
                                        <p:attrNameLst>
                                          <p:attrName>style.visibility</p:attrName>
                                        </p:attrNameLst>
                                      </p:cBhvr>
                                      <p:to>
                                        <p:strVal val="visible"/>
                                      </p:to>
                                    </p:set>
                                    <p:animEffect transition="in" filter="checkerboard(across)">
                                      <p:cBhvr>
                                        <p:cTn id="7" dur="500"/>
                                        <p:tgtEl>
                                          <p:spTgt spid="36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878"/>
                                        </p:tgtEl>
                                        <p:attrNameLst>
                                          <p:attrName>style.visibility</p:attrName>
                                        </p:attrNameLst>
                                      </p:cBhvr>
                                      <p:to>
                                        <p:strVal val="visible"/>
                                      </p:to>
                                    </p:set>
                                    <p:animEffect transition="in" filter="strips(downRight)">
                                      <p:cBhvr>
                                        <p:cTn id="12" dur="500"/>
                                        <p:tgtEl>
                                          <p:spTgt spid="368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879"/>
                                        </p:tgtEl>
                                        <p:attrNameLst>
                                          <p:attrName>style.visibility</p:attrName>
                                        </p:attrNameLst>
                                      </p:cBhvr>
                                      <p:to>
                                        <p:strVal val="visible"/>
                                      </p:to>
                                    </p:set>
                                    <p:animEffect transition="in" filter="dissolve">
                                      <p:cBhvr>
                                        <p:cTn id="17" dur="500"/>
                                        <p:tgtEl>
                                          <p:spTgt spid="36879"/>
                                        </p:tgtEl>
                                      </p:cBhvr>
                                    </p:animEffect>
                                  </p:childTnLst>
                                </p:cTn>
                              </p:par>
                            </p:childTnLst>
                          </p:cTn>
                        </p:par>
                        <p:par>
                          <p:cTn id="18" fill="hold" nodeType="afterGroup">
                            <p:stCondLst>
                              <p:cond delay="500"/>
                            </p:stCondLst>
                            <p:childTnLst>
                              <p:par>
                                <p:cTn id="19" presetID="2" presetClass="entr" presetSubtype="2" fill="hold" nodeType="afterEffect">
                                  <p:stCondLst>
                                    <p:cond delay="0"/>
                                  </p:stCondLst>
                                  <p:childTnLst>
                                    <p:set>
                                      <p:cBhvr>
                                        <p:cTn id="20" dur="1" fill="hold">
                                          <p:stCondLst>
                                            <p:cond delay="0"/>
                                          </p:stCondLst>
                                        </p:cTn>
                                        <p:tgtEl>
                                          <p:spTgt spid="36889"/>
                                        </p:tgtEl>
                                        <p:attrNameLst>
                                          <p:attrName>style.visibility</p:attrName>
                                        </p:attrNameLst>
                                      </p:cBhvr>
                                      <p:to>
                                        <p:strVal val="visible"/>
                                      </p:to>
                                    </p:set>
                                    <p:anim calcmode="lin" valueType="num">
                                      <p:cBhvr additive="base">
                                        <p:cTn id="21" dur="500" fill="hold"/>
                                        <p:tgtEl>
                                          <p:spTgt spid="36889"/>
                                        </p:tgtEl>
                                        <p:attrNameLst>
                                          <p:attrName>ppt_x</p:attrName>
                                        </p:attrNameLst>
                                      </p:cBhvr>
                                      <p:tavLst>
                                        <p:tav tm="0">
                                          <p:val>
                                            <p:strVal val="1+#ppt_w/2"/>
                                          </p:val>
                                        </p:tav>
                                        <p:tav tm="100000">
                                          <p:val>
                                            <p:strVal val="#ppt_x"/>
                                          </p:val>
                                        </p:tav>
                                      </p:tavLst>
                                    </p:anim>
                                    <p:anim calcmode="lin" valueType="num">
                                      <p:cBhvr additive="base">
                                        <p:cTn id="22" dur="500" fill="hold"/>
                                        <p:tgtEl>
                                          <p:spTgt spid="36889"/>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000"/>
                            </p:stCondLst>
                            <p:childTnLst>
                              <p:par>
                                <p:cTn id="24" presetID="2" presetClass="entr" presetSubtype="2" fill="hold" nodeType="afterEffect">
                                  <p:stCondLst>
                                    <p:cond delay="0"/>
                                  </p:stCondLst>
                                  <p:childTnLst>
                                    <p:set>
                                      <p:cBhvr>
                                        <p:cTn id="25" dur="1" fill="hold">
                                          <p:stCondLst>
                                            <p:cond delay="0"/>
                                          </p:stCondLst>
                                        </p:cTn>
                                        <p:tgtEl>
                                          <p:spTgt spid="36891"/>
                                        </p:tgtEl>
                                        <p:attrNameLst>
                                          <p:attrName>style.visibility</p:attrName>
                                        </p:attrNameLst>
                                      </p:cBhvr>
                                      <p:to>
                                        <p:strVal val="visible"/>
                                      </p:to>
                                    </p:set>
                                    <p:anim calcmode="lin" valueType="num">
                                      <p:cBhvr additive="base">
                                        <p:cTn id="26" dur="500" fill="hold"/>
                                        <p:tgtEl>
                                          <p:spTgt spid="36891"/>
                                        </p:tgtEl>
                                        <p:attrNameLst>
                                          <p:attrName>ppt_x</p:attrName>
                                        </p:attrNameLst>
                                      </p:cBhvr>
                                      <p:tavLst>
                                        <p:tav tm="0">
                                          <p:val>
                                            <p:strVal val="1+#ppt_w/2"/>
                                          </p:val>
                                        </p:tav>
                                        <p:tav tm="100000">
                                          <p:val>
                                            <p:strVal val="#ppt_x"/>
                                          </p:val>
                                        </p:tav>
                                      </p:tavLst>
                                    </p:anim>
                                    <p:anim calcmode="lin" valueType="num">
                                      <p:cBhvr additive="base">
                                        <p:cTn id="27" dur="500" fill="hold"/>
                                        <p:tgtEl>
                                          <p:spTgt spid="36891"/>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1500"/>
                            </p:stCondLst>
                            <p:childTnLst>
                              <p:par>
                                <p:cTn id="29" presetID="2" presetClass="entr" presetSubtype="2" fill="hold" nodeType="afterEffect">
                                  <p:stCondLst>
                                    <p:cond delay="0"/>
                                  </p:stCondLst>
                                  <p:childTnLst>
                                    <p:set>
                                      <p:cBhvr>
                                        <p:cTn id="30" dur="1" fill="hold">
                                          <p:stCondLst>
                                            <p:cond delay="0"/>
                                          </p:stCondLst>
                                        </p:cTn>
                                        <p:tgtEl>
                                          <p:spTgt spid="36890"/>
                                        </p:tgtEl>
                                        <p:attrNameLst>
                                          <p:attrName>style.visibility</p:attrName>
                                        </p:attrNameLst>
                                      </p:cBhvr>
                                      <p:to>
                                        <p:strVal val="visible"/>
                                      </p:to>
                                    </p:set>
                                    <p:anim calcmode="lin" valueType="num">
                                      <p:cBhvr additive="base">
                                        <p:cTn id="31" dur="500" fill="hold"/>
                                        <p:tgtEl>
                                          <p:spTgt spid="36890"/>
                                        </p:tgtEl>
                                        <p:attrNameLst>
                                          <p:attrName>ppt_x</p:attrName>
                                        </p:attrNameLst>
                                      </p:cBhvr>
                                      <p:tavLst>
                                        <p:tav tm="0">
                                          <p:val>
                                            <p:strVal val="1+#ppt_w/2"/>
                                          </p:val>
                                        </p:tav>
                                        <p:tav tm="100000">
                                          <p:val>
                                            <p:strVal val="#ppt_x"/>
                                          </p:val>
                                        </p:tav>
                                      </p:tavLst>
                                    </p:anim>
                                    <p:anim calcmode="lin" valueType="num">
                                      <p:cBhvr additive="base">
                                        <p:cTn id="32" dur="500" fill="hold"/>
                                        <p:tgtEl>
                                          <p:spTgt spid="3689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499"/>
                                          </p:stCondLst>
                                        </p:cTn>
                                        <p:tgtEl>
                                          <p:spTgt spid="3688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499"/>
                                          </p:stCondLst>
                                        </p:cTn>
                                        <p:tgtEl>
                                          <p:spTgt spid="3688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499"/>
                                          </p:stCondLst>
                                        </p:cTn>
                                        <p:tgtEl>
                                          <p:spTgt spid="368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7" grpId="0"/>
      <p:bldP spid="36878" grpId="0"/>
      <p:bldP spid="368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a:extLst>
              <a:ext uri="{FF2B5EF4-FFF2-40B4-BE49-F238E27FC236}">
                <a16:creationId xmlns:a16="http://schemas.microsoft.com/office/drawing/2014/main" id="{C61AF441-1215-4024-9AF2-FFDC7ABBD258}"/>
              </a:ext>
            </a:extLst>
          </p:cNvPr>
          <p:cNvSpPr txBox="1">
            <a:spLocks noChangeArrowheads="1"/>
          </p:cNvSpPr>
          <p:nvPr/>
        </p:nvSpPr>
        <p:spPr bwMode="auto">
          <a:xfrm>
            <a:off x="2351088" y="620713"/>
            <a:ext cx="399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rPr>
              <a:t>3</a:t>
            </a:r>
            <a:r>
              <a:rPr lang="zh-CN" altLang="en-US">
                <a:solidFill>
                  <a:schemeClr val="tx2"/>
                </a:solidFill>
              </a:rPr>
              <a:t>．</a:t>
            </a:r>
            <a:r>
              <a:rPr lang="zh-CN" altLang="en-US">
                <a:solidFill>
                  <a:schemeClr val="tx2"/>
                </a:solidFill>
                <a:ea typeface="黑体" panose="02010609060101010101" pitchFamily="49" charset="-122"/>
              </a:rPr>
              <a:t>滚子推杆滚子半径的选择</a:t>
            </a:r>
          </a:p>
        </p:txBody>
      </p:sp>
      <p:sp>
        <p:nvSpPr>
          <p:cNvPr id="44037" name="Text Box 5">
            <a:extLst>
              <a:ext uri="{FF2B5EF4-FFF2-40B4-BE49-F238E27FC236}">
                <a16:creationId xmlns:a16="http://schemas.microsoft.com/office/drawing/2014/main" id="{BCDEFB21-5113-4021-A591-4470207A905C}"/>
              </a:ext>
            </a:extLst>
          </p:cNvPr>
          <p:cNvSpPr txBox="1">
            <a:spLocks noChangeArrowheads="1"/>
          </p:cNvSpPr>
          <p:nvPr/>
        </p:nvSpPr>
        <p:spPr bwMode="auto">
          <a:xfrm>
            <a:off x="1736725" y="1100138"/>
            <a:ext cx="8802688"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采用滚子推杆时，滚子半径的选择，要考虑滚子的结构、强</a:t>
            </a:r>
          </a:p>
          <a:p>
            <a:pPr eaLnBrk="1" hangingPunct="1"/>
            <a:r>
              <a:rPr lang="zh-CN" altLang="en-US"/>
              <a:t>度及凸轮轮廓曲线的形状等多方面的因素。</a:t>
            </a:r>
          </a:p>
        </p:txBody>
      </p:sp>
      <p:sp>
        <p:nvSpPr>
          <p:cNvPr id="44038" name="Text Box 6">
            <a:extLst>
              <a:ext uri="{FF2B5EF4-FFF2-40B4-BE49-F238E27FC236}">
                <a16:creationId xmlns:a16="http://schemas.microsoft.com/office/drawing/2014/main" id="{69166DD9-7ABB-4BB9-9F57-FCFABF3B4798}"/>
              </a:ext>
            </a:extLst>
          </p:cNvPr>
          <p:cNvSpPr txBox="1">
            <a:spLocks noChangeArrowheads="1"/>
          </p:cNvSpPr>
          <p:nvPr/>
        </p:nvSpPr>
        <p:spPr bwMode="auto">
          <a:xfrm>
            <a:off x="2135188" y="2035175"/>
            <a:ext cx="521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1</a:t>
            </a:r>
            <a:r>
              <a:rPr lang="zh-CN" altLang="en-US"/>
              <a:t>）凸轮轮廓曲线与滚子半径的关系</a:t>
            </a:r>
          </a:p>
        </p:txBody>
      </p:sp>
      <p:sp>
        <p:nvSpPr>
          <p:cNvPr id="44039" name="Text Box 7">
            <a:extLst>
              <a:ext uri="{FF2B5EF4-FFF2-40B4-BE49-F238E27FC236}">
                <a16:creationId xmlns:a16="http://schemas.microsoft.com/office/drawing/2014/main" id="{A9E307C1-C9E1-412A-AA4D-F05F875467E4}"/>
              </a:ext>
            </a:extLst>
          </p:cNvPr>
          <p:cNvSpPr txBox="1">
            <a:spLocks noChangeArrowheads="1"/>
          </p:cNvSpPr>
          <p:nvPr/>
        </p:nvSpPr>
        <p:spPr bwMode="auto">
          <a:xfrm>
            <a:off x="6311900" y="2600325"/>
            <a:ext cx="2003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则</a:t>
            </a:r>
            <a:r>
              <a:rPr lang="en-US" altLang="zh-CN" i="1"/>
              <a:t>ρ</a:t>
            </a:r>
            <a:r>
              <a:rPr lang="en-US" altLang="zh-CN" sz="2000" baseline="-25000"/>
              <a:t>a</a:t>
            </a:r>
            <a:r>
              <a:rPr lang="zh-CN" altLang="en-US"/>
              <a:t>＝</a:t>
            </a:r>
            <a:r>
              <a:rPr lang="en-US" altLang="zh-CN" i="1"/>
              <a:t>ρ</a:t>
            </a:r>
            <a:r>
              <a:rPr lang="zh-CN" altLang="en-US"/>
              <a:t>＋</a:t>
            </a:r>
            <a:r>
              <a:rPr lang="en-US" altLang="zh-CN" i="1"/>
              <a:t>r</a:t>
            </a:r>
            <a:r>
              <a:rPr lang="en-US" altLang="zh-CN" sz="2000" baseline="-25000"/>
              <a:t>r</a:t>
            </a:r>
            <a:r>
              <a:rPr lang="zh-CN" altLang="en-US"/>
              <a:t>。</a:t>
            </a:r>
          </a:p>
        </p:txBody>
      </p:sp>
      <p:sp>
        <p:nvSpPr>
          <p:cNvPr id="44041" name="Text Box 9">
            <a:extLst>
              <a:ext uri="{FF2B5EF4-FFF2-40B4-BE49-F238E27FC236}">
                <a16:creationId xmlns:a16="http://schemas.microsoft.com/office/drawing/2014/main" id="{9601FD91-E77F-4AE5-BDA6-B3EA74E50E03}"/>
              </a:ext>
            </a:extLst>
          </p:cNvPr>
          <p:cNvSpPr txBox="1">
            <a:spLocks noChangeArrowheads="1"/>
          </p:cNvSpPr>
          <p:nvPr/>
        </p:nvSpPr>
        <p:spPr bwMode="auto">
          <a:xfrm>
            <a:off x="1738313" y="3001963"/>
            <a:ext cx="880268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此时，无论滚子半径大小如何，凸轮的工作廓线总是可以平</a:t>
            </a:r>
          </a:p>
          <a:p>
            <a:pPr eaLnBrk="1" hangingPunct="1"/>
            <a:r>
              <a:rPr lang="zh-CN" altLang="en-US"/>
              <a:t>滑地作出来的。</a:t>
            </a:r>
          </a:p>
        </p:txBody>
      </p:sp>
      <p:sp>
        <p:nvSpPr>
          <p:cNvPr id="44043" name="Text Box 11">
            <a:extLst>
              <a:ext uri="{FF2B5EF4-FFF2-40B4-BE49-F238E27FC236}">
                <a16:creationId xmlns:a16="http://schemas.microsoft.com/office/drawing/2014/main" id="{B8A87355-3BBF-44CF-9FF7-CD4639F6FCC4}"/>
              </a:ext>
            </a:extLst>
          </p:cNvPr>
          <p:cNvSpPr txBox="1">
            <a:spLocks noChangeArrowheads="1"/>
          </p:cNvSpPr>
          <p:nvPr/>
        </p:nvSpPr>
        <p:spPr bwMode="auto">
          <a:xfrm>
            <a:off x="6311900" y="3979863"/>
            <a:ext cx="2003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则</a:t>
            </a:r>
            <a:r>
              <a:rPr lang="en-US" altLang="zh-CN" i="1"/>
              <a:t>ρ</a:t>
            </a:r>
            <a:r>
              <a:rPr lang="en-US" altLang="zh-CN" sz="2000" baseline="-25000"/>
              <a:t>a</a:t>
            </a:r>
            <a:r>
              <a:rPr lang="zh-CN" altLang="en-US"/>
              <a:t>＝</a:t>
            </a:r>
            <a:r>
              <a:rPr lang="en-US" altLang="zh-CN" i="1"/>
              <a:t>ρ</a:t>
            </a:r>
            <a:r>
              <a:rPr lang="zh-CN" altLang="en-US"/>
              <a:t>－</a:t>
            </a:r>
            <a:r>
              <a:rPr lang="en-US" altLang="zh-CN" i="1"/>
              <a:t>r</a:t>
            </a:r>
            <a:r>
              <a:rPr lang="en-US" altLang="zh-CN" sz="2000" baseline="-25000"/>
              <a:t>r</a:t>
            </a:r>
            <a:r>
              <a:rPr lang="zh-CN" altLang="en-US"/>
              <a:t>。</a:t>
            </a:r>
          </a:p>
        </p:txBody>
      </p:sp>
      <p:sp>
        <p:nvSpPr>
          <p:cNvPr id="44044" name="Text Box 12">
            <a:extLst>
              <a:ext uri="{FF2B5EF4-FFF2-40B4-BE49-F238E27FC236}">
                <a16:creationId xmlns:a16="http://schemas.microsoft.com/office/drawing/2014/main" id="{06E5CC3F-C80D-4D56-A4A4-033A775EE58F}"/>
              </a:ext>
            </a:extLst>
          </p:cNvPr>
          <p:cNvSpPr txBox="1">
            <a:spLocks noChangeArrowheads="1"/>
          </p:cNvSpPr>
          <p:nvPr/>
        </p:nvSpPr>
        <p:spPr bwMode="auto">
          <a:xfrm>
            <a:off x="2884488" y="4545013"/>
            <a:ext cx="1754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若</a:t>
            </a:r>
            <a:r>
              <a:rPr lang="en-US" altLang="zh-CN" i="1"/>
              <a:t>ρ</a:t>
            </a:r>
            <a:r>
              <a:rPr lang="zh-CN" altLang="en-US"/>
              <a:t>＝</a:t>
            </a:r>
            <a:r>
              <a:rPr lang="en-US" altLang="zh-CN" i="1"/>
              <a:t>r</a:t>
            </a:r>
            <a:r>
              <a:rPr lang="en-US" altLang="zh-CN" sz="2000" baseline="-25000"/>
              <a:t>r</a:t>
            </a:r>
            <a:r>
              <a:rPr lang="zh-CN" altLang="en-US"/>
              <a:t>时，</a:t>
            </a:r>
          </a:p>
        </p:txBody>
      </p:sp>
      <p:sp>
        <p:nvSpPr>
          <p:cNvPr id="44046" name="Text Box 14">
            <a:extLst>
              <a:ext uri="{FF2B5EF4-FFF2-40B4-BE49-F238E27FC236}">
                <a16:creationId xmlns:a16="http://schemas.microsoft.com/office/drawing/2014/main" id="{04C694CD-A39E-483A-A500-693273A802A9}"/>
              </a:ext>
            </a:extLst>
          </p:cNvPr>
          <p:cNvSpPr txBox="1">
            <a:spLocks noChangeArrowheads="1"/>
          </p:cNvSpPr>
          <p:nvPr/>
        </p:nvSpPr>
        <p:spPr bwMode="auto">
          <a:xfrm>
            <a:off x="4524375" y="4560888"/>
            <a:ext cx="5233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则</a:t>
            </a:r>
            <a:r>
              <a:rPr lang="en-US" altLang="zh-CN" i="1"/>
              <a:t>ρ</a:t>
            </a:r>
            <a:r>
              <a:rPr lang="en-US" altLang="zh-CN" sz="2000" baseline="-25000"/>
              <a:t>a</a:t>
            </a:r>
            <a:r>
              <a:rPr lang="zh-CN" altLang="en-US"/>
              <a:t>＝ </a:t>
            </a:r>
            <a:r>
              <a:rPr lang="en-US" altLang="zh-CN"/>
              <a:t>0</a:t>
            </a:r>
            <a:r>
              <a:rPr lang="zh-CN" altLang="en-US"/>
              <a:t>，即工作廓线出现</a:t>
            </a:r>
            <a:r>
              <a:rPr lang="zh-CN" altLang="en-US">
                <a:solidFill>
                  <a:srgbClr val="FF3300"/>
                </a:solidFill>
              </a:rPr>
              <a:t>变尖现象</a:t>
            </a:r>
            <a:r>
              <a:rPr lang="zh-CN" altLang="en-US"/>
              <a:t>。</a:t>
            </a:r>
          </a:p>
        </p:txBody>
      </p:sp>
      <p:sp>
        <p:nvSpPr>
          <p:cNvPr id="44047" name="Text Box 15">
            <a:extLst>
              <a:ext uri="{FF2B5EF4-FFF2-40B4-BE49-F238E27FC236}">
                <a16:creationId xmlns:a16="http://schemas.microsoft.com/office/drawing/2014/main" id="{8B746DED-1888-4960-B75D-7C1D3FC9B46A}"/>
              </a:ext>
            </a:extLst>
          </p:cNvPr>
          <p:cNvSpPr txBox="1">
            <a:spLocks noChangeArrowheads="1"/>
          </p:cNvSpPr>
          <p:nvPr/>
        </p:nvSpPr>
        <p:spPr bwMode="auto">
          <a:xfrm>
            <a:off x="2868613" y="5022850"/>
            <a:ext cx="1773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若</a:t>
            </a:r>
            <a:r>
              <a:rPr lang="en-US" altLang="zh-CN" i="1"/>
              <a:t>ρ </a:t>
            </a:r>
            <a:r>
              <a:rPr lang="en-US" altLang="zh-CN"/>
              <a:t>&lt; </a:t>
            </a:r>
            <a:r>
              <a:rPr lang="en-US" altLang="zh-CN" i="1"/>
              <a:t>r</a:t>
            </a:r>
            <a:r>
              <a:rPr lang="en-US" altLang="zh-CN" sz="2000" baseline="-25000"/>
              <a:t>r</a:t>
            </a:r>
            <a:r>
              <a:rPr lang="zh-CN" altLang="en-US"/>
              <a:t>时，</a:t>
            </a:r>
          </a:p>
        </p:txBody>
      </p:sp>
      <p:sp>
        <p:nvSpPr>
          <p:cNvPr id="44048" name="Text Box 16">
            <a:extLst>
              <a:ext uri="{FF2B5EF4-FFF2-40B4-BE49-F238E27FC236}">
                <a16:creationId xmlns:a16="http://schemas.microsoft.com/office/drawing/2014/main" id="{9A13C9A0-CE16-472B-9A81-5EA891D68B26}"/>
              </a:ext>
            </a:extLst>
          </p:cNvPr>
          <p:cNvSpPr txBox="1">
            <a:spLocks noChangeArrowheads="1"/>
          </p:cNvSpPr>
          <p:nvPr/>
        </p:nvSpPr>
        <p:spPr bwMode="auto">
          <a:xfrm>
            <a:off x="4513263" y="5059363"/>
            <a:ext cx="5702300"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则 </a:t>
            </a:r>
            <a:r>
              <a:rPr lang="en-US" altLang="zh-CN" i="1"/>
              <a:t>ρ</a:t>
            </a:r>
            <a:r>
              <a:rPr lang="en-US" altLang="zh-CN" sz="2000" baseline="-25000"/>
              <a:t>a </a:t>
            </a:r>
            <a:r>
              <a:rPr lang="en-US" altLang="zh-CN"/>
              <a:t>&lt; 0</a:t>
            </a:r>
            <a:r>
              <a:rPr lang="zh-CN" altLang="en-US"/>
              <a:t>， 即工作廓线出现</a:t>
            </a:r>
            <a:r>
              <a:rPr lang="zh-CN" altLang="en-US">
                <a:solidFill>
                  <a:srgbClr val="FF3300"/>
                </a:solidFill>
              </a:rPr>
              <a:t>交叉</a:t>
            </a:r>
            <a:r>
              <a:rPr lang="zh-CN" altLang="en-US"/>
              <a:t>， 推杆运</a:t>
            </a:r>
          </a:p>
          <a:p>
            <a:pPr eaLnBrk="1" hangingPunct="1"/>
            <a:r>
              <a:rPr lang="zh-CN" altLang="en-US"/>
              <a:t>                   动规律出现</a:t>
            </a:r>
            <a:r>
              <a:rPr lang="zh-CN" altLang="en-US">
                <a:solidFill>
                  <a:srgbClr val="FF3300"/>
                </a:solidFill>
              </a:rPr>
              <a:t>失真现象</a:t>
            </a:r>
            <a:r>
              <a:rPr lang="zh-CN" altLang="en-US"/>
              <a:t>。</a:t>
            </a:r>
          </a:p>
        </p:txBody>
      </p:sp>
      <p:sp>
        <p:nvSpPr>
          <p:cNvPr id="17420" name="Line 22">
            <a:extLst>
              <a:ext uri="{FF2B5EF4-FFF2-40B4-BE49-F238E27FC236}">
                <a16:creationId xmlns:a16="http://schemas.microsoft.com/office/drawing/2014/main" id="{73F1ED31-D76C-4C2A-B086-A6F69AFDD6AB}"/>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1" name="Text Box 23">
            <a:extLst>
              <a:ext uri="{FF2B5EF4-FFF2-40B4-BE49-F238E27FC236}">
                <a16:creationId xmlns:a16="http://schemas.microsoft.com/office/drawing/2014/main" id="{A49A6DC2-BB77-431A-80B4-02E3838C4D2B}"/>
              </a:ext>
            </a:extLst>
          </p:cNvPr>
          <p:cNvSpPr txBox="1">
            <a:spLocks noChangeArrowheads="1"/>
          </p:cNvSpPr>
          <p:nvPr/>
        </p:nvSpPr>
        <p:spPr bwMode="auto">
          <a:xfrm>
            <a:off x="6780213" y="182563"/>
            <a:ext cx="314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凸轮机构基本尺寸的确定</a:t>
            </a:r>
            <a:r>
              <a:rPr lang="en-US" altLang="zh-CN" b="1">
                <a:solidFill>
                  <a:srgbClr val="FF3300"/>
                </a:solidFill>
                <a:ea typeface="华文新魏" panose="02010800040101010101" pitchFamily="2" charset="-122"/>
              </a:rPr>
              <a:t>(5/7)</a:t>
            </a:r>
          </a:p>
        </p:txBody>
      </p:sp>
      <p:sp>
        <p:nvSpPr>
          <p:cNvPr id="17422" name="Rectangle 27">
            <a:extLst>
              <a:ext uri="{FF2B5EF4-FFF2-40B4-BE49-F238E27FC236}">
                <a16:creationId xmlns:a16="http://schemas.microsoft.com/office/drawing/2014/main" id="{37F16565-DF57-4384-8507-656B72CE6360}"/>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4060" name="Rectangle 28">
            <a:extLst>
              <a:ext uri="{FF2B5EF4-FFF2-40B4-BE49-F238E27FC236}">
                <a16:creationId xmlns:a16="http://schemas.microsoft.com/office/drawing/2014/main" id="{3326A75B-D3BE-4D84-A968-DAC362B37537}"/>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4061" name="Rectangle 29">
            <a:extLst>
              <a:ext uri="{FF2B5EF4-FFF2-40B4-BE49-F238E27FC236}">
                <a16:creationId xmlns:a16="http://schemas.microsoft.com/office/drawing/2014/main" id="{15BE441A-04E0-4A86-B1E7-32BB2E5821F8}"/>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4062" name="Rectangle 30">
            <a:extLst>
              <a:ext uri="{FF2B5EF4-FFF2-40B4-BE49-F238E27FC236}">
                <a16:creationId xmlns:a16="http://schemas.microsoft.com/office/drawing/2014/main" id="{346EB0D1-DA45-40EE-BA95-54AA179ABFB1}"/>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4040" name="Text Box 8">
            <a:extLst>
              <a:ext uri="{FF2B5EF4-FFF2-40B4-BE49-F238E27FC236}">
                <a16:creationId xmlns:a16="http://schemas.microsoft.com/office/drawing/2014/main" id="{D2EF69C5-4F75-44AD-A2AF-3BFF2999E80A}"/>
              </a:ext>
            </a:extLst>
          </p:cNvPr>
          <p:cNvSpPr txBox="1">
            <a:spLocks noChangeArrowheads="1"/>
          </p:cNvSpPr>
          <p:nvPr/>
        </p:nvSpPr>
        <p:spPr bwMode="auto">
          <a:xfrm>
            <a:off x="2459038" y="2606675"/>
            <a:ext cx="30716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1</a:t>
            </a:r>
            <a:r>
              <a:rPr lang="zh-CN" altLang="en-US" dirty="0"/>
              <a:t>）</a:t>
            </a:r>
            <a:r>
              <a:rPr lang="zh-CN" altLang="en-US" dirty="0">
                <a:hlinkClick r:id="rId2" action="ppaction://hlinkfile"/>
              </a:rPr>
              <a:t>当凸轮理论廓线内凹时</a:t>
            </a:r>
            <a:r>
              <a:rPr lang="zh-CN" altLang="en-US" dirty="0"/>
              <a:t>，</a:t>
            </a:r>
          </a:p>
        </p:txBody>
      </p:sp>
      <p:sp>
        <p:nvSpPr>
          <p:cNvPr id="44042" name="Text Box 10">
            <a:extLst>
              <a:ext uri="{FF2B5EF4-FFF2-40B4-BE49-F238E27FC236}">
                <a16:creationId xmlns:a16="http://schemas.microsoft.com/office/drawing/2014/main" id="{DF0A392C-AA05-4BFE-8582-78E26A6CC696}"/>
              </a:ext>
            </a:extLst>
          </p:cNvPr>
          <p:cNvSpPr txBox="1">
            <a:spLocks noChangeArrowheads="1"/>
          </p:cNvSpPr>
          <p:nvPr/>
        </p:nvSpPr>
        <p:spPr bwMode="auto">
          <a:xfrm>
            <a:off x="2495550" y="3978275"/>
            <a:ext cx="30716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dirty="0"/>
              <a:t>2</a:t>
            </a:r>
            <a:r>
              <a:rPr lang="zh-CN" altLang="en-US" dirty="0"/>
              <a:t>）</a:t>
            </a:r>
            <a:r>
              <a:rPr lang="zh-CN" altLang="en-US" dirty="0">
                <a:hlinkClick r:id="rId3" action="ppaction://hlinkfile"/>
              </a:rPr>
              <a:t>当凸轮理论廓线外凸时</a:t>
            </a:r>
            <a:r>
              <a:rPr lang="zh-CN" altLang="en-US" dirty="0"/>
              <a:t>，</a:t>
            </a:r>
          </a:p>
        </p:txBody>
      </p:sp>
      <p:pic>
        <p:nvPicPr>
          <p:cNvPr id="44067" name="Picture 35">
            <a:hlinkClick r:id="rId4" action="ppaction://hlinksldjump"/>
            <a:extLst>
              <a:ext uri="{FF2B5EF4-FFF2-40B4-BE49-F238E27FC236}">
                <a16:creationId xmlns:a16="http://schemas.microsoft.com/office/drawing/2014/main" id="{C72734A8-4CD7-4E43-AED1-2235E31A4E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8" name="Picture 36">
            <a:hlinkClick r:id="" action="ppaction://hlinkshowjump?jump=nextslide"/>
            <a:extLst>
              <a:ext uri="{FF2B5EF4-FFF2-40B4-BE49-F238E27FC236}">
                <a16:creationId xmlns:a16="http://schemas.microsoft.com/office/drawing/2014/main" id="{82F52392-D861-452D-B0FF-EC85E11858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9" name="Picture 37">
            <a:hlinkClick r:id="" action="ppaction://hlinkshowjump?jump=previousslide"/>
            <a:extLst>
              <a:ext uri="{FF2B5EF4-FFF2-40B4-BE49-F238E27FC236}">
                <a16:creationId xmlns:a16="http://schemas.microsoft.com/office/drawing/2014/main" id="{093C065C-1D6C-4F76-8AC0-4586F1E932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 calcmode="lin" valueType="num">
                                      <p:cBhvr>
                                        <p:cTn id="7" dur="500" fill="hold"/>
                                        <p:tgtEl>
                                          <p:spTgt spid="44036"/>
                                        </p:tgtEl>
                                        <p:attrNameLst>
                                          <p:attrName>ppt_w</p:attrName>
                                        </p:attrNameLst>
                                      </p:cBhvr>
                                      <p:tavLst>
                                        <p:tav tm="0">
                                          <p:val>
                                            <p:fltVal val="0"/>
                                          </p:val>
                                        </p:tav>
                                        <p:tav tm="100000">
                                          <p:val>
                                            <p:strVal val="#ppt_w"/>
                                          </p:val>
                                        </p:tav>
                                      </p:tavLst>
                                    </p:anim>
                                    <p:anim calcmode="lin" valueType="num">
                                      <p:cBhvr>
                                        <p:cTn id="8" dur="500" fill="hold"/>
                                        <p:tgtEl>
                                          <p:spTgt spid="44036"/>
                                        </p:tgtEl>
                                        <p:attrNameLst>
                                          <p:attrName>ppt_h</p:attrName>
                                        </p:attrNameLst>
                                      </p:cBhvr>
                                      <p:tavLst>
                                        <p:tav tm="0">
                                          <p:val>
                                            <p:fltVal val="0"/>
                                          </p:val>
                                        </p:tav>
                                        <p:tav tm="100000">
                                          <p:val>
                                            <p:strVal val="#ppt_h"/>
                                          </p:val>
                                        </p:tav>
                                      </p:tavLst>
                                    </p:anim>
                                    <p:anim calcmode="lin" valueType="num">
                                      <p:cBhvr>
                                        <p:cTn id="9" dur="500" fill="hold"/>
                                        <p:tgtEl>
                                          <p:spTgt spid="44036"/>
                                        </p:tgtEl>
                                        <p:attrNameLst>
                                          <p:attrName>ppt_x</p:attrName>
                                        </p:attrNameLst>
                                      </p:cBhvr>
                                      <p:tavLst>
                                        <p:tav tm="0">
                                          <p:val>
                                            <p:fltVal val="0.5"/>
                                          </p:val>
                                        </p:tav>
                                        <p:tav tm="100000">
                                          <p:val>
                                            <p:strVal val="#ppt_x"/>
                                          </p:val>
                                        </p:tav>
                                      </p:tavLst>
                                    </p:anim>
                                    <p:anim calcmode="lin" valueType="num">
                                      <p:cBhvr>
                                        <p:cTn id="10" dur="500" fill="hold"/>
                                        <p:tgtEl>
                                          <p:spTgt spid="44036"/>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4037"/>
                                        </p:tgtEl>
                                        <p:attrNameLst>
                                          <p:attrName>style.visibility</p:attrName>
                                        </p:attrNameLst>
                                      </p:cBhvr>
                                      <p:to>
                                        <p:strVal val="visible"/>
                                      </p:to>
                                    </p:set>
                                    <p:animEffect transition="in" filter="wipe(left)">
                                      <p:cBhvr>
                                        <p:cTn id="15" dur="500"/>
                                        <p:tgtEl>
                                          <p:spTgt spid="4403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44038"/>
                                        </p:tgtEl>
                                        <p:attrNameLst>
                                          <p:attrName>style.visibility</p:attrName>
                                        </p:attrNameLst>
                                      </p:cBhvr>
                                      <p:to>
                                        <p:strVal val="visible"/>
                                      </p:to>
                                    </p:set>
                                    <p:animEffect transition="in" filter="box(in)">
                                      <p:cBhvr>
                                        <p:cTn id="20" dur="500"/>
                                        <p:tgtEl>
                                          <p:spTgt spid="4403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44040">
                                            <p:txEl>
                                              <p:pRg st="0" end="0"/>
                                            </p:txEl>
                                          </p:spTgt>
                                        </p:tgtEl>
                                        <p:attrNameLst>
                                          <p:attrName>style.visibility</p:attrName>
                                        </p:attrNameLst>
                                      </p:cBhvr>
                                      <p:to>
                                        <p:strVal val="visible"/>
                                      </p:to>
                                    </p:set>
                                    <p:anim calcmode="lin" valueType="num">
                                      <p:cBhvr>
                                        <p:cTn id="25" dur="500" fill="hold"/>
                                        <p:tgtEl>
                                          <p:spTgt spid="44040">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4404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44039"/>
                                        </p:tgtEl>
                                        <p:attrNameLst>
                                          <p:attrName>style.visibility</p:attrName>
                                        </p:attrNameLst>
                                      </p:cBhvr>
                                      <p:to>
                                        <p:strVal val="visible"/>
                                      </p:to>
                                    </p:set>
                                    <p:animEffect transition="in" filter="slide(fromLeft)">
                                      <p:cBhvr>
                                        <p:cTn id="31" dur="500"/>
                                        <p:tgtEl>
                                          <p:spTgt spid="440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44041"/>
                                        </p:tgtEl>
                                        <p:attrNameLst>
                                          <p:attrName>style.visibility</p:attrName>
                                        </p:attrNameLst>
                                      </p:cBhvr>
                                      <p:to>
                                        <p:strVal val="visible"/>
                                      </p:to>
                                    </p:set>
                                    <p:animEffect transition="in" filter="strips(downRight)">
                                      <p:cBhvr>
                                        <p:cTn id="36" dur="500"/>
                                        <p:tgtEl>
                                          <p:spTgt spid="4404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nodeType="clickEffect">
                                  <p:stCondLst>
                                    <p:cond delay="0"/>
                                  </p:stCondLst>
                                  <p:childTnLst>
                                    <p:set>
                                      <p:cBhvr>
                                        <p:cTn id="40" dur="1" fill="hold">
                                          <p:stCondLst>
                                            <p:cond delay="0"/>
                                          </p:stCondLst>
                                        </p:cTn>
                                        <p:tgtEl>
                                          <p:spTgt spid="44042">
                                            <p:txEl>
                                              <p:pRg st="0" end="0"/>
                                            </p:txEl>
                                          </p:spTgt>
                                        </p:tgtEl>
                                        <p:attrNameLst>
                                          <p:attrName>style.visibility</p:attrName>
                                        </p:attrNameLst>
                                      </p:cBhvr>
                                      <p:to>
                                        <p:strVal val="visible"/>
                                      </p:to>
                                    </p:set>
                                    <p:anim calcmode="lin" valueType="num">
                                      <p:cBhvr>
                                        <p:cTn id="41" dur="500" fill="hold"/>
                                        <p:tgtEl>
                                          <p:spTgt spid="44042">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4404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44043"/>
                                        </p:tgtEl>
                                        <p:attrNameLst>
                                          <p:attrName>style.visibility</p:attrName>
                                        </p:attrNameLst>
                                      </p:cBhvr>
                                      <p:to>
                                        <p:strVal val="visible"/>
                                      </p:to>
                                    </p:set>
                                    <p:animEffect transition="in" filter="slide(fromLeft)">
                                      <p:cBhvr>
                                        <p:cTn id="47" dur="500"/>
                                        <p:tgtEl>
                                          <p:spTgt spid="4404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44044"/>
                                        </p:tgtEl>
                                        <p:attrNameLst>
                                          <p:attrName>style.visibility</p:attrName>
                                        </p:attrNameLst>
                                      </p:cBhvr>
                                      <p:to>
                                        <p:strVal val="visible"/>
                                      </p:to>
                                    </p:set>
                                    <p:anim calcmode="lin" valueType="num">
                                      <p:cBhvr additive="base">
                                        <p:cTn id="52" dur="500" fill="hold"/>
                                        <p:tgtEl>
                                          <p:spTgt spid="44044"/>
                                        </p:tgtEl>
                                        <p:attrNameLst>
                                          <p:attrName>ppt_x</p:attrName>
                                        </p:attrNameLst>
                                      </p:cBhvr>
                                      <p:tavLst>
                                        <p:tav tm="0">
                                          <p:val>
                                            <p:strVal val="0-#ppt_w/2"/>
                                          </p:val>
                                        </p:tav>
                                        <p:tav tm="100000">
                                          <p:val>
                                            <p:strVal val="#ppt_x"/>
                                          </p:val>
                                        </p:tav>
                                      </p:tavLst>
                                    </p:anim>
                                    <p:anim calcmode="lin" valueType="num">
                                      <p:cBhvr additive="base">
                                        <p:cTn id="53" dur="500" fill="hold"/>
                                        <p:tgtEl>
                                          <p:spTgt spid="44044"/>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44046"/>
                                        </p:tgtEl>
                                        <p:attrNameLst>
                                          <p:attrName>style.visibility</p:attrName>
                                        </p:attrNameLst>
                                      </p:cBhvr>
                                      <p:to>
                                        <p:strVal val="visible"/>
                                      </p:to>
                                    </p:set>
                                    <p:anim calcmode="lin" valueType="num">
                                      <p:cBhvr additive="base">
                                        <p:cTn id="58" dur="500" fill="hold"/>
                                        <p:tgtEl>
                                          <p:spTgt spid="44046"/>
                                        </p:tgtEl>
                                        <p:attrNameLst>
                                          <p:attrName>ppt_x</p:attrName>
                                        </p:attrNameLst>
                                      </p:cBhvr>
                                      <p:tavLst>
                                        <p:tav tm="0">
                                          <p:val>
                                            <p:strVal val="1+#ppt_w/2"/>
                                          </p:val>
                                        </p:tav>
                                        <p:tav tm="100000">
                                          <p:val>
                                            <p:strVal val="#ppt_x"/>
                                          </p:val>
                                        </p:tav>
                                      </p:tavLst>
                                    </p:anim>
                                    <p:anim calcmode="lin" valueType="num">
                                      <p:cBhvr additive="base">
                                        <p:cTn id="59" dur="500" fill="hold"/>
                                        <p:tgtEl>
                                          <p:spTgt spid="44046"/>
                                        </p:tgtEl>
                                        <p:attrNameLst>
                                          <p:attrName>ppt_y</p:attrName>
                                        </p:attrNameLst>
                                      </p:cBhvr>
                                      <p:tavLst>
                                        <p:tav tm="0">
                                          <p:val>
                                            <p:strVal val="#ppt_y"/>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44047"/>
                                        </p:tgtEl>
                                        <p:attrNameLst>
                                          <p:attrName>style.visibility</p:attrName>
                                        </p:attrNameLst>
                                      </p:cBhvr>
                                      <p:to>
                                        <p:strVal val="visible"/>
                                      </p:to>
                                    </p:set>
                                    <p:anim calcmode="lin" valueType="num">
                                      <p:cBhvr additive="base">
                                        <p:cTn id="64" dur="500" fill="hold"/>
                                        <p:tgtEl>
                                          <p:spTgt spid="44047"/>
                                        </p:tgtEl>
                                        <p:attrNameLst>
                                          <p:attrName>ppt_x</p:attrName>
                                        </p:attrNameLst>
                                      </p:cBhvr>
                                      <p:tavLst>
                                        <p:tav tm="0">
                                          <p:val>
                                            <p:strVal val="#ppt_x"/>
                                          </p:val>
                                        </p:tav>
                                        <p:tav tm="100000">
                                          <p:val>
                                            <p:strVal val="#ppt_x"/>
                                          </p:val>
                                        </p:tav>
                                      </p:tavLst>
                                    </p:anim>
                                    <p:anim calcmode="lin" valueType="num">
                                      <p:cBhvr additive="base">
                                        <p:cTn id="65" dur="500" fill="hold"/>
                                        <p:tgtEl>
                                          <p:spTgt spid="44047"/>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1" fill="hold" grpId="0" nodeType="clickEffect">
                                  <p:stCondLst>
                                    <p:cond delay="0"/>
                                  </p:stCondLst>
                                  <p:childTnLst>
                                    <p:set>
                                      <p:cBhvr>
                                        <p:cTn id="69" dur="1" fill="hold">
                                          <p:stCondLst>
                                            <p:cond delay="0"/>
                                          </p:stCondLst>
                                        </p:cTn>
                                        <p:tgtEl>
                                          <p:spTgt spid="44048"/>
                                        </p:tgtEl>
                                        <p:attrNameLst>
                                          <p:attrName>style.visibility</p:attrName>
                                        </p:attrNameLst>
                                      </p:cBhvr>
                                      <p:to>
                                        <p:strVal val="visible"/>
                                      </p:to>
                                    </p:set>
                                    <p:anim calcmode="lin" valueType="num">
                                      <p:cBhvr additive="base">
                                        <p:cTn id="70" dur="500" fill="hold"/>
                                        <p:tgtEl>
                                          <p:spTgt spid="44048"/>
                                        </p:tgtEl>
                                        <p:attrNameLst>
                                          <p:attrName>ppt_x</p:attrName>
                                        </p:attrNameLst>
                                      </p:cBhvr>
                                      <p:tavLst>
                                        <p:tav tm="0">
                                          <p:val>
                                            <p:strVal val="#ppt_x"/>
                                          </p:val>
                                        </p:tav>
                                        <p:tav tm="100000">
                                          <p:val>
                                            <p:strVal val="#ppt_x"/>
                                          </p:val>
                                        </p:tav>
                                      </p:tavLst>
                                    </p:anim>
                                    <p:anim calcmode="lin" valueType="num">
                                      <p:cBhvr additive="base">
                                        <p:cTn id="71" dur="500" fill="hold"/>
                                        <p:tgtEl>
                                          <p:spTgt spid="44048"/>
                                        </p:tgtEl>
                                        <p:attrNameLst>
                                          <p:attrName>ppt_y</p:attrName>
                                        </p:attrNameLst>
                                      </p:cBhvr>
                                      <p:tavLst>
                                        <p:tav tm="0">
                                          <p:val>
                                            <p:strVal val="0-#ppt_h/2"/>
                                          </p:val>
                                        </p:tav>
                                        <p:tav tm="100000">
                                          <p:val>
                                            <p:strVal val="#ppt_y"/>
                                          </p:val>
                                        </p:tav>
                                      </p:tavLst>
                                    </p:anim>
                                  </p:childTnLst>
                                </p:cTn>
                              </p:par>
                            </p:childTnLst>
                          </p:cTn>
                        </p:par>
                        <p:par>
                          <p:cTn id="72" fill="hold" nodeType="afterGroup">
                            <p:stCondLst>
                              <p:cond delay="500"/>
                            </p:stCondLst>
                            <p:childTnLst>
                              <p:par>
                                <p:cTn id="73" presetID="2" presetClass="entr" presetSubtype="2" fill="hold" nodeType="afterEffect">
                                  <p:stCondLst>
                                    <p:cond delay="0"/>
                                  </p:stCondLst>
                                  <p:childTnLst>
                                    <p:set>
                                      <p:cBhvr>
                                        <p:cTn id="74" dur="1" fill="hold">
                                          <p:stCondLst>
                                            <p:cond delay="0"/>
                                          </p:stCondLst>
                                        </p:cTn>
                                        <p:tgtEl>
                                          <p:spTgt spid="44067"/>
                                        </p:tgtEl>
                                        <p:attrNameLst>
                                          <p:attrName>style.visibility</p:attrName>
                                        </p:attrNameLst>
                                      </p:cBhvr>
                                      <p:to>
                                        <p:strVal val="visible"/>
                                      </p:to>
                                    </p:set>
                                    <p:anim calcmode="lin" valueType="num">
                                      <p:cBhvr additive="base">
                                        <p:cTn id="75" dur="500" fill="hold"/>
                                        <p:tgtEl>
                                          <p:spTgt spid="44067"/>
                                        </p:tgtEl>
                                        <p:attrNameLst>
                                          <p:attrName>ppt_x</p:attrName>
                                        </p:attrNameLst>
                                      </p:cBhvr>
                                      <p:tavLst>
                                        <p:tav tm="0">
                                          <p:val>
                                            <p:strVal val="1+#ppt_w/2"/>
                                          </p:val>
                                        </p:tav>
                                        <p:tav tm="100000">
                                          <p:val>
                                            <p:strVal val="#ppt_x"/>
                                          </p:val>
                                        </p:tav>
                                      </p:tavLst>
                                    </p:anim>
                                    <p:anim calcmode="lin" valueType="num">
                                      <p:cBhvr additive="base">
                                        <p:cTn id="76" dur="500" fill="hold"/>
                                        <p:tgtEl>
                                          <p:spTgt spid="44067"/>
                                        </p:tgtEl>
                                        <p:attrNameLst>
                                          <p:attrName>ppt_y</p:attrName>
                                        </p:attrNameLst>
                                      </p:cBhvr>
                                      <p:tavLst>
                                        <p:tav tm="0">
                                          <p:val>
                                            <p:strVal val="#ppt_y"/>
                                          </p:val>
                                        </p:tav>
                                        <p:tav tm="100000">
                                          <p:val>
                                            <p:strVal val="#ppt_y"/>
                                          </p:val>
                                        </p:tav>
                                      </p:tavLst>
                                    </p:anim>
                                  </p:childTnLst>
                                </p:cTn>
                              </p:par>
                            </p:childTnLst>
                          </p:cTn>
                        </p:par>
                        <p:par>
                          <p:cTn id="77" fill="hold" nodeType="afterGroup">
                            <p:stCondLst>
                              <p:cond delay="1000"/>
                            </p:stCondLst>
                            <p:childTnLst>
                              <p:par>
                                <p:cTn id="78" presetID="2" presetClass="entr" presetSubtype="2" fill="hold" nodeType="afterEffect">
                                  <p:stCondLst>
                                    <p:cond delay="0"/>
                                  </p:stCondLst>
                                  <p:childTnLst>
                                    <p:set>
                                      <p:cBhvr>
                                        <p:cTn id="79" dur="1" fill="hold">
                                          <p:stCondLst>
                                            <p:cond delay="0"/>
                                          </p:stCondLst>
                                        </p:cTn>
                                        <p:tgtEl>
                                          <p:spTgt spid="44069"/>
                                        </p:tgtEl>
                                        <p:attrNameLst>
                                          <p:attrName>style.visibility</p:attrName>
                                        </p:attrNameLst>
                                      </p:cBhvr>
                                      <p:to>
                                        <p:strVal val="visible"/>
                                      </p:to>
                                    </p:set>
                                    <p:anim calcmode="lin" valueType="num">
                                      <p:cBhvr additive="base">
                                        <p:cTn id="80" dur="500" fill="hold"/>
                                        <p:tgtEl>
                                          <p:spTgt spid="44069"/>
                                        </p:tgtEl>
                                        <p:attrNameLst>
                                          <p:attrName>ppt_x</p:attrName>
                                        </p:attrNameLst>
                                      </p:cBhvr>
                                      <p:tavLst>
                                        <p:tav tm="0">
                                          <p:val>
                                            <p:strVal val="1+#ppt_w/2"/>
                                          </p:val>
                                        </p:tav>
                                        <p:tav tm="100000">
                                          <p:val>
                                            <p:strVal val="#ppt_x"/>
                                          </p:val>
                                        </p:tav>
                                      </p:tavLst>
                                    </p:anim>
                                    <p:anim calcmode="lin" valueType="num">
                                      <p:cBhvr additive="base">
                                        <p:cTn id="81" dur="500" fill="hold"/>
                                        <p:tgtEl>
                                          <p:spTgt spid="44069"/>
                                        </p:tgtEl>
                                        <p:attrNameLst>
                                          <p:attrName>ppt_y</p:attrName>
                                        </p:attrNameLst>
                                      </p:cBhvr>
                                      <p:tavLst>
                                        <p:tav tm="0">
                                          <p:val>
                                            <p:strVal val="#ppt_y"/>
                                          </p:val>
                                        </p:tav>
                                        <p:tav tm="100000">
                                          <p:val>
                                            <p:strVal val="#ppt_y"/>
                                          </p:val>
                                        </p:tav>
                                      </p:tavLst>
                                    </p:anim>
                                  </p:childTnLst>
                                </p:cTn>
                              </p:par>
                            </p:childTnLst>
                          </p:cTn>
                        </p:par>
                        <p:par>
                          <p:cTn id="82" fill="hold" nodeType="afterGroup">
                            <p:stCondLst>
                              <p:cond delay="1500"/>
                            </p:stCondLst>
                            <p:childTnLst>
                              <p:par>
                                <p:cTn id="83" presetID="2" presetClass="entr" presetSubtype="2" fill="hold" nodeType="afterEffect">
                                  <p:stCondLst>
                                    <p:cond delay="0"/>
                                  </p:stCondLst>
                                  <p:childTnLst>
                                    <p:set>
                                      <p:cBhvr>
                                        <p:cTn id="84" dur="1" fill="hold">
                                          <p:stCondLst>
                                            <p:cond delay="0"/>
                                          </p:stCondLst>
                                        </p:cTn>
                                        <p:tgtEl>
                                          <p:spTgt spid="44068"/>
                                        </p:tgtEl>
                                        <p:attrNameLst>
                                          <p:attrName>style.visibility</p:attrName>
                                        </p:attrNameLst>
                                      </p:cBhvr>
                                      <p:to>
                                        <p:strVal val="visible"/>
                                      </p:to>
                                    </p:set>
                                    <p:anim calcmode="lin" valueType="num">
                                      <p:cBhvr additive="base">
                                        <p:cTn id="85" dur="500" fill="hold"/>
                                        <p:tgtEl>
                                          <p:spTgt spid="44068"/>
                                        </p:tgtEl>
                                        <p:attrNameLst>
                                          <p:attrName>ppt_x</p:attrName>
                                        </p:attrNameLst>
                                      </p:cBhvr>
                                      <p:tavLst>
                                        <p:tav tm="0">
                                          <p:val>
                                            <p:strVal val="1+#ppt_w/2"/>
                                          </p:val>
                                        </p:tav>
                                        <p:tav tm="100000">
                                          <p:val>
                                            <p:strVal val="#ppt_x"/>
                                          </p:val>
                                        </p:tav>
                                      </p:tavLst>
                                    </p:anim>
                                    <p:anim calcmode="lin" valueType="num">
                                      <p:cBhvr additive="base">
                                        <p:cTn id="86" dur="500" fill="hold"/>
                                        <p:tgtEl>
                                          <p:spTgt spid="44068"/>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499"/>
                                          </p:stCondLst>
                                        </p:cTn>
                                        <p:tgtEl>
                                          <p:spTgt spid="4406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499"/>
                                          </p:stCondLst>
                                        </p:cTn>
                                        <p:tgtEl>
                                          <p:spTgt spid="44061"/>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499"/>
                                          </p:stCondLst>
                                        </p:cTn>
                                        <p:tgtEl>
                                          <p:spTgt spid="440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P spid="44037" grpId="0"/>
      <p:bldP spid="44038" grpId="0"/>
      <p:bldP spid="44039" grpId="0"/>
      <p:bldP spid="44041" grpId="0"/>
      <p:bldP spid="44043" grpId="0"/>
      <p:bldP spid="44044" grpId="0"/>
      <p:bldP spid="44046" grpId="0"/>
      <p:bldP spid="44047" grpId="0"/>
      <p:bldP spid="440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a:extLst>
              <a:ext uri="{FF2B5EF4-FFF2-40B4-BE49-F238E27FC236}">
                <a16:creationId xmlns:a16="http://schemas.microsoft.com/office/drawing/2014/main" id="{004E6938-F77F-4A8B-BAC5-7051727A0193}"/>
              </a:ext>
            </a:extLst>
          </p:cNvPr>
          <p:cNvSpPr txBox="1">
            <a:spLocks noChangeArrowheads="1"/>
          </p:cNvSpPr>
          <p:nvPr/>
        </p:nvSpPr>
        <p:spPr bwMode="auto">
          <a:xfrm>
            <a:off x="2332038" y="712788"/>
            <a:ext cx="307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a:t>
            </a:r>
            <a:r>
              <a:rPr lang="en-US" altLang="zh-CN"/>
              <a:t>2</a:t>
            </a:r>
            <a:r>
              <a:rPr lang="zh-CN" altLang="en-US"/>
              <a:t>）滚子半径的选择</a:t>
            </a:r>
          </a:p>
        </p:txBody>
      </p:sp>
      <p:sp>
        <p:nvSpPr>
          <p:cNvPr id="37893" name="Text Box 5">
            <a:extLst>
              <a:ext uri="{FF2B5EF4-FFF2-40B4-BE49-F238E27FC236}">
                <a16:creationId xmlns:a16="http://schemas.microsoft.com/office/drawing/2014/main" id="{AB800DE8-ACF1-4BCB-9129-BFD4F57D7873}"/>
              </a:ext>
            </a:extLst>
          </p:cNvPr>
          <p:cNvSpPr txBox="1">
            <a:spLocks noChangeArrowheads="1"/>
          </p:cNvSpPr>
          <p:nvPr/>
        </p:nvSpPr>
        <p:spPr bwMode="auto">
          <a:xfrm>
            <a:off x="2279650" y="1160463"/>
            <a:ext cx="7802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solidFill>
                  <a:schemeClr val="tx2"/>
                </a:solidFill>
              </a:rPr>
              <a:t>首先</a:t>
            </a:r>
            <a:r>
              <a:rPr lang="zh-CN" altLang="en-US"/>
              <a:t>，应使滚子半径</a:t>
            </a:r>
            <a:r>
              <a:rPr lang="en-US" altLang="zh-CN" i="1"/>
              <a:t>r</a:t>
            </a:r>
            <a:r>
              <a:rPr lang="en-US" altLang="zh-CN" sz="2000" baseline="-25000"/>
              <a:t>r</a:t>
            </a:r>
            <a:r>
              <a:rPr lang="zh-CN" altLang="en-US"/>
              <a:t>小于理论廓线的最小曲率半径</a:t>
            </a:r>
            <a:r>
              <a:rPr lang="en-US" altLang="zh-CN" i="1"/>
              <a:t>ρ</a:t>
            </a:r>
            <a:r>
              <a:rPr lang="en-US" altLang="zh-CN" sz="2000" baseline="-25000"/>
              <a:t>min</a:t>
            </a:r>
            <a:r>
              <a:rPr lang="zh-CN" altLang="en-US"/>
              <a:t>。</a:t>
            </a:r>
          </a:p>
        </p:txBody>
      </p:sp>
      <p:sp>
        <p:nvSpPr>
          <p:cNvPr id="37894" name="Text Box 6">
            <a:extLst>
              <a:ext uri="{FF2B5EF4-FFF2-40B4-BE49-F238E27FC236}">
                <a16:creationId xmlns:a16="http://schemas.microsoft.com/office/drawing/2014/main" id="{C2AE9108-C8B6-443C-9B76-3FEF78EADB25}"/>
              </a:ext>
            </a:extLst>
          </p:cNvPr>
          <p:cNvSpPr txBox="1">
            <a:spLocks noChangeArrowheads="1"/>
          </p:cNvSpPr>
          <p:nvPr/>
        </p:nvSpPr>
        <p:spPr bwMode="auto">
          <a:xfrm>
            <a:off x="1703388" y="1520825"/>
            <a:ext cx="5799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a:t>而</a:t>
            </a:r>
            <a:r>
              <a:rPr lang="en-US" altLang="zh-CN" i="1"/>
              <a:t>ρ</a:t>
            </a:r>
            <a:r>
              <a:rPr lang="en-US" altLang="zh-CN" sz="2000" baseline="-25000"/>
              <a:t>min</a:t>
            </a:r>
            <a:r>
              <a:rPr lang="zh-CN" altLang="en-US"/>
              <a:t>的大小则可用解析法或作图法确定。</a:t>
            </a:r>
          </a:p>
        </p:txBody>
      </p:sp>
      <p:sp>
        <p:nvSpPr>
          <p:cNvPr id="37895" name="Text Box 7">
            <a:extLst>
              <a:ext uri="{FF2B5EF4-FFF2-40B4-BE49-F238E27FC236}">
                <a16:creationId xmlns:a16="http://schemas.microsoft.com/office/drawing/2014/main" id="{2E9073F5-11A2-47D6-BDC4-0E72066E24D9}"/>
              </a:ext>
            </a:extLst>
          </p:cNvPr>
          <p:cNvSpPr txBox="1">
            <a:spLocks noChangeArrowheads="1"/>
          </p:cNvSpPr>
          <p:nvPr/>
        </p:nvSpPr>
        <p:spPr bwMode="auto">
          <a:xfrm>
            <a:off x="1770063" y="2060575"/>
            <a:ext cx="8599487"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solidFill>
                  <a:schemeClr val="tx2"/>
                </a:solidFill>
              </a:rPr>
              <a:t>其次</a:t>
            </a:r>
            <a:r>
              <a:rPr lang="zh-CN" altLang="en-US"/>
              <a:t>，要求凸轮工作廓线的最小曲率半径</a:t>
            </a:r>
            <a:r>
              <a:rPr lang="en-US" altLang="zh-CN" i="1"/>
              <a:t>ρ</a:t>
            </a:r>
            <a:r>
              <a:rPr lang="en-US" altLang="zh-CN" sz="2000" baseline="-25000"/>
              <a:t>amin</a:t>
            </a:r>
            <a:r>
              <a:rPr lang="zh-CN" altLang="en-US"/>
              <a:t>一般不应小于</a:t>
            </a:r>
          </a:p>
          <a:p>
            <a:pPr eaLnBrk="1" hangingPunct="1"/>
            <a:r>
              <a:rPr lang="en-US" altLang="zh-CN"/>
              <a:t>1</a:t>
            </a:r>
            <a:r>
              <a:rPr lang="zh-CN" altLang="en-US"/>
              <a:t>～</a:t>
            </a:r>
            <a:r>
              <a:rPr lang="en-US" altLang="zh-CN"/>
              <a:t>5mm</a:t>
            </a:r>
            <a:r>
              <a:rPr lang="zh-CN" altLang="en-US"/>
              <a:t>。</a:t>
            </a:r>
          </a:p>
        </p:txBody>
      </p:sp>
      <p:sp>
        <p:nvSpPr>
          <p:cNvPr id="37896" name="Text Box 8">
            <a:extLst>
              <a:ext uri="{FF2B5EF4-FFF2-40B4-BE49-F238E27FC236}">
                <a16:creationId xmlns:a16="http://schemas.microsoft.com/office/drawing/2014/main" id="{668A96C8-2948-4019-843E-0F944C01237B}"/>
              </a:ext>
            </a:extLst>
          </p:cNvPr>
          <p:cNvSpPr txBox="1">
            <a:spLocks noChangeArrowheads="1"/>
          </p:cNvSpPr>
          <p:nvPr/>
        </p:nvSpPr>
        <p:spPr bwMode="auto">
          <a:xfrm>
            <a:off x="1703388" y="2457450"/>
            <a:ext cx="85693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若不满足此要求时， 就应增大</a:t>
            </a:r>
            <a:r>
              <a:rPr lang="en-US" altLang="zh-CN" i="1"/>
              <a:t>r</a:t>
            </a:r>
            <a:r>
              <a:rPr lang="en-US" altLang="zh-CN" sz="2000" baseline="-25000"/>
              <a:t>0</a:t>
            </a:r>
            <a:r>
              <a:rPr lang="zh-CN" altLang="en-US"/>
              <a:t>，或减小</a:t>
            </a:r>
            <a:r>
              <a:rPr lang="en-US" altLang="zh-CN" i="1"/>
              <a:t>r</a:t>
            </a:r>
            <a:r>
              <a:rPr lang="en-US" altLang="zh-CN" sz="2000" baseline="-25000"/>
              <a:t>r</a:t>
            </a:r>
            <a:r>
              <a:rPr lang="zh-CN" altLang="en-US"/>
              <a:t>，或修改</a:t>
            </a:r>
          </a:p>
          <a:p>
            <a:pPr eaLnBrk="1" hangingPunct="1"/>
            <a:r>
              <a:rPr lang="en-US" altLang="zh-CN" i="1"/>
              <a:t>s</a:t>
            </a:r>
            <a:r>
              <a:rPr lang="en-US" altLang="zh-CN"/>
              <a:t>(</a:t>
            </a:r>
            <a:r>
              <a:rPr lang="en-US" altLang="zh-CN" i="1"/>
              <a:t>δ</a:t>
            </a:r>
            <a:r>
              <a:rPr lang="en-US" altLang="zh-CN"/>
              <a:t>)</a:t>
            </a:r>
            <a:r>
              <a:rPr lang="zh-CN" altLang="en-US"/>
              <a:t>，或使其工作廓线出现尖点的地方代以合适曲线。</a:t>
            </a:r>
          </a:p>
        </p:txBody>
      </p:sp>
      <p:sp>
        <p:nvSpPr>
          <p:cNvPr id="37897" name="Text Box 9">
            <a:extLst>
              <a:ext uri="{FF2B5EF4-FFF2-40B4-BE49-F238E27FC236}">
                <a16:creationId xmlns:a16="http://schemas.microsoft.com/office/drawing/2014/main" id="{0E68C61D-155E-4639-8E43-597B607D6D4B}"/>
              </a:ext>
            </a:extLst>
          </p:cNvPr>
          <p:cNvSpPr txBox="1">
            <a:spLocks noChangeArrowheads="1"/>
          </p:cNvSpPr>
          <p:nvPr/>
        </p:nvSpPr>
        <p:spPr bwMode="auto">
          <a:xfrm>
            <a:off x="1689100" y="3327400"/>
            <a:ext cx="8802688"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solidFill>
                  <a:schemeClr val="tx2"/>
                </a:solidFill>
              </a:rPr>
              <a:t>此外</a:t>
            </a:r>
            <a:r>
              <a:rPr lang="zh-CN" altLang="en-US"/>
              <a:t>，滚子半径受其强度、结构限制而不能太小。一般应取</a:t>
            </a:r>
          </a:p>
          <a:p>
            <a:pPr eaLnBrk="1" hangingPunct="1"/>
            <a:r>
              <a:rPr lang="en-US" altLang="zh-CN" i="1"/>
              <a:t>r</a:t>
            </a:r>
            <a:r>
              <a:rPr lang="en-US" altLang="zh-CN" sz="2000" baseline="-25000"/>
              <a:t>r</a:t>
            </a:r>
            <a:r>
              <a:rPr lang="zh-CN" altLang="en-US"/>
              <a:t>＝</a:t>
            </a:r>
            <a:r>
              <a:rPr lang="en-US" altLang="zh-CN"/>
              <a:t>(0.1</a:t>
            </a:r>
            <a:r>
              <a:rPr lang="zh-CN" altLang="en-US"/>
              <a:t>～</a:t>
            </a:r>
            <a:r>
              <a:rPr lang="en-US" altLang="zh-CN"/>
              <a:t>0.5)</a:t>
            </a:r>
            <a:r>
              <a:rPr lang="en-US" altLang="zh-CN" i="1"/>
              <a:t>r</a:t>
            </a:r>
            <a:r>
              <a:rPr lang="en-US" altLang="zh-CN" sz="2000" baseline="-25000"/>
              <a:t>0</a:t>
            </a:r>
          </a:p>
        </p:txBody>
      </p:sp>
      <p:sp>
        <p:nvSpPr>
          <p:cNvPr id="18440" name="Line 10">
            <a:extLst>
              <a:ext uri="{FF2B5EF4-FFF2-40B4-BE49-F238E27FC236}">
                <a16:creationId xmlns:a16="http://schemas.microsoft.com/office/drawing/2014/main" id="{942DE1EC-7D93-4B4C-A0B5-02D2D0AB25A3}"/>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41" name="Text Box 11">
            <a:extLst>
              <a:ext uri="{FF2B5EF4-FFF2-40B4-BE49-F238E27FC236}">
                <a16:creationId xmlns:a16="http://schemas.microsoft.com/office/drawing/2014/main" id="{077B0081-6BC3-4C18-B0DE-E47819D90FDF}"/>
              </a:ext>
            </a:extLst>
          </p:cNvPr>
          <p:cNvSpPr txBox="1">
            <a:spLocks noChangeArrowheads="1"/>
          </p:cNvSpPr>
          <p:nvPr/>
        </p:nvSpPr>
        <p:spPr bwMode="auto">
          <a:xfrm>
            <a:off x="6780213" y="182563"/>
            <a:ext cx="314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凸轮机构基本尺寸的确定</a:t>
            </a:r>
            <a:r>
              <a:rPr lang="en-US" altLang="zh-CN" b="1">
                <a:solidFill>
                  <a:srgbClr val="FF3300"/>
                </a:solidFill>
                <a:ea typeface="华文新魏" panose="02010800040101010101" pitchFamily="2" charset="-122"/>
              </a:rPr>
              <a:t>(6/7)</a:t>
            </a:r>
          </a:p>
        </p:txBody>
      </p:sp>
      <p:sp>
        <p:nvSpPr>
          <p:cNvPr id="18442" name="Rectangle 15">
            <a:extLst>
              <a:ext uri="{FF2B5EF4-FFF2-40B4-BE49-F238E27FC236}">
                <a16:creationId xmlns:a16="http://schemas.microsoft.com/office/drawing/2014/main" id="{E878E66D-A772-4DE7-ACBF-5075A02DF9A5}"/>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7904" name="Rectangle 16">
            <a:extLst>
              <a:ext uri="{FF2B5EF4-FFF2-40B4-BE49-F238E27FC236}">
                <a16:creationId xmlns:a16="http://schemas.microsoft.com/office/drawing/2014/main" id="{944A258E-F044-4B3F-8FFF-E2201CEE41E4}"/>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7905" name="Rectangle 17">
            <a:extLst>
              <a:ext uri="{FF2B5EF4-FFF2-40B4-BE49-F238E27FC236}">
                <a16:creationId xmlns:a16="http://schemas.microsoft.com/office/drawing/2014/main" id="{F2C4633D-16AE-4EFD-A331-327739DCD90A}"/>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7906" name="Rectangle 18">
            <a:extLst>
              <a:ext uri="{FF2B5EF4-FFF2-40B4-BE49-F238E27FC236}">
                <a16:creationId xmlns:a16="http://schemas.microsoft.com/office/drawing/2014/main" id="{11C4882A-0626-45AB-ABE4-77A8BADAB76E}"/>
              </a:ext>
            </a:extLst>
          </p:cNvPr>
          <p:cNvSpPr>
            <a:spLocks noChangeArrowheads="1"/>
          </p:cNvSpPr>
          <p:nvPr/>
        </p:nvSpPr>
        <p:spPr bwMode="auto">
          <a:xfrm>
            <a:off x="102870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pic>
        <p:nvPicPr>
          <p:cNvPr id="37907" name="Picture 19">
            <a:hlinkClick r:id="rId2" action="ppaction://hlinksldjump"/>
            <a:extLst>
              <a:ext uri="{FF2B5EF4-FFF2-40B4-BE49-F238E27FC236}">
                <a16:creationId xmlns:a16="http://schemas.microsoft.com/office/drawing/2014/main" id="{186548AA-3B7B-42A9-A9D0-A70FA0B4E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8" name="Picture 20">
            <a:hlinkClick r:id="" action="ppaction://hlinkshowjump?jump=nextslide"/>
            <a:extLst>
              <a:ext uri="{FF2B5EF4-FFF2-40B4-BE49-F238E27FC236}">
                <a16:creationId xmlns:a16="http://schemas.microsoft.com/office/drawing/2014/main" id="{514BD13A-6870-4DE5-96AE-4A07396AB5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8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9" name="Picture 21">
            <a:hlinkClick r:id="" action="ppaction://hlinkshowjump?jump=previousslide"/>
            <a:extLst>
              <a:ext uri="{FF2B5EF4-FFF2-40B4-BE49-F238E27FC236}">
                <a16:creationId xmlns:a16="http://schemas.microsoft.com/office/drawing/2014/main" id="{2EA3DF56-A486-4976-B42E-0E44E34EAE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7900"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p:cTn id="7" dur="500" fill="hold"/>
                                        <p:tgtEl>
                                          <p:spTgt spid="37892"/>
                                        </p:tgtEl>
                                        <p:attrNameLst>
                                          <p:attrName>ppt_w</p:attrName>
                                        </p:attrNameLst>
                                      </p:cBhvr>
                                      <p:tavLst>
                                        <p:tav tm="0">
                                          <p:val>
                                            <p:fltVal val="0"/>
                                          </p:val>
                                        </p:tav>
                                        <p:tav tm="100000">
                                          <p:val>
                                            <p:strVal val="#ppt_w"/>
                                          </p:val>
                                        </p:tav>
                                      </p:tavLst>
                                    </p:anim>
                                    <p:anim calcmode="lin" valueType="num">
                                      <p:cBhvr>
                                        <p:cTn id="8" dur="500" fill="hold"/>
                                        <p:tgtEl>
                                          <p:spTgt spid="3789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7893"/>
                                        </p:tgtEl>
                                        <p:attrNameLst>
                                          <p:attrName>style.visibility</p:attrName>
                                        </p:attrNameLst>
                                      </p:cBhvr>
                                      <p:to>
                                        <p:strVal val="visible"/>
                                      </p:to>
                                    </p:set>
                                    <p:animEffect transition="in" filter="wipe(left)">
                                      <p:cBhvr>
                                        <p:cTn id="13" dur="500"/>
                                        <p:tgtEl>
                                          <p:spTgt spid="3789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7894"/>
                                        </p:tgtEl>
                                        <p:attrNameLst>
                                          <p:attrName>style.visibility</p:attrName>
                                        </p:attrNameLst>
                                      </p:cBhvr>
                                      <p:to>
                                        <p:strVal val="visible"/>
                                      </p:to>
                                    </p:set>
                                    <p:animEffect transition="in" filter="wipe(left)">
                                      <p:cBhvr>
                                        <p:cTn id="18" dur="500"/>
                                        <p:tgtEl>
                                          <p:spTgt spid="3789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7895"/>
                                        </p:tgtEl>
                                        <p:attrNameLst>
                                          <p:attrName>style.visibility</p:attrName>
                                        </p:attrNameLst>
                                      </p:cBhvr>
                                      <p:to>
                                        <p:strVal val="visible"/>
                                      </p:to>
                                    </p:set>
                                    <p:animEffect transition="in" filter="wipe(left)">
                                      <p:cBhvr>
                                        <p:cTn id="23" dur="500"/>
                                        <p:tgtEl>
                                          <p:spTgt spid="3789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7896"/>
                                        </p:tgtEl>
                                        <p:attrNameLst>
                                          <p:attrName>style.visibility</p:attrName>
                                        </p:attrNameLst>
                                      </p:cBhvr>
                                      <p:to>
                                        <p:strVal val="visible"/>
                                      </p:to>
                                    </p:set>
                                    <p:animEffect transition="in" filter="wipe(right)">
                                      <p:cBhvr>
                                        <p:cTn id="28" dur="500"/>
                                        <p:tgtEl>
                                          <p:spTgt spid="3789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7897"/>
                                        </p:tgtEl>
                                        <p:attrNameLst>
                                          <p:attrName>style.visibility</p:attrName>
                                        </p:attrNameLst>
                                      </p:cBhvr>
                                      <p:to>
                                        <p:strVal val="visible"/>
                                      </p:to>
                                    </p:set>
                                    <p:animEffect transition="in" filter="wipe(up)">
                                      <p:cBhvr>
                                        <p:cTn id="33" dur="500"/>
                                        <p:tgtEl>
                                          <p:spTgt spid="37897"/>
                                        </p:tgtEl>
                                      </p:cBhvr>
                                    </p:animEffect>
                                  </p:childTnLst>
                                </p:cTn>
                              </p:par>
                            </p:childTnLst>
                          </p:cTn>
                        </p:par>
                        <p:par>
                          <p:cTn id="34" fill="hold" nodeType="afterGroup">
                            <p:stCondLst>
                              <p:cond delay="500"/>
                            </p:stCondLst>
                            <p:childTnLst>
                              <p:par>
                                <p:cTn id="35" presetID="2" presetClass="entr" presetSubtype="2" fill="hold" nodeType="afterEffect">
                                  <p:stCondLst>
                                    <p:cond delay="0"/>
                                  </p:stCondLst>
                                  <p:childTnLst>
                                    <p:set>
                                      <p:cBhvr>
                                        <p:cTn id="36" dur="1" fill="hold">
                                          <p:stCondLst>
                                            <p:cond delay="0"/>
                                          </p:stCondLst>
                                        </p:cTn>
                                        <p:tgtEl>
                                          <p:spTgt spid="37907"/>
                                        </p:tgtEl>
                                        <p:attrNameLst>
                                          <p:attrName>style.visibility</p:attrName>
                                        </p:attrNameLst>
                                      </p:cBhvr>
                                      <p:to>
                                        <p:strVal val="visible"/>
                                      </p:to>
                                    </p:set>
                                    <p:anim calcmode="lin" valueType="num">
                                      <p:cBhvr additive="base">
                                        <p:cTn id="37" dur="500" fill="hold"/>
                                        <p:tgtEl>
                                          <p:spTgt spid="37907"/>
                                        </p:tgtEl>
                                        <p:attrNameLst>
                                          <p:attrName>ppt_x</p:attrName>
                                        </p:attrNameLst>
                                      </p:cBhvr>
                                      <p:tavLst>
                                        <p:tav tm="0">
                                          <p:val>
                                            <p:strVal val="1+#ppt_w/2"/>
                                          </p:val>
                                        </p:tav>
                                        <p:tav tm="100000">
                                          <p:val>
                                            <p:strVal val="#ppt_x"/>
                                          </p:val>
                                        </p:tav>
                                      </p:tavLst>
                                    </p:anim>
                                    <p:anim calcmode="lin" valueType="num">
                                      <p:cBhvr additive="base">
                                        <p:cTn id="38" dur="500" fill="hold"/>
                                        <p:tgtEl>
                                          <p:spTgt spid="37907"/>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1000"/>
                            </p:stCondLst>
                            <p:childTnLst>
                              <p:par>
                                <p:cTn id="40" presetID="2" presetClass="entr" presetSubtype="2" fill="hold" nodeType="afterEffect">
                                  <p:stCondLst>
                                    <p:cond delay="0"/>
                                  </p:stCondLst>
                                  <p:childTnLst>
                                    <p:set>
                                      <p:cBhvr>
                                        <p:cTn id="41" dur="1" fill="hold">
                                          <p:stCondLst>
                                            <p:cond delay="0"/>
                                          </p:stCondLst>
                                        </p:cTn>
                                        <p:tgtEl>
                                          <p:spTgt spid="37909"/>
                                        </p:tgtEl>
                                        <p:attrNameLst>
                                          <p:attrName>style.visibility</p:attrName>
                                        </p:attrNameLst>
                                      </p:cBhvr>
                                      <p:to>
                                        <p:strVal val="visible"/>
                                      </p:to>
                                    </p:set>
                                    <p:anim calcmode="lin" valueType="num">
                                      <p:cBhvr additive="base">
                                        <p:cTn id="42" dur="500" fill="hold"/>
                                        <p:tgtEl>
                                          <p:spTgt spid="37909"/>
                                        </p:tgtEl>
                                        <p:attrNameLst>
                                          <p:attrName>ppt_x</p:attrName>
                                        </p:attrNameLst>
                                      </p:cBhvr>
                                      <p:tavLst>
                                        <p:tav tm="0">
                                          <p:val>
                                            <p:strVal val="1+#ppt_w/2"/>
                                          </p:val>
                                        </p:tav>
                                        <p:tav tm="100000">
                                          <p:val>
                                            <p:strVal val="#ppt_x"/>
                                          </p:val>
                                        </p:tav>
                                      </p:tavLst>
                                    </p:anim>
                                    <p:anim calcmode="lin" valueType="num">
                                      <p:cBhvr additive="base">
                                        <p:cTn id="43" dur="500" fill="hold"/>
                                        <p:tgtEl>
                                          <p:spTgt spid="37909"/>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1500"/>
                            </p:stCondLst>
                            <p:childTnLst>
                              <p:par>
                                <p:cTn id="45" presetID="2" presetClass="entr" presetSubtype="2" fill="hold" nodeType="afterEffect">
                                  <p:stCondLst>
                                    <p:cond delay="0"/>
                                  </p:stCondLst>
                                  <p:childTnLst>
                                    <p:set>
                                      <p:cBhvr>
                                        <p:cTn id="46" dur="1" fill="hold">
                                          <p:stCondLst>
                                            <p:cond delay="0"/>
                                          </p:stCondLst>
                                        </p:cTn>
                                        <p:tgtEl>
                                          <p:spTgt spid="37908"/>
                                        </p:tgtEl>
                                        <p:attrNameLst>
                                          <p:attrName>style.visibility</p:attrName>
                                        </p:attrNameLst>
                                      </p:cBhvr>
                                      <p:to>
                                        <p:strVal val="visible"/>
                                      </p:to>
                                    </p:set>
                                    <p:anim calcmode="lin" valueType="num">
                                      <p:cBhvr additive="base">
                                        <p:cTn id="47" dur="500" fill="hold"/>
                                        <p:tgtEl>
                                          <p:spTgt spid="37908"/>
                                        </p:tgtEl>
                                        <p:attrNameLst>
                                          <p:attrName>ppt_x</p:attrName>
                                        </p:attrNameLst>
                                      </p:cBhvr>
                                      <p:tavLst>
                                        <p:tav tm="0">
                                          <p:val>
                                            <p:strVal val="1+#ppt_w/2"/>
                                          </p:val>
                                        </p:tav>
                                        <p:tav tm="100000">
                                          <p:val>
                                            <p:strVal val="#ppt_x"/>
                                          </p:val>
                                        </p:tav>
                                      </p:tavLst>
                                    </p:anim>
                                    <p:anim calcmode="lin" valueType="num">
                                      <p:cBhvr additive="base">
                                        <p:cTn id="48" dur="500" fill="hold"/>
                                        <p:tgtEl>
                                          <p:spTgt spid="37908"/>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499"/>
                                          </p:stCondLst>
                                        </p:cTn>
                                        <p:tgtEl>
                                          <p:spTgt spid="37904"/>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499"/>
                                          </p:stCondLst>
                                        </p:cTn>
                                        <p:tgtEl>
                                          <p:spTgt spid="3790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499"/>
                                          </p:stCondLst>
                                        </p:cTn>
                                        <p:tgtEl>
                                          <p:spTgt spid="379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P spid="37893" grpId="0"/>
      <p:bldP spid="37894" grpId="0"/>
      <p:bldP spid="37895" grpId="0"/>
      <p:bldP spid="37896" grpId="0"/>
      <p:bldP spid="3789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a:extLst>
              <a:ext uri="{FF2B5EF4-FFF2-40B4-BE49-F238E27FC236}">
                <a16:creationId xmlns:a16="http://schemas.microsoft.com/office/drawing/2014/main" id="{A1BBB8E6-EE00-49F4-B597-63B7809FDB04}"/>
              </a:ext>
            </a:extLst>
          </p:cNvPr>
          <p:cNvSpPr txBox="1">
            <a:spLocks noChangeArrowheads="1"/>
          </p:cNvSpPr>
          <p:nvPr/>
        </p:nvSpPr>
        <p:spPr bwMode="auto">
          <a:xfrm>
            <a:off x="2351088" y="584200"/>
            <a:ext cx="399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tx2"/>
                </a:solidFill>
                <a:latin typeface="黑体" panose="02010609060101010101" pitchFamily="49" charset="-122"/>
                <a:ea typeface="黑体" panose="02010609060101010101" pitchFamily="49" charset="-122"/>
              </a:rPr>
              <a:t>4</a:t>
            </a:r>
            <a:r>
              <a:rPr lang="zh-CN" altLang="en-US">
                <a:solidFill>
                  <a:schemeClr val="tx2"/>
                </a:solidFill>
                <a:latin typeface="黑体" panose="02010609060101010101" pitchFamily="49" charset="-122"/>
                <a:ea typeface="黑体" panose="02010609060101010101" pitchFamily="49" charset="-122"/>
              </a:rPr>
              <a:t>．平底推杆平底尺寸的确定</a:t>
            </a:r>
          </a:p>
        </p:txBody>
      </p:sp>
      <p:sp>
        <p:nvSpPr>
          <p:cNvPr id="45062" name="Text Box 6">
            <a:extLst>
              <a:ext uri="{FF2B5EF4-FFF2-40B4-BE49-F238E27FC236}">
                <a16:creationId xmlns:a16="http://schemas.microsoft.com/office/drawing/2014/main" id="{98E4E285-0F9C-4F18-B53E-77AAA88D77AB}"/>
              </a:ext>
            </a:extLst>
          </p:cNvPr>
          <p:cNvSpPr txBox="1">
            <a:spLocks noChangeArrowheads="1"/>
          </p:cNvSpPr>
          <p:nvPr/>
        </p:nvSpPr>
        <p:spPr bwMode="auto">
          <a:xfrm>
            <a:off x="4540250" y="1989138"/>
            <a:ext cx="60833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l </a:t>
            </a:r>
            <a:r>
              <a:rPr lang="zh-CN" altLang="en-US"/>
              <a:t>＝ </a:t>
            </a:r>
            <a:r>
              <a:rPr lang="en-US" altLang="zh-CN"/>
              <a:t>2</a:t>
            </a:r>
            <a:r>
              <a:rPr lang="en-US" altLang="zh-CN" i="1"/>
              <a:t>l</a:t>
            </a:r>
            <a:r>
              <a:rPr lang="en-US" altLang="zh-CN" sz="2000" baseline="-25000"/>
              <a:t>max</a:t>
            </a:r>
            <a:r>
              <a:rPr lang="zh-CN" altLang="en-US"/>
              <a:t>＋ </a:t>
            </a:r>
            <a:r>
              <a:rPr lang="en-US" altLang="zh-CN"/>
              <a:t>(5</a:t>
            </a:r>
            <a:r>
              <a:rPr lang="zh-CN" altLang="en-US"/>
              <a:t>～</a:t>
            </a:r>
            <a:r>
              <a:rPr lang="en-US" altLang="zh-CN"/>
              <a:t>7) mm                              </a:t>
            </a:r>
            <a:r>
              <a:rPr lang="zh-CN" altLang="en-US"/>
              <a:t>（</a:t>
            </a:r>
            <a:r>
              <a:rPr lang="en-US" altLang="zh-CN"/>
              <a:t>a</a:t>
            </a:r>
            <a:r>
              <a:rPr lang="zh-CN" altLang="en-US"/>
              <a:t>）</a:t>
            </a:r>
          </a:p>
        </p:txBody>
      </p:sp>
      <p:sp>
        <p:nvSpPr>
          <p:cNvPr id="45063" name="Text Box 7">
            <a:extLst>
              <a:ext uri="{FF2B5EF4-FFF2-40B4-BE49-F238E27FC236}">
                <a16:creationId xmlns:a16="http://schemas.microsoft.com/office/drawing/2014/main" id="{D03041CE-FD48-4C51-AC1D-DEBA3C5E1484}"/>
              </a:ext>
            </a:extLst>
          </p:cNvPr>
          <p:cNvSpPr txBox="1">
            <a:spLocks noChangeArrowheads="1"/>
          </p:cNvSpPr>
          <p:nvPr/>
        </p:nvSpPr>
        <p:spPr bwMode="auto">
          <a:xfrm>
            <a:off x="2495550" y="1531938"/>
            <a:ext cx="277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1</a:t>
            </a:r>
            <a:r>
              <a:rPr lang="zh-CN" altLang="en-US"/>
              <a:t>）用作图法确定：</a:t>
            </a:r>
          </a:p>
        </p:txBody>
      </p:sp>
      <p:sp>
        <p:nvSpPr>
          <p:cNvPr id="45064" name="Text Box 8">
            <a:extLst>
              <a:ext uri="{FF2B5EF4-FFF2-40B4-BE49-F238E27FC236}">
                <a16:creationId xmlns:a16="http://schemas.microsoft.com/office/drawing/2014/main" id="{3223CB5E-C840-4158-81A9-5F7451955A18}"/>
              </a:ext>
            </a:extLst>
          </p:cNvPr>
          <p:cNvSpPr txBox="1">
            <a:spLocks noChangeArrowheads="1"/>
          </p:cNvSpPr>
          <p:nvPr/>
        </p:nvSpPr>
        <p:spPr bwMode="auto">
          <a:xfrm>
            <a:off x="2511425" y="2466975"/>
            <a:ext cx="307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2</a:t>
            </a:r>
            <a:r>
              <a:rPr lang="zh-CN" altLang="en-US"/>
              <a:t>）用计算公式确定：</a:t>
            </a:r>
          </a:p>
        </p:txBody>
      </p:sp>
      <p:sp>
        <p:nvSpPr>
          <p:cNvPr id="45065" name="Text Box 9">
            <a:extLst>
              <a:ext uri="{FF2B5EF4-FFF2-40B4-BE49-F238E27FC236}">
                <a16:creationId xmlns:a16="http://schemas.microsoft.com/office/drawing/2014/main" id="{7CA2EDB1-FBE3-4159-879F-DB9FC60A6256}"/>
              </a:ext>
            </a:extLst>
          </p:cNvPr>
          <p:cNvSpPr txBox="1">
            <a:spLocks noChangeArrowheads="1"/>
          </p:cNvSpPr>
          <p:nvPr/>
        </p:nvSpPr>
        <p:spPr bwMode="auto">
          <a:xfrm>
            <a:off x="4397375" y="2997200"/>
            <a:ext cx="6243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i="1"/>
              <a:t>l </a:t>
            </a:r>
            <a:r>
              <a:rPr lang="zh-CN" altLang="en-US"/>
              <a:t>＝ </a:t>
            </a:r>
            <a:r>
              <a:rPr lang="en-US" altLang="zh-CN"/>
              <a:t>2|d</a:t>
            </a:r>
            <a:r>
              <a:rPr lang="en-US" altLang="zh-CN" i="1"/>
              <a:t>s</a:t>
            </a:r>
            <a:r>
              <a:rPr lang="en-US" altLang="zh-CN"/>
              <a:t>/d</a:t>
            </a:r>
            <a:r>
              <a:rPr lang="en-US" altLang="zh-CN" i="1"/>
              <a:t>δ|</a:t>
            </a:r>
            <a:r>
              <a:rPr lang="en-US" altLang="zh-CN" sz="2000" baseline="-25000"/>
              <a:t>max</a:t>
            </a:r>
            <a:r>
              <a:rPr lang="zh-CN" altLang="en-US"/>
              <a:t>＋ </a:t>
            </a:r>
            <a:r>
              <a:rPr lang="en-US" altLang="zh-CN"/>
              <a:t>(5</a:t>
            </a:r>
            <a:r>
              <a:rPr lang="zh-CN" altLang="en-US"/>
              <a:t>～</a:t>
            </a:r>
            <a:r>
              <a:rPr lang="en-US" altLang="zh-CN"/>
              <a:t>7) mm                       </a:t>
            </a:r>
            <a:r>
              <a:rPr lang="zh-CN" altLang="en-US"/>
              <a:t>（</a:t>
            </a:r>
            <a:r>
              <a:rPr lang="en-US" altLang="zh-CN"/>
              <a:t>b</a:t>
            </a:r>
            <a:r>
              <a:rPr lang="zh-CN" altLang="en-US"/>
              <a:t>）</a:t>
            </a:r>
          </a:p>
        </p:txBody>
      </p:sp>
      <p:sp>
        <p:nvSpPr>
          <p:cNvPr id="45067" name="Text Box 11">
            <a:extLst>
              <a:ext uri="{FF2B5EF4-FFF2-40B4-BE49-F238E27FC236}">
                <a16:creationId xmlns:a16="http://schemas.microsoft.com/office/drawing/2014/main" id="{ECCF8CF0-2734-4BAC-B887-F18691CCD19F}"/>
              </a:ext>
            </a:extLst>
          </p:cNvPr>
          <p:cNvSpPr txBox="1">
            <a:spLocks noChangeArrowheads="1"/>
          </p:cNvSpPr>
          <p:nvPr/>
        </p:nvSpPr>
        <p:spPr bwMode="auto">
          <a:xfrm>
            <a:off x="1731963" y="4303713"/>
            <a:ext cx="880268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t>        </a:t>
            </a:r>
            <a:r>
              <a:rPr lang="zh-CN" altLang="en-US"/>
              <a:t>当平底推杆凸轮机构出现失真现象时，可适当增大凸轮的基</a:t>
            </a:r>
          </a:p>
          <a:p>
            <a:pPr eaLnBrk="1" hangingPunct="1"/>
            <a:r>
              <a:rPr lang="zh-CN" altLang="en-US"/>
              <a:t>圆半径</a:t>
            </a:r>
            <a:r>
              <a:rPr lang="en-US" altLang="zh-CN" i="1"/>
              <a:t>r</a:t>
            </a:r>
            <a:r>
              <a:rPr lang="en-US" altLang="zh-CN" sz="2000" baseline="-25000"/>
              <a:t>0</a:t>
            </a:r>
            <a:r>
              <a:rPr lang="zh-CN" altLang="en-US"/>
              <a:t>来消除失真现象。</a:t>
            </a:r>
          </a:p>
        </p:txBody>
      </p:sp>
      <p:sp>
        <p:nvSpPr>
          <p:cNvPr id="19464" name="Line 18">
            <a:extLst>
              <a:ext uri="{FF2B5EF4-FFF2-40B4-BE49-F238E27FC236}">
                <a16:creationId xmlns:a16="http://schemas.microsoft.com/office/drawing/2014/main" id="{76C10EAF-1C1E-41BD-B0FC-A725638799F5}"/>
              </a:ext>
            </a:extLst>
          </p:cNvPr>
          <p:cNvSpPr>
            <a:spLocks noChangeShapeType="1"/>
          </p:cNvSpPr>
          <p:nvPr/>
        </p:nvSpPr>
        <p:spPr bwMode="auto">
          <a:xfrm>
            <a:off x="1955800" y="549275"/>
            <a:ext cx="7885113" cy="0"/>
          </a:xfrm>
          <a:prstGeom prst="line">
            <a:avLst/>
          </a:prstGeom>
          <a:noFill/>
          <a:ln w="25400">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65" name="Text Box 19">
            <a:extLst>
              <a:ext uri="{FF2B5EF4-FFF2-40B4-BE49-F238E27FC236}">
                <a16:creationId xmlns:a16="http://schemas.microsoft.com/office/drawing/2014/main" id="{76734821-F09E-4523-A1B2-B2D5F4DA3D6D}"/>
              </a:ext>
            </a:extLst>
          </p:cNvPr>
          <p:cNvSpPr txBox="1">
            <a:spLocks noChangeArrowheads="1"/>
          </p:cNvSpPr>
          <p:nvPr/>
        </p:nvSpPr>
        <p:spPr bwMode="auto">
          <a:xfrm>
            <a:off x="6780213" y="182563"/>
            <a:ext cx="314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b="1">
                <a:solidFill>
                  <a:srgbClr val="FF3300"/>
                </a:solidFill>
                <a:ea typeface="华文新魏" panose="02010800040101010101" pitchFamily="2" charset="-122"/>
              </a:rPr>
              <a:t>凸轮机构基本尺寸的确定</a:t>
            </a:r>
            <a:r>
              <a:rPr lang="en-US" altLang="zh-CN" b="1">
                <a:solidFill>
                  <a:srgbClr val="FF3300"/>
                </a:solidFill>
                <a:ea typeface="华文新魏" panose="02010800040101010101" pitchFamily="2" charset="-122"/>
              </a:rPr>
              <a:t>(7/7)</a:t>
            </a:r>
          </a:p>
        </p:txBody>
      </p:sp>
      <p:sp>
        <p:nvSpPr>
          <p:cNvPr id="19466" name="Rectangle 23">
            <a:extLst>
              <a:ext uri="{FF2B5EF4-FFF2-40B4-BE49-F238E27FC236}">
                <a16:creationId xmlns:a16="http://schemas.microsoft.com/office/drawing/2014/main" id="{51D64CE4-C292-416F-8786-EB7C06FDE1AB}"/>
              </a:ext>
            </a:extLst>
          </p:cNvPr>
          <p:cNvSpPr>
            <a:spLocks noChangeArrowheads="1"/>
          </p:cNvSpPr>
          <p:nvPr/>
        </p:nvSpPr>
        <p:spPr bwMode="auto">
          <a:xfrm>
            <a:off x="105029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80" name="Rectangle 24">
            <a:extLst>
              <a:ext uri="{FF2B5EF4-FFF2-40B4-BE49-F238E27FC236}">
                <a16:creationId xmlns:a16="http://schemas.microsoft.com/office/drawing/2014/main" id="{C5073AF6-0964-4EFA-A361-246AF46E5E47}"/>
              </a:ext>
            </a:extLst>
          </p:cNvPr>
          <p:cNvSpPr>
            <a:spLocks noChangeArrowheads="1"/>
          </p:cNvSpPr>
          <p:nvPr/>
        </p:nvSpPr>
        <p:spPr bwMode="auto">
          <a:xfrm>
            <a:off x="105029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81" name="Rectangle 25">
            <a:extLst>
              <a:ext uri="{FF2B5EF4-FFF2-40B4-BE49-F238E27FC236}">
                <a16:creationId xmlns:a16="http://schemas.microsoft.com/office/drawing/2014/main" id="{0BD959CE-B748-4828-9D66-D9262AE414D7}"/>
              </a:ext>
            </a:extLst>
          </p:cNvPr>
          <p:cNvSpPr>
            <a:spLocks noChangeArrowheads="1"/>
          </p:cNvSpPr>
          <p:nvPr/>
        </p:nvSpPr>
        <p:spPr bwMode="auto">
          <a:xfrm>
            <a:off x="10502900" y="6400800"/>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82" name="Rectangle 26">
            <a:extLst>
              <a:ext uri="{FF2B5EF4-FFF2-40B4-BE49-F238E27FC236}">
                <a16:creationId xmlns:a16="http://schemas.microsoft.com/office/drawing/2014/main" id="{EA61B514-AF76-4F0A-96DC-C8464784F5FE}"/>
              </a:ext>
            </a:extLst>
          </p:cNvPr>
          <p:cNvSpPr>
            <a:spLocks noChangeArrowheads="1"/>
          </p:cNvSpPr>
          <p:nvPr/>
        </p:nvSpPr>
        <p:spPr bwMode="auto">
          <a:xfrm>
            <a:off x="10287000" y="668813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61" name="Text Box 5">
            <a:extLst>
              <a:ext uri="{FF2B5EF4-FFF2-40B4-BE49-F238E27FC236}">
                <a16:creationId xmlns:a16="http://schemas.microsoft.com/office/drawing/2014/main" id="{89468F89-87F5-4E50-ADBC-6814382DED62}"/>
              </a:ext>
            </a:extLst>
          </p:cNvPr>
          <p:cNvSpPr txBox="1">
            <a:spLocks noChangeArrowheads="1"/>
          </p:cNvSpPr>
          <p:nvPr/>
        </p:nvSpPr>
        <p:spPr bwMode="auto">
          <a:xfrm>
            <a:off x="2171700" y="1100138"/>
            <a:ext cx="237917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GB" dirty="0"/>
              <a:t>（</a:t>
            </a:r>
            <a:r>
              <a:rPr lang="en-GB" altLang="zh-CN" dirty="0"/>
              <a:t>1</a:t>
            </a:r>
            <a:r>
              <a:rPr lang="zh-CN" altLang="en-GB" dirty="0"/>
              <a:t>）</a:t>
            </a:r>
            <a:r>
              <a:rPr lang="zh-CN" altLang="en-GB" dirty="0">
                <a:hlinkClick r:id="rId2" action="ppaction://hlinkfile"/>
              </a:rPr>
              <a:t>平底长度的确定</a:t>
            </a:r>
            <a:endParaRPr lang="zh-CN" altLang="en-US" dirty="0"/>
          </a:p>
        </p:txBody>
      </p:sp>
      <p:sp>
        <p:nvSpPr>
          <p:cNvPr id="45066" name="Text Box 10">
            <a:extLst>
              <a:ext uri="{FF2B5EF4-FFF2-40B4-BE49-F238E27FC236}">
                <a16:creationId xmlns:a16="http://schemas.microsoft.com/office/drawing/2014/main" id="{76A4B9B7-D747-4D2D-BD8E-6064277A8C98}"/>
              </a:ext>
            </a:extLst>
          </p:cNvPr>
          <p:cNvSpPr txBox="1">
            <a:spLocks noChangeArrowheads="1"/>
          </p:cNvSpPr>
          <p:nvPr/>
        </p:nvSpPr>
        <p:spPr bwMode="auto">
          <a:xfrm>
            <a:off x="2171700" y="3800475"/>
            <a:ext cx="37641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dirty="0"/>
              <a:t>（</a:t>
            </a:r>
            <a:r>
              <a:rPr lang="en-US" altLang="zh-CN" dirty="0"/>
              <a:t>2</a:t>
            </a:r>
            <a:r>
              <a:rPr lang="zh-CN" altLang="en-US" dirty="0"/>
              <a:t>）</a:t>
            </a:r>
            <a:r>
              <a:rPr lang="zh-CN" altLang="en-US" dirty="0">
                <a:hlinkClick r:id="rId3" action="ppaction://hlinkfile"/>
              </a:rPr>
              <a:t>平底推杆凸轮机构的失真现象</a:t>
            </a:r>
            <a:endParaRPr lang="zh-CN" altLang="en-US" dirty="0"/>
          </a:p>
        </p:txBody>
      </p:sp>
      <p:pic>
        <p:nvPicPr>
          <p:cNvPr id="45087" name="Picture 31">
            <a:hlinkClick r:id="rId4" action="ppaction://hlinksldjump"/>
            <a:extLst>
              <a:ext uri="{FF2B5EF4-FFF2-40B4-BE49-F238E27FC236}">
                <a16:creationId xmlns:a16="http://schemas.microsoft.com/office/drawing/2014/main" id="{B4E4B682-B16D-4317-B81A-2718AAC911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7888"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9" name="Picture 33">
            <a:hlinkClick r:id="" action="ppaction://hlinkshowjump?jump=previousslide"/>
            <a:extLst>
              <a:ext uri="{FF2B5EF4-FFF2-40B4-BE49-F238E27FC236}">
                <a16:creationId xmlns:a16="http://schemas.microsoft.com/office/drawing/2014/main" id="{8A7CEA61-F534-4B40-834A-7C05E68652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86988" y="6400800"/>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90" name="Rectangle 34">
            <a:extLst>
              <a:ext uri="{FF2B5EF4-FFF2-40B4-BE49-F238E27FC236}">
                <a16:creationId xmlns:a16="http://schemas.microsoft.com/office/drawing/2014/main" id="{1DF3B767-BF6E-4E37-A826-48108C93C576}"/>
              </a:ext>
            </a:extLst>
          </p:cNvPr>
          <p:cNvSpPr>
            <a:spLocks noChangeArrowheads="1"/>
          </p:cNvSpPr>
          <p:nvPr/>
        </p:nvSpPr>
        <p:spPr bwMode="auto">
          <a:xfrm>
            <a:off x="10287000" y="6704013"/>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1" name="Rectangle 35">
            <a:extLst>
              <a:ext uri="{FF2B5EF4-FFF2-40B4-BE49-F238E27FC236}">
                <a16:creationId xmlns:a16="http://schemas.microsoft.com/office/drawing/2014/main" id="{677CC6D4-794E-4C99-8F16-720DA4842164}"/>
              </a:ext>
            </a:extLst>
          </p:cNvPr>
          <p:cNvSpPr>
            <a:spLocks noChangeArrowheads="1"/>
          </p:cNvSpPr>
          <p:nvPr/>
        </p:nvSpPr>
        <p:spPr bwMode="auto">
          <a:xfrm>
            <a:off x="10287000" y="66690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2" name="Rectangle 36">
            <a:extLst>
              <a:ext uri="{FF2B5EF4-FFF2-40B4-BE49-F238E27FC236}">
                <a16:creationId xmlns:a16="http://schemas.microsoft.com/office/drawing/2014/main" id="{2038F319-1197-4568-8686-F5D5E105B507}"/>
              </a:ext>
            </a:extLst>
          </p:cNvPr>
          <p:cNvSpPr>
            <a:spLocks noChangeArrowheads="1"/>
          </p:cNvSpPr>
          <p:nvPr/>
        </p:nvSpPr>
        <p:spPr bwMode="auto">
          <a:xfrm>
            <a:off x="10287000" y="66690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3" name="Rectangle 37">
            <a:extLst>
              <a:ext uri="{FF2B5EF4-FFF2-40B4-BE49-F238E27FC236}">
                <a16:creationId xmlns:a16="http://schemas.microsoft.com/office/drawing/2014/main" id="{5009EB41-AA86-45DB-9A44-CB831A449BC7}"/>
              </a:ext>
            </a:extLst>
          </p:cNvPr>
          <p:cNvSpPr>
            <a:spLocks noChangeArrowheads="1"/>
          </p:cNvSpPr>
          <p:nvPr/>
        </p:nvSpPr>
        <p:spPr bwMode="auto">
          <a:xfrm>
            <a:off x="10287000" y="668813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4" name="Rectangle 38">
            <a:extLst>
              <a:ext uri="{FF2B5EF4-FFF2-40B4-BE49-F238E27FC236}">
                <a16:creationId xmlns:a16="http://schemas.microsoft.com/office/drawing/2014/main" id="{F7600378-1F4C-40C4-BB2B-56569408909B}"/>
              </a:ext>
            </a:extLst>
          </p:cNvPr>
          <p:cNvSpPr>
            <a:spLocks noChangeArrowheads="1"/>
          </p:cNvSpPr>
          <p:nvPr/>
        </p:nvSpPr>
        <p:spPr bwMode="auto">
          <a:xfrm>
            <a:off x="10287000" y="6704013"/>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5" name="Rectangle 39">
            <a:extLst>
              <a:ext uri="{FF2B5EF4-FFF2-40B4-BE49-F238E27FC236}">
                <a16:creationId xmlns:a16="http://schemas.microsoft.com/office/drawing/2014/main" id="{AA9A756B-3B32-4777-9841-BBAA256AD951}"/>
              </a:ext>
            </a:extLst>
          </p:cNvPr>
          <p:cNvSpPr>
            <a:spLocks noChangeArrowheads="1"/>
          </p:cNvSpPr>
          <p:nvPr/>
        </p:nvSpPr>
        <p:spPr bwMode="auto">
          <a:xfrm>
            <a:off x="10287000" y="66690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6" name="Rectangle 40">
            <a:extLst>
              <a:ext uri="{FF2B5EF4-FFF2-40B4-BE49-F238E27FC236}">
                <a16:creationId xmlns:a16="http://schemas.microsoft.com/office/drawing/2014/main" id="{DF923801-77B2-4695-8D00-5162FC2CE4BA}"/>
              </a:ext>
            </a:extLst>
          </p:cNvPr>
          <p:cNvSpPr>
            <a:spLocks noChangeArrowheads="1"/>
          </p:cNvSpPr>
          <p:nvPr/>
        </p:nvSpPr>
        <p:spPr bwMode="auto">
          <a:xfrm>
            <a:off x="10287000" y="66690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7" name="Rectangle 41">
            <a:extLst>
              <a:ext uri="{FF2B5EF4-FFF2-40B4-BE49-F238E27FC236}">
                <a16:creationId xmlns:a16="http://schemas.microsoft.com/office/drawing/2014/main" id="{35E2535E-9AA4-4D23-BFED-A89057E73528}"/>
              </a:ext>
            </a:extLst>
          </p:cNvPr>
          <p:cNvSpPr>
            <a:spLocks noChangeArrowheads="1"/>
          </p:cNvSpPr>
          <p:nvPr/>
        </p:nvSpPr>
        <p:spPr bwMode="auto">
          <a:xfrm>
            <a:off x="10287000" y="668813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8" name="Rectangle 42">
            <a:extLst>
              <a:ext uri="{FF2B5EF4-FFF2-40B4-BE49-F238E27FC236}">
                <a16:creationId xmlns:a16="http://schemas.microsoft.com/office/drawing/2014/main" id="{33B2157E-2475-484B-AC5E-EA93D7ACA285}"/>
              </a:ext>
            </a:extLst>
          </p:cNvPr>
          <p:cNvSpPr>
            <a:spLocks noChangeArrowheads="1"/>
          </p:cNvSpPr>
          <p:nvPr/>
        </p:nvSpPr>
        <p:spPr bwMode="auto">
          <a:xfrm>
            <a:off x="10287000" y="6704013"/>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099" name="Rectangle 43">
            <a:extLst>
              <a:ext uri="{FF2B5EF4-FFF2-40B4-BE49-F238E27FC236}">
                <a16:creationId xmlns:a16="http://schemas.microsoft.com/office/drawing/2014/main" id="{5C9DD1AA-905D-4383-B7A1-C26BBCA44078}"/>
              </a:ext>
            </a:extLst>
          </p:cNvPr>
          <p:cNvSpPr>
            <a:spLocks noChangeArrowheads="1"/>
          </p:cNvSpPr>
          <p:nvPr/>
        </p:nvSpPr>
        <p:spPr bwMode="auto">
          <a:xfrm>
            <a:off x="10287000" y="66690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45100" name="Rectangle 44">
            <a:extLst>
              <a:ext uri="{FF2B5EF4-FFF2-40B4-BE49-F238E27FC236}">
                <a16:creationId xmlns:a16="http://schemas.microsoft.com/office/drawing/2014/main" id="{E90B4379-3D51-4781-B2D2-BBF2E879595E}"/>
              </a:ext>
            </a:extLst>
          </p:cNvPr>
          <p:cNvSpPr>
            <a:spLocks noChangeArrowheads="1"/>
          </p:cNvSpPr>
          <p:nvPr/>
        </p:nvSpPr>
        <p:spPr bwMode="auto">
          <a:xfrm>
            <a:off x="10287000" y="6669088"/>
            <a:ext cx="381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 calcmode="lin" valueType="num">
                                      <p:cBhvr>
                                        <p:cTn id="7" dur="500" fill="hold"/>
                                        <p:tgtEl>
                                          <p:spTgt spid="45060"/>
                                        </p:tgtEl>
                                        <p:attrNameLst>
                                          <p:attrName>ppt_w</p:attrName>
                                        </p:attrNameLst>
                                      </p:cBhvr>
                                      <p:tavLst>
                                        <p:tav tm="0">
                                          <p:val>
                                            <p:fltVal val="0"/>
                                          </p:val>
                                        </p:tav>
                                        <p:tav tm="100000">
                                          <p:val>
                                            <p:strVal val="#ppt_w"/>
                                          </p:val>
                                        </p:tav>
                                      </p:tavLst>
                                    </p:anim>
                                    <p:anim calcmode="lin" valueType="num">
                                      <p:cBhvr>
                                        <p:cTn id="8" dur="500" fill="hold"/>
                                        <p:tgtEl>
                                          <p:spTgt spid="45060"/>
                                        </p:tgtEl>
                                        <p:attrNameLst>
                                          <p:attrName>ppt_h</p:attrName>
                                        </p:attrNameLst>
                                      </p:cBhvr>
                                      <p:tavLst>
                                        <p:tav tm="0">
                                          <p:val>
                                            <p:fltVal val="0"/>
                                          </p:val>
                                        </p:tav>
                                        <p:tav tm="100000">
                                          <p:val>
                                            <p:strVal val="#ppt_h"/>
                                          </p:val>
                                        </p:tav>
                                      </p:tavLst>
                                    </p:anim>
                                    <p:anim calcmode="lin" valueType="num">
                                      <p:cBhvr>
                                        <p:cTn id="9" dur="500" fill="hold"/>
                                        <p:tgtEl>
                                          <p:spTgt spid="45060"/>
                                        </p:tgtEl>
                                        <p:attrNameLst>
                                          <p:attrName>ppt_x</p:attrName>
                                        </p:attrNameLst>
                                      </p:cBhvr>
                                      <p:tavLst>
                                        <p:tav tm="0">
                                          <p:val>
                                            <p:fltVal val="0.5"/>
                                          </p:val>
                                        </p:tav>
                                        <p:tav tm="100000">
                                          <p:val>
                                            <p:strVal val="#ppt_x"/>
                                          </p:val>
                                        </p:tav>
                                      </p:tavLst>
                                    </p:anim>
                                    <p:anim calcmode="lin" valueType="num">
                                      <p:cBhvr>
                                        <p:cTn id="10" dur="500" fill="hold"/>
                                        <p:tgtEl>
                                          <p:spTgt spid="45060"/>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nodeType="clickEffect">
                                  <p:stCondLst>
                                    <p:cond delay="0"/>
                                  </p:stCondLst>
                                  <p:childTnLst>
                                    <p:set>
                                      <p:cBhvr>
                                        <p:cTn id="14" dur="1" fill="hold">
                                          <p:stCondLst>
                                            <p:cond delay="0"/>
                                          </p:stCondLst>
                                        </p:cTn>
                                        <p:tgtEl>
                                          <p:spTgt spid="45061">
                                            <p:txEl>
                                              <p:pRg st="0" end="0"/>
                                            </p:txEl>
                                          </p:spTgt>
                                        </p:tgtEl>
                                        <p:attrNameLst>
                                          <p:attrName>style.visibility</p:attrName>
                                        </p:attrNameLst>
                                      </p:cBhvr>
                                      <p:to>
                                        <p:strVal val="visible"/>
                                      </p:to>
                                    </p:set>
                                    <p:anim calcmode="lin" valueType="num">
                                      <p:cBhvr>
                                        <p:cTn id="15" dur="500" fill="hold"/>
                                        <p:tgtEl>
                                          <p:spTgt spid="45061">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506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45063"/>
                                        </p:tgtEl>
                                        <p:attrNameLst>
                                          <p:attrName>style.visibility</p:attrName>
                                        </p:attrNameLst>
                                      </p:cBhvr>
                                      <p:to>
                                        <p:strVal val="visible"/>
                                      </p:to>
                                    </p:set>
                                    <p:animEffect transition="in" filter="checkerboard(across)">
                                      <p:cBhvr>
                                        <p:cTn id="21" dur="500"/>
                                        <p:tgtEl>
                                          <p:spTgt spid="4506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45062"/>
                                        </p:tgtEl>
                                        <p:attrNameLst>
                                          <p:attrName>style.visibility</p:attrName>
                                        </p:attrNameLst>
                                      </p:cBhvr>
                                      <p:to>
                                        <p:strVal val="visible"/>
                                      </p:to>
                                    </p:set>
                                    <p:animEffect transition="in" filter="slide(fromBottom)">
                                      <p:cBhvr>
                                        <p:cTn id="26" dur="500"/>
                                        <p:tgtEl>
                                          <p:spTgt spid="4506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5064"/>
                                        </p:tgtEl>
                                        <p:attrNameLst>
                                          <p:attrName>style.visibility</p:attrName>
                                        </p:attrNameLst>
                                      </p:cBhvr>
                                      <p:to>
                                        <p:strVal val="visible"/>
                                      </p:to>
                                    </p:set>
                                    <p:animEffect transition="in" filter="dissolve">
                                      <p:cBhvr>
                                        <p:cTn id="31" dur="500"/>
                                        <p:tgtEl>
                                          <p:spTgt spid="4506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5065"/>
                                        </p:tgtEl>
                                        <p:attrNameLst>
                                          <p:attrName>style.visibility</p:attrName>
                                        </p:attrNameLst>
                                      </p:cBhvr>
                                      <p:to>
                                        <p:strVal val="visible"/>
                                      </p:to>
                                    </p:set>
                                    <p:anim calcmode="lin" valueType="num">
                                      <p:cBhvr additive="base">
                                        <p:cTn id="36" dur="500" fill="hold"/>
                                        <p:tgtEl>
                                          <p:spTgt spid="45065"/>
                                        </p:tgtEl>
                                        <p:attrNameLst>
                                          <p:attrName>ppt_x</p:attrName>
                                        </p:attrNameLst>
                                      </p:cBhvr>
                                      <p:tavLst>
                                        <p:tav tm="0">
                                          <p:val>
                                            <p:strVal val="#ppt_x"/>
                                          </p:val>
                                        </p:tav>
                                        <p:tav tm="100000">
                                          <p:val>
                                            <p:strVal val="#ppt_x"/>
                                          </p:val>
                                        </p:tav>
                                      </p:tavLst>
                                    </p:anim>
                                    <p:anim calcmode="lin" valueType="num">
                                      <p:cBhvr additive="base">
                                        <p:cTn id="37" dur="500" fill="hold"/>
                                        <p:tgtEl>
                                          <p:spTgt spid="45065"/>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nodeType="clickEffect">
                                  <p:stCondLst>
                                    <p:cond delay="0"/>
                                  </p:stCondLst>
                                  <p:childTnLst>
                                    <p:set>
                                      <p:cBhvr>
                                        <p:cTn id="41" dur="1" fill="hold">
                                          <p:stCondLst>
                                            <p:cond delay="0"/>
                                          </p:stCondLst>
                                        </p:cTn>
                                        <p:tgtEl>
                                          <p:spTgt spid="45066">
                                            <p:txEl>
                                              <p:pRg st="0" end="0"/>
                                            </p:txEl>
                                          </p:spTgt>
                                        </p:tgtEl>
                                        <p:attrNameLst>
                                          <p:attrName>style.visibility</p:attrName>
                                        </p:attrNameLst>
                                      </p:cBhvr>
                                      <p:to>
                                        <p:strVal val="visible"/>
                                      </p:to>
                                    </p:set>
                                    <p:anim calcmode="lin" valueType="num">
                                      <p:cBhvr>
                                        <p:cTn id="42" dur="500" fill="hold"/>
                                        <p:tgtEl>
                                          <p:spTgt spid="45066">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4506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grpId="0" nodeType="clickEffect">
                                  <p:stCondLst>
                                    <p:cond delay="0"/>
                                  </p:stCondLst>
                                  <p:childTnLst>
                                    <p:set>
                                      <p:cBhvr>
                                        <p:cTn id="47" dur="1" fill="hold">
                                          <p:stCondLst>
                                            <p:cond delay="0"/>
                                          </p:stCondLst>
                                        </p:cTn>
                                        <p:tgtEl>
                                          <p:spTgt spid="45067"/>
                                        </p:tgtEl>
                                        <p:attrNameLst>
                                          <p:attrName>style.visibility</p:attrName>
                                        </p:attrNameLst>
                                      </p:cBhvr>
                                      <p:to>
                                        <p:strVal val="visible"/>
                                      </p:to>
                                    </p:set>
                                    <p:animEffect transition="in" filter="strips(downRight)">
                                      <p:cBhvr>
                                        <p:cTn id="48" dur="500"/>
                                        <p:tgtEl>
                                          <p:spTgt spid="45067"/>
                                        </p:tgtEl>
                                      </p:cBhvr>
                                    </p:animEffect>
                                  </p:childTnLst>
                                </p:cTn>
                              </p:par>
                            </p:childTnLst>
                          </p:cTn>
                        </p:par>
                        <p:par>
                          <p:cTn id="49" fill="hold" nodeType="afterGroup">
                            <p:stCondLst>
                              <p:cond delay="500"/>
                            </p:stCondLst>
                            <p:childTnLst>
                              <p:par>
                                <p:cTn id="50" presetID="2" presetClass="entr" presetSubtype="2" fill="hold" nodeType="afterEffect">
                                  <p:stCondLst>
                                    <p:cond delay="0"/>
                                  </p:stCondLst>
                                  <p:childTnLst>
                                    <p:set>
                                      <p:cBhvr>
                                        <p:cTn id="51" dur="1" fill="hold">
                                          <p:stCondLst>
                                            <p:cond delay="0"/>
                                          </p:stCondLst>
                                        </p:cTn>
                                        <p:tgtEl>
                                          <p:spTgt spid="45087"/>
                                        </p:tgtEl>
                                        <p:attrNameLst>
                                          <p:attrName>style.visibility</p:attrName>
                                        </p:attrNameLst>
                                      </p:cBhvr>
                                      <p:to>
                                        <p:strVal val="visible"/>
                                      </p:to>
                                    </p:set>
                                    <p:anim calcmode="lin" valueType="num">
                                      <p:cBhvr additive="base">
                                        <p:cTn id="52" dur="500" fill="hold"/>
                                        <p:tgtEl>
                                          <p:spTgt spid="45087"/>
                                        </p:tgtEl>
                                        <p:attrNameLst>
                                          <p:attrName>ppt_x</p:attrName>
                                        </p:attrNameLst>
                                      </p:cBhvr>
                                      <p:tavLst>
                                        <p:tav tm="0">
                                          <p:val>
                                            <p:strVal val="1+#ppt_w/2"/>
                                          </p:val>
                                        </p:tav>
                                        <p:tav tm="100000">
                                          <p:val>
                                            <p:strVal val="#ppt_x"/>
                                          </p:val>
                                        </p:tav>
                                      </p:tavLst>
                                    </p:anim>
                                    <p:anim calcmode="lin" valueType="num">
                                      <p:cBhvr additive="base">
                                        <p:cTn id="53" dur="500" fill="hold"/>
                                        <p:tgtEl>
                                          <p:spTgt spid="45087"/>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1000"/>
                            </p:stCondLst>
                            <p:childTnLst>
                              <p:par>
                                <p:cTn id="55" presetID="2" presetClass="entr" presetSubtype="2" fill="hold" nodeType="afterEffect">
                                  <p:stCondLst>
                                    <p:cond delay="0"/>
                                  </p:stCondLst>
                                  <p:childTnLst>
                                    <p:set>
                                      <p:cBhvr>
                                        <p:cTn id="56" dur="1" fill="hold">
                                          <p:stCondLst>
                                            <p:cond delay="0"/>
                                          </p:stCondLst>
                                        </p:cTn>
                                        <p:tgtEl>
                                          <p:spTgt spid="45089"/>
                                        </p:tgtEl>
                                        <p:attrNameLst>
                                          <p:attrName>style.visibility</p:attrName>
                                        </p:attrNameLst>
                                      </p:cBhvr>
                                      <p:to>
                                        <p:strVal val="visible"/>
                                      </p:to>
                                    </p:set>
                                    <p:anim calcmode="lin" valueType="num">
                                      <p:cBhvr additive="base">
                                        <p:cTn id="57" dur="500" fill="hold"/>
                                        <p:tgtEl>
                                          <p:spTgt spid="45089"/>
                                        </p:tgtEl>
                                        <p:attrNameLst>
                                          <p:attrName>ppt_x</p:attrName>
                                        </p:attrNameLst>
                                      </p:cBhvr>
                                      <p:tavLst>
                                        <p:tav tm="0">
                                          <p:val>
                                            <p:strVal val="1+#ppt_w/2"/>
                                          </p:val>
                                        </p:tav>
                                        <p:tav tm="100000">
                                          <p:val>
                                            <p:strVal val="#ppt_x"/>
                                          </p:val>
                                        </p:tav>
                                      </p:tavLst>
                                    </p:anim>
                                    <p:anim calcmode="lin" valueType="num">
                                      <p:cBhvr additive="base">
                                        <p:cTn id="58" dur="500" fill="hold"/>
                                        <p:tgtEl>
                                          <p:spTgt spid="45089"/>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4508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499"/>
                                          </p:stCondLst>
                                        </p:cTn>
                                        <p:tgtEl>
                                          <p:spTgt spid="45081"/>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499"/>
                                          </p:stCondLst>
                                        </p:cTn>
                                        <p:tgtEl>
                                          <p:spTgt spid="45082"/>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499"/>
                                          </p:stCondLst>
                                        </p:cTn>
                                        <p:tgtEl>
                                          <p:spTgt spid="45090"/>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499"/>
                                          </p:stCondLst>
                                        </p:cTn>
                                        <p:tgtEl>
                                          <p:spTgt spid="45091"/>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499"/>
                                          </p:stCondLst>
                                        </p:cTn>
                                        <p:tgtEl>
                                          <p:spTgt spid="45092"/>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nodeType="clickEffect">
                                  <p:stCondLst>
                                    <p:cond delay="0"/>
                                  </p:stCondLst>
                                  <p:childTnLst>
                                    <p:set>
                                      <p:cBhvr>
                                        <p:cTn id="86" dur="1" fill="hold">
                                          <p:stCondLst>
                                            <p:cond delay="499"/>
                                          </p:stCondLst>
                                        </p:cTn>
                                        <p:tgtEl>
                                          <p:spTgt spid="45093"/>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499"/>
                                          </p:stCondLst>
                                        </p:cTn>
                                        <p:tgtEl>
                                          <p:spTgt spid="45094"/>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499"/>
                                          </p:stCondLst>
                                        </p:cTn>
                                        <p:tgtEl>
                                          <p:spTgt spid="45095"/>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499"/>
                                          </p:stCondLst>
                                        </p:cTn>
                                        <p:tgtEl>
                                          <p:spTgt spid="45096"/>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499"/>
                                          </p:stCondLst>
                                        </p:cTn>
                                        <p:tgtEl>
                                          <p:spTgt spid="45097"/>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nodeType="clickEffect">
                                  <p:stCondLst>
                                    <p:cond delay="0"/>
                                  </p:stCondLst>
                                  <p:childTnLst>
                                    <p:set>
                                      <p:cBhvr>
                                        <p:cTn id="106" dur="1" fill="hold">
                                          <p:stCondLst>
                                            <p:cond delay="499"/>
                                          </p:stCondLst>
                                        </p:cTn>
                                        <p:tgtEl>
                                          <p:spTgt spid="45098"/>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nodeType="clickEffect">
                                  <p:stCondLst>
                                    <p:cond delay="0"/>
                                  </p:stCondLst>
                                  <p:childTnLst>
                                    <p:set>
                                      <p:cBhvr>
                                        <p:cTn id="110" dur="1" fill="hold">
                                          <p:stCondLst>
                                            <p:cond delay="499"/>
                                          </p:stCondLst>
                                        </p:cTn>
                                        <p:tgtEl>
                                          <p:spTgt spid="45099"/>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nodeType="clickEffect">
                                  <p:stCondLst>
                                    <p:cond delay="0"/>
                                  </p:stCondLst>
                                  <p:childTnLst>
                                    <p:set>
                                      <p:cBhvr>
                                        <p:cTn id="114" dur="1" fill="hold">
                                          <p:stCondLst>
                                            <p:cond delay="499"/>
                                          </p:stCondLst>
                                        </p:cTn>
                                        <p:tgtEl>
                                          <p:spTgt spid="45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P spid="45062" grpId="0"/>
      <p:bldP spid="45063" grpId="0"/>
      <p:bldP spid="45064" grpId="0"/>
      <p:bldP spid="45065" grpId="0"/>
      <p:bldP spid="450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56">
            <a:extLst>
              <a:ext uri="{FF2B5EF4-FFF2-40B4-BE49-F238E27FC236}">
                <a16:creationId xmlns:a16="http://schemas.microsoft.com/office/drawing/2014/main" id="{F7356916-F24E-4E38-8A7C-2B1BF0E75A19}"/>
              </a:ext>
            </a:extLst>
          </p:cNvPr>
          <p:cNvGrpSpPr>
            <a:grpSpLocks/>
          </p:cNvGrpSpPr>
          <p:nvPr/>
        </p:nvGrpSpPr>
        <p:grpSpPr bwMode="auto">
          <a:xfrm>
            <a:off x="1847850" y="692150"/>
            <a:ext cx="8402638" cy="4176713"/>
            <a:chOff x="317" y="459"/>
            <a:chExt cx="5293" cy="2631"/>
          </a:xfrm>
        </p:grpSpPr>
        <p:sp>
          <p:nvSpPr>
            <p:cNvPr id="20496" name="Text Box 4">
              <a:extLst>
                <a:ext uri="{FF2B5EF4-FFF2-40B4-BE49-F238E27FC236}">
                  <a16:creationId xmlns:a16="http://schemas.microsoft.com/office/drawing/2014/main" id="{4D242B70-B2EB-4282-A6F5-77EE9EC58C2C}"/>
                </a:ext>
              </a:extLst>
            </p:cNvPr>
            <p:cNvSpPr txBox="1">
              <a:spLocks noChangeArrowheads="1"/>
            </p:cNvSpPr>
            <p:nvPr/>
          </p:nvSpPr>
          <p:spPr bwMode="auto">
            <a:xfrm>
              <a:off x="1338" y="879"/>
              <a:ext cx="1019"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GB" sz="2000"/>
                <a:t>最大速度</a:t>
              </a:r>
              <a:r>
                <a:rPr lang="en-GB" altLang="zh-CN" sz="2000" i="1"/>
                <a:t>v</a:t>
              </a:r>
              <a:r>
                <a:rPr lang="en-GB" altLang="zh-CN" sz="2000" baseline="-20000"/>
                <a:t>max</a:t>
              </a:r>
            </a:p>
            <a:p>
              <a:pPr eaLnBrk="1" hangingPunct="1"/>
              <a:r>
                <a:rPr lang="en-US" altLang="zh-CN" sz="2000"/>
                <a:t>(</a:t>
              </a:r>
              <a:r>
                <a:rPr lang="en-US" altLang="zh-CN" sz="2000" i="1"/>
                <a:t>hω /δ</a:t>
              </a:r>
              <a:r>
                <a:rPr lang="en-US" altLang="zh-CN" baseline="-20000"/>
                <a:t>0</a:t>
              </a:r>
              <a:r>
                <a:rPr lang="en-US" altLang="zh-CN" sz="2000"/>
                <a:t>)×</a:t>
              </a:r>
            </a:p>
          </p:txBody>
        </p:sp>
        <p:sp>
          <p:nvSpPr>
            <p:cNvPr id="20497" name="Text Box 5">
              <a:extLst>
                <a:ext uri="{FF2B5EF4-FFF2-40B4-BE49-F238E27FC236}">
                  <a16:creationId xmlns:a16="http://schemas.microsoft.com/office/drawing/2014/main" id="{28B00977-BFE2-49BF-BE28-18708F40BE71}"/>
                </a:ext>
              </a:extLst>
            </p:cNvPr>
            <p:cNvSpPr txBox="1">
              <a:spLocks noChangeArrowheads="1"/>
            </p:cNvSpPr>
            <p:nvPr/>
          </p:nvSpPr>
          <p:spPr bwMode="auto">
            <a:xfrm>
              <a:off x="2394" y="879"/>
              <a:ext cx="1190"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最大加速度</a:t>
              </a:r>
              <a:r>
                <a:rPr lang="en-US" altLang="zh-CN" sz="2000" i="1"/>
                <a:t>a</a:t>
              </a:r>
              <a:r>
                <a:rPr lang="en-US" altLang="zh-CN" sz="2000" baseline="-20000"/>
                <a:t>max</a:t>
              </a:r>
            </a:p>
            <a:p>
              <a:pPr eaLnBrk="1" hangingPunct="1"/>
              <a:r>
                <a:rPr lang="en-US" altLang="zh-CN" sz="2000"/>
                <a:t>(</a:t>
              </a:r>
              <a:r>
                <a:rPr lang="en-US" altLang="zh-CN" sz="2000" i="1"/>
                <a:t>hω</a:t>
              </a:r>
              <a:r>
                <a:rPr lang="en-US" altLang="zh-CN" baseline="60000"/>
                <a:t>2</a:t>
              </a:r>
              <a:r>
                <a:rPr lang="en-US" altLang="zh-CN" sz="2000"/>
                <a:t>/</a:t>
              </a:r>
              <a:r>
                <a:rPr lang="en-US" altLang="zh-CN" sz="2000" i="1"/>
                <a:t>δ</a:t>
              </a:r>
              <a:r>
                <a:rPr lang="en-US" altLang="zh-CN" baseline="-24000"/>
                <a:t>0</a:t>
              </a:r>
              <a:r>
                <a:rPr lang="en-US" altLang="zh-CN" baseline="60000"/>
                <a:t>2</a:t>
              </a:r>
              <a:r>
                <a:rPr lang="en-US" altLang="zh-CN" sz="2000"/>
                <a:t>)×</a:t>
              </a:r>
            </a:p>
          </p:txBody>
        </p:sp>
        <p:sp>
          <p:nvSpPr>
            <p:cNvPr id="20498" name="Text Box 6">
              <a:extLst>
                <a:ext uri="{FF2B5EF4-FFF2-40B4-BE49-F238E27FC236}">
                  <a16:creationId xmlns:a16="http://schemas.microsoft.com/office/drawing/2014/main" id="{87BC1F6B-D220-4D7B-A9AC-9E62B907A2EE}"/>
                </a:ext>
              </a:extLst>
            </p:cNvPr>
            <p:cNvSpPr txBox="1">
              <a:spLocks noChangeArrowheads="1"/>
            </p:cNvSpPr>
            <p:nvPr/>
          </p:nvSpPr>
          <p:spPr bwMode="auto">
            <a:xfrm>
              <a:off x="3633" y="879"/>
              <a:ext cx="992"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最大跃度</a:t>
              </a:r>
              <a:r>
                <a:rPr lang="en-US" altLang="zh-CN" sz="2000" i="1"/>
                <a:t>j</a:t>
              </a:r>
              <a:r>
                <a:rPr lang="en-US" altLang="zh-CN" sz="2000" baseline="-20000"/>
                <a:t>max</a:t>
              </a:r>
            </a:p>
            <a:p>
              <a:pPr eaLnBrk="1" hangingPunct="1"/>
              <a:r>
                <a:rPr lang="en-US" altLang="zh-CN" sz="2000"/>
                <a:t>(</a:t>
              </a:r>
              <a:r>
                <a:rPr lang="en-US" altLang="zh-CN" sz="2000" i="1"/>
                <a:t>hω</a:t>
              </a:r>
              <a:r>
                <a:rPr lang="en-US" altLang="zh-CN" baseline="60000"/>
                <a:t>2</a:t>
              </a:r>
              <a:r>
                <a:rPr lang="en-US" altLang="zh-CN" sz="2000"/>
                <a:t>/</a:t>
              </a:r>
              <a:r>
                <a:rPr lang="en-US" altLang="zh-CN" sz="2000" i="1"/>
                <a:t>δ</a:t>
              </a:r>
              <a:r>
                <a:rPr lang="en-US" altLang="zh-CN" baseline="-20000"/>
                <a:t>0</a:t>
              </a:r>
              <a:r>
                <a:rPr lang="en-US" altLang="zh-CN" baseline="60000"/>
                <a:t>2</a:t>
              </a:r>
              <a:r>
                <a:rPr lang="en-US" altLang="zh-CN" sz="2000"/>
                <a:t>)×</a:t>
              </a:r>
              <a:endParaRPr lang="en-US" altLang="zh-CN" sz="2000" baseline="-20000"/>
            </a:p>
          </p:txBody>
        </p:sp>
        <p:sp>
          <p:nvSpPr>
            <p:cNvPr id="20499" name="Line 9">
              <a:extLst>
                <a:ext uri="{FF2B5EF4-FFF2-40B4-BE49-F238E27FC236}">
                  <a16:creationId xmlns:a16="http://schemas.microsoft.com/office/drawing/2014/main" id="{DEF40BBE-460D-46C3-A04E-EBE4CBEBCCAC}"/>
                </a:ext>
              </a:extLst>
            </p:cNvPr>
            <p:cNvSpPr>
              <a:spLocks noChangeShapeType="1"/>
            </p:cNvSpPr>
            <p:nvPr/>
          </p:nvSpPr>
          <p:spPr bwMode="auto">
            <a:xfrm>
              <a:off x="371" y="822"/>
              <a:ext cx="5217"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0" name="Line 10">
              <a:extLst>
                <a:ext uri="{FF2B5EF4-FFF2-40B4-BE49-F238E27FC236}">
                  <a16:creationId xmlns:a16="http://schemas.microsoft.com/office/drawing/2014/main" id="{1E77A1E5-3E71-49BA-8B03-AA5B50DF93F8}"/>
                </a:ext>
              </a:extLst>
            </p:cNvPr>
            <p:cNvSpPr>
              <a:spLocks noChangeShapeType="1"/>
            </p:cNvSpPr>
            <p:nvPr/>
          </p:nvSpPr>
          <p:spPr bwMode="auto">
            <a:xfrm>
              <a:off x="371" y="1389"/>
              <a:ext cx="5217"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1" name="Line 11">
              <a:extLst>
                <a:ext uri="{FF2B5EF4-FFF2-40B4-BE49-F238E27FC236}">
                  <a16:creationId xmlns:a16="http://schemas.microsoft.com/office/drawing/2014/main" id="{A0FE72D4-0A04-47FD-98CD-E1FE70778CDD}"/>
                </a:ext>
              </a:extLst>
            </p:cNvPr>
            <p:cNvSpPr>
              <a:spLocks noChangeShapeType="1"/>
            </p:cNvSpPr>
            <p:nvPr/>
          </p:nvSpPr>
          <p:spPr bwMode="auto">
            <a:xfrm>
              <a:off x="371" y="1729"/>
              <a:ext cx="5217"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2" name="Line 12">
              <a:extLst>
                <a:ext uri="{FF2B5EF4-FFF2-40B4-BE49-F238E27FC236}">
                  <a16:creationId xmlns:a16="http://schemas.microsoft.com/office/drawing/2014/main" id="{18F4D291-E492-4EEB-8BE5-2F2724C7531E}"/>
                </a:ext>
              </a:extLst>
            </p:cNvPr>
            <p:cNvSpPr>
              <a:spLocks noChangeShapeType="1"/>
            </p:cNvSpPr>
            <p:nvPr/>
          </p:nvSpPr>
          <p:spPr bwMode="auto">
            <a:xfrm>
              <a:off x="371" y="2069"/>
              <a:ext cx="5217"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3" name="Line 13">
              <a:extLst>
                <a:ext uri="{FF2B5EF4-FFF2-40B4-BE49-F238E27FC236}">
                  <a16:creationId xmlns:a16="http://schemas.microsoft.com/office/drawing/2014/main" id="{0105E595-EAF9-4731-A866-91FF33446C40}"/>
                </a:ext>
              </a:extLst>
            </p:cNvPr>
            <p:cNvSpPr>
              <a:spLocks noChangeShapeType="1"/>
            </p:cNvSpPr>
            <p:nvPr/>
          </p:nvSpPr>
          <p:spPr bwMode="auto">
            <a:xfrm>
              <a:off x="393" y="2410"/>
              <a:ext cx="5217"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4" name="Line 14">
              <a:extLst>
                <a:ext uri="{FF2B5EF4-FFF2-40B4-BE49-F238E27FC236}">
                  <a16:creationId xmlns:a16="http://schemas.microsoft.com/office/drawing/2014/main" id="{4B59118A-C86C-442C-A4B6-68C321F70A8E}"/>
                </a:ext>
              </a:extLst>
            </p:cNvPr>
            <p:cNvSpPr>
              <a:spLocks noChangeShapeType="1"/>
            </p:cNvSpPr>
            <p:nvPr/>
          </p:nvSpPr>
          <p:spPr bwMode="auto">
            <a:xfrm>
              <a:off x="371" y="2750"/>
              <a:ext cx="5217"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5" name="Line 15">
              <a:extLst>
                <a:ext uri="{FF2B5EF4-FFF2-40B4-BE49-F238E27FC236}">
                  <a16:creationId xmlns:a16="http://schemas.microsoft.com/office/drawing/2014/main" id="{3C09EA69-9D9D-471C-9C9D-A65957251792}"/>
                </a:ext>
              </a:extLst>
            </p:cNvPr>
            <p:cNvSpPr>
              <a:spLocks noChangeShapeType="1"/>
            </p:cNvSpPr>
            <p:nvPr/>
          </p:nvSpPr>
          <p:spPr bwMode="auto">
            <a:xfrm>
              <a:off x="371" y="3090"/>
              <a:ext cx="5217"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6" name="Line 16">
              <a:extLst>
                <a:ext uri="{FF2B5EF4-FFF2-40B4-BE49-F238E27FC236}">
                  <a16:creationId xmlns:a16="http://schemas.microsoft.com/office/drawing/2014/main" id="{FC3B8254-BD3B-473F-933F-3A89F1628B45}"/>
                </a:ext>
              </a:extLst>
            </p:cNvPr>
            <p:cNvSpPr>
              <a:spLocks noChangeShapeType="1"/>
            </p:cNvSpPr>
            <p:nvPr/>
          </p:nvSpPr>
          <p:spPr bwMode="auto">
            <a:xfrm>
              <a:off x="1256" y="822"/>
              <a:ext cx="0" cy="2268"/>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7" name="Line 17">
              <a:extLst>
                <a:ext uri="{FF2B5EF4-FFF2-40B4-BE49-F238E27FC236}">
                  <a16:creationId xmlns:a16="http://schemas.microsoft.com/office/drawing/2014/main" id="{6B5E814C-5047-48EC-A48D-E3C699A68961}"/>
                </a:ext>
              </a:extLst>
            </p:cNvPr>
            <p:cNvSpPr>
              <a:spLocks noChangeShapeType="1"/>
            </p:cNvSpPr>
            <p:nvPr/>
          </p:nvSpPr>
          <p:spPr bwMode="auto">
            <a:xfrm>
              <a:off x="2367" y="822"/>
              <a:ext cx="0" cy="2268"/>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8" name="Line 18">
              <a:extLst>
                <a:ext uri="{FF2B5EF4-FFF2-40B4-BE49-F238E27FC236}">
                  <a16:creationId xmlns:a16="http://schemas.microsoft.com/office/drawing/2014/main" id="{55405E73-A088-43F7-A707-AA4FCBA33C48}"/>
                </a:ext>
              </a:extLst>
            </p:cNvPr>
            <p:cNvSpPr>
              <a:spLocks noChangeShapeType="1"/>
            </p:cNvSpPr>
            <p:nvPr/>
          </p:nvSpPr>
          <p:spPr bwMode="auto">
            <a:xfrm>
              <a:off x="3592" y="822"/>
              <a:ext cx="0" cy="2268"/>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09" name="Line 19">
              <a:extLst>
                <a:ext uri="{FF2B5EF4-FFF2-40B4-BE49-F238E27FC236}">
                  <a16:creationId xmlns:a16="http://schemas.microsoft.com/office/drawing/2014/main" id="{3FED5F5E-DD31-462F-9C65-88210691261C}"/>
                </a:ext>
              </a:extLst>
            </p:cNvPr>
            <p:cNvSpPr>
              <a:spLocks noChangeShapeType="1"/>
            </p:cNvSpPr>
            <p:nvPr/>
          </p:nvSpPr>
          <p:spPr bwMode="auto">
            <a:xfrm>
              <a:off x="4658" y="822"/>
              <a:ext cx="0" cy="2268"/>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10" name="Text Box 8">
              <a:extLst>
                <a:ext uri="{FF2B5EF4-FFF2-40B4-BE49-F238E27FC236}">
                  <a16:creationId xmlns:a16="http://schemas.microsoft.com/office/drawing/2014/main" id="{A26BE3DD-78A5-45DD-A64B-5C401178E862}"/>
                </a:ext>
              </a:extLst>
            </p:cNvPr>
            <p:cNvSpPr txBox="1">
              <a:spLocks noChangeArrowheads="1"/>
            </p:cNvSpPr>
            <p:nvPr/>
          </p:nvSpPr>
          <p:spPr bwMode="auto">
            <a:xfrm>
              <a:off x="408" y="980"/>
              <a:ext cx="7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运动规律</a:t>
              </a:r>
            </a:p>
          </p:txBody>
        </p:sp>
        <p:sp>
          <p:nvSpPr>
            <p:cNvPr id="20511" name="Text Box 21">
              <a:extLst>
                <a:ext uri="{FF2B5EF4-FFF2-40B4-BE49-F238E27FC236}">
                  <a16:creationId xmlns:a16="http://schemas.microsoft.com/office/drawing/2014/main" id="{483028AF-C557-4068-BEA2-D3CCFACA55BC}"/>
                </a:ext>
              </a:extLst>
            </p:cNvPr>
            <p:cNvSpPr txBox="1">
              <a:spLocks noChangeArrowheads="1"/>
            </p:cNvSpPr>
            <p:nvPr/>
          </p:nvSpPr>
          <p:spPr bwMode="auto">
            <a:xfrm>
              <a:off x="401" y="1434"/>
              <a:ext cx="7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等速运动</a:t>
              </a:r>
            </a:p>
          </p:txBody>
        </p:sp>
        <p:sp>
          <p:nvSpPr>
            <p:cNvPr id="20512" name="Text Box 22">
              <a:extLst>
                <a:ext uri="{FF2B5EF4-FFF2-40B4-BE49-F238E27FC236}">
                  <a16:creationId xmlns:a16="http://schemas.microsoft.com/office/drawing/2014/main" id="{982350CB-CACE-45B9-B3E8-3D7F27AA38A3}"/>
                </a:ext>
              </a:extLst>
            </p:cNvPr>
            <p:cNvSpPr txBox="1">
              <a:spLocks noChangeArrowheads="1"/>
            </p:cNvSpPr>
            <p:nvPr/>
          </p:nvSpPr>
          <p:spPr bwMode="auto">
            <a:xfrm>
              <a:off x="317" y="1796"/>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等加速运动</a:t>
              </a:r>
            </a:p>
          </p:txBody>
        </p:sp>
        <p:sp>
          <p:nvSpPr>
            <p:cNvPr id="20513" name="Text Box 23">
              <a:extLst>
                <a:ext uri="{FF2B5EF4-FFF2-40B4-BE49-F238E27FC236}">
                  <a16:creationId xmlns:a16="http://schemas.microsoft.com/office/drawing/2014/main" id="{4F15083E-9119-42CD-8919-96A1640C27A5}"/>
                </a:ext>
              </a:extLst>
            </p:cNvPr>
            <p:cNvSpPr txBox="1">
              <a:spLocks noChangeArrowheads="1"/>
            </p:cNvSpPr>
            <p:nvPr/>
          </p:nvSpPr>
          <p:spPr bwMode="auto">
            <a:xfrm>
              <a:off x="317" y="2115"/>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余弦加速度</a:t>
              </a:r>
            </a:p>
          </p:txBody>
        </p:sp>
        <p:sp>
          <p:nvSpPr>
            <p:cNvPr id="20514" name="Text Box 24">
              <a:extLst>
                <a:ext uri="{FF2B5EF4-FFF2-40B4-BE49-F238E27FC236}">
                  <a16:creationId xmlns:a16="http://schemas.microsoft.com/office/drawing/2014/main" id="{2764C5B2-A2D3-4CBB-869D-46BF62052C4C}"/>
                </a:ext>
              </a:extLst>
            </p:cNvPr>
            <p:cNvSpPr txBox="1">
              <a:spLocks noChangeArrowheads="1"/>
            </p:cNvSpPr>
            <p:nvPr/>
          </p:nvSpPr>
          <p:spPr bwMode="auto">
            <a:xfrm>
              <a:off x="317" y="2454"/>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正弦加速度</a:t>
              </a:r>
            </a:p>
          </p:txBody>
        </p:sp>
        <p:sp>
          <p:nvSpPr>
            <p:cNvPr id="20515" name="Text Box 25">
              <a:extLst>
                <a:ext uri="{FF2B5EF4-FFF2-40B4-BE49-F238E27FC236}">
                  <a16:creationId xmlns:a16="http://schemas.microsoft.com/office/drawing/2014/main" id="{117543E8-BBD5-453E-BD01-69C5000A230E}"/>
                </a:ext>
              </a:extLst>
            </p:cNvPr>
            <p:cNvSpPr txBox="1">
              <a:spLocks noChangeArrowheads="1"/>
            </p:cNvSpPr>
            <p:nvPr/>
          </p:nvSpPr>
          <p:spPr bwMode="auto">
            <a:xfrm>
              <a:off x="366" y="2795"/>
              <a:ext cx="8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5</a:t>
              </a:r>
              <a:r>
                <a:rPr lang="zh-CN" altLang="en-US" sz="2000"/>
                <a:t>次多项式</a:t>
              </a:r>
            </a:p>
          </p:txBody>
        </p:sp>
        <p:sp>
          <p:nvSpPr>
            <p:cNvPr id="20516" name="Text Box 26">
              <a:extLst>
                <a:ext uri="{FF2B5EF4-FFF2-40B4-BE49-F238E27FC236}">
                  <a16:creationId xmlns:a16="http://schemas.microsoft.com/office/drawing/2014/main" id="{295EA533-8034-40AD-A0F9-C233F4795D9B}"/>
                </a:ext>
              </a:extLst>
            </p:cNvPr>
            <p:cNvSpPr txBox="1">
              <a:spLocks noChangeArrowheads="1"/>
            </p:cNvSpPr>
            <p:nvPr/>
          </p:nvSpPr>
          <p:spPr bwMode="auto">
            <a:xfrm>
              <a:off x="1585" y="1412"/>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1.00</a:t>
              </a:r>
            </a:p>
          </p:txBody>
        </p:sp>
        <p:sp>
          <p:nvSpPr>
            <p:cNvPr id="20517" name="Text Box 27">
              <a:extLst>
                <a:ext uri="{FF2B5EF4-FFF2-40B4-BE49-F238E27FC236}">
                  <a16:creationId xmlns:a16="http://schemas.microsoft.com/office/drawing/2014/main" id="{103F9FED-6C58-4AD8-9C3C-D743241BC389}"/>
                </a:ext>
              </a:extLst>
            </p:cNvPr>
            <p:cNvSpPr txBox="1">
              <a:spLocks noChangeArrowheads="1"/>
            </p:cNvSpPr>
            <p:nvPr/>
          </p:nvSpPr>
          <p:spPr bwMode="auto">
            <a:xfrm>
              <a:off x="1585" y="1752"/>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2.00</a:t>
              </a:r>
            </a:p>
          </p:txBody>
        </p:sp>
        <p:sp>
          <p:nvSpPr>
            <p:cNvPr id="20518" name="Text Box 28">
              <a:extLst>
                <a:ext uri="{FF2B5EF4-FFF2-40B4-BE49-F238E27FC236}">
                  <a16:creationId xmlns:a16="http://schemas.microsoft.com/office/drawing/2014/main" id="{63AE5CD7-6077-41D2-A2D0-C876E48E8F84}"/>
                </a:ext>
              </a:extLst>
            </p:cNvPr>
            <p:cNvSpPr txBox="1">
              <a:spLocks noChangeArrowheads="1"/>
            </p:cNvSpPr>
            <p:nvPr/>
          </p:nvSpPr>
          <p:spPr bwMode="auto">
            <a:xfrm>
              <a:off x="1585" y="2136"/>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1.57</a:t>
              </a:r>
            </a:p>
          </p:txBody>
        </p:sp>
        <p:sp>
          <p:nvSpPr>
            <p:cNvPr id="20519" name="Text Box 29">
              <a:extLst>
                <a:ext uri="{FF2B5EF4-FFF2-40B4-BE49-F238E27FC236}">
                  <a16:creationId xmlns:a16="http://schemas.microsoft.com/office/drawing/2014/main" id="{2EFC427B-D9A2-41E0-9506-C1020BCD3EB4}"/>
                </a:ext>
              </a:extLst>
            </p:cNvPr>
            <p:cNvSpPr txBox="1">
              <a:spLocks noChangeArrowheads="1"/>
            </p:cNvSpPr>
            <p:nvPr/>
          </p:nvSpPr>
          <p:spPr bwMode="auto">
            <a:xfrm>
              <a:off x="1585" y="245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2.00</a:t>
              </a:r>
            </a:p>
          </p:txBody>
        </p:sp>
        <p:sp>
          <p:nvSpPr>
            <p:cNvPr id="20520" name="Text Box 30">
              <a:extLst>
                <a:ext uri="{FF2B5EF4-FFF2-40B4-BE49-F238E27FC236}">
                  <a16:creationId xmlns:a16="http://schemas.microsoft.com/office/drawing/2014/main" id="{97C09942-B6B1-4609-BC2E-54C8525C014C}"/>
                </a:ext>
              </a:extLst>
            </p:cNvPr>
            <p:cNvSpPr txBox="1">
              <a:spLocks noChangeArrowheads="1"/>
            </p:cNvSpPr>
            <p:nvPr/>
          </p:nvSpPr>
          <p:spPr bwMode="auto">
            <a:xfrm>
              <a:off x="1585" y="279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1.88</a:t>
              </a:r>
            </a:p>
          </p:txBody>
        </p:sp>
        <p:sp>
          <p:nvSpPr>
            <p:cNvPr id="20521" name="Text Box 7">
              <a:extLst>
                <a:ext uri="{FF2B5EF4-FFF2-40B4-BE49-F238E27FC236}">
                  <a16:creationId xmlns:a16="http://schemas.microsoft.com/office/drawing/2014/main" id="{32E7F253-A7BA-43F2-A17D-CB947575D61E}"/>
                </a:ext>
              </a:extLst>
            </p:cNvPr>
            <p:cNvSpPr txBox="1">
              <a:spLocks noChangeArrowheads="1"/>
            </p:cNvSpPr>
            <p:nvPr/>
          </p:nvSpPr>
          <p:spPr bwMode="auto">
            <a:xfrm>
              <a:off x="4771" y="981"/>
              <a:ext cx="7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适用场合</a:t>
              </a:r>
            </a:p>
          </p:txBody>
        </p:sp>
        <p:sp>
          <p:nvSpPr>
            <p:cNvPr id="20522" name="Text Box 37">
              <a:extLst>
                <a:ext uri="{FF2B5EF4-FFF2-40B4-BE49-F238E27FC236}">
                  <a16:creationId xmlns:a16="http://schemas.microsoft.com/office/drawing/2014/main" id="{6E616607-87EB-431F-9875-870C7AC8B07B}"/>
                </a:ext>
              </a:extLst>
            </p:cNvPr>
            <p:cNvSpPr txBox="1">
              <a:spLocks noChangeArrowheads="1"/>
            </p:cNvSpPr>
            <p:nvPr/>
          </p:nvSpPr>
          <p:spPr bwMode="auto">
            <a:xfrm>
              <a:off x="3921" y="245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39.5</a:t>
              </a:r>
            </a:p>
          </p:txBody>
        </p:sp>
        <p:sp>
          <p:nvSpPr>
            <p:cNvPr id="20523" name="Text Box 38">
              <a:extLst>
                <a:ext uri="{FF2B5EF4-FFF2-40B4-BE49-F238E27FC236}">
                  <a16:creationId xmlns:a16="http://schemas.microsoft.com/office/drawing/2014/main" id="{43321975-37D0-4AD8-A8DC-32B773224183}"/>
                </a:ext>
              </a:extLst>
            </p:cNvPr>
            <p:cNvSpPr txBox="1">
              <a:spLocks noChangeArrowheads="1"/>
            </p:cNvSpPr>
            <p:nvPr/>
          </p:nvSpPr>
          <p:spPr bwMode="auto">
            <a:xfrm>
              <a:off x="3921" y="279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60.0</a:t>
              </a:r>
            </a:p>
          </p:txBody>
        </p:sp>
        <p:sp>
          <p:nvSpPr>
            <p:cNvPr id="20524" name="Text Box 32">
              <a:extLst>
                <a:ext uri="{FF2B5EF4-FFF2-40B4-BE49-F238E27FC236}">
                  <a16:creationId xmlns:a16="http://schemas.microsoft.com/office/drawing/2014/main" id="{8BBBBAEA-370B-442F-A2D7-0E11C58C3D5D}"/>
                </a:ext>
              </a:extLst>
            </p:cNvPr>
            <p:cNvSpPr txBox="1">
              <a:spLocks noChangeArrowheads="1"/>
            </p:cNvSpPr>
            <p:nvPr/>
          </p:nvSpPr>
          <p:spPr bwMode="auto">
            <a:xfrm>
              <a:off x="2753" y="1773"/>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4.00</a:t>
              </a:r>
            </a:p>
          </p:txBody>
        </p:sp>
        <p:sp>
          <p:nvSpPr>
            <p:cNvPr id="20525" name="Text Box 33">
              <a:extLst>
                <a:ext uri="{FF2B5EF4-FFF2-40B4-BE49-F238E27FC236}">
                  <a16:creationId xmlns:a16="http://schemas.microsoft.com/office/drawing/2014/main" id="{4FA6923E-F54C-47B0-A275-BFDDE1555911}"/>
                </a:ext>
              </a:extLst>
            </p:cNvPr>
            <p:cNvSpPr txBox="1">
              <a:spLocks noChangeArrowheads="1"/>
            </p:cNvSpPr>
            <p:nvPr/>
          </p:nvSpPr>
          <p:spPr bwMode="auto">
            <a:xfrm>
              <a:off x="2753" y="211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4.93</a:t>
              </a:r>
            </a:p>
          </p:txBody>
        </p:sp>
        <p:sp>
          <p:nvSpPr>
            <p:cNvPr id="20526" name="Text Box 34">
              <a:extLst>
                <a:ext uri="{FF2B5EF4-FFF2-40B4-BE49-F238E27FC236}">
                  <a16:creationId xmlns:a16="http://schemas.microsoft.com/office/drawing/2014/main" id="{978BBDEE-BF6D-46ED-8878-A3AE534479F3}"/>
                </a:ext>
              </a:extLst>
            </p:cNvPr>
            <p:cNvSpPr txBox="1">
              <a:spLocks noChangeArrowheads="1"/>
            </p:cNvSpPr>
            <p:nvPr/>
          </p:nvSpPr>
          <p:spPr bwMode="auto">
            <a:xfrm>
              <a:off x="2765" y="245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6.28</a:t>
              </a:r>
            </a:p>
          </p:txBody>
        </p:sp>
        <p:sp>
          <p:nvSpPr>
            <p:cNvPr id="20527" name="Text Box 35">
              <a:extLst>
                <a:ext uri="{FF2B5EF4-FFF2-40B4-BE49-F238E27FC236}">
                  <a16:creationId xmlns:a16="http://schemas.microsoft.com/office/drawing/2014/main" id="{42A5E74A-2529-489E-858B-DDE7B40E1C24}"/>
                </a:ext>
              </a:extLst>
            </p:cNvPr>
            <p:cNvSpPr txBox="1">
              <a:spLocks noChangeArrowheads="1"/>
            </p:cNvSpPr>
            <p:nvPr/>
          </p:nvSpPr>
          <p:spPr bwMode="auto">
            <a:xfrm>
              <a:off x="2753" y="2795"/>
              <a:ext cx="3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5.77</a:t>
              </a:r>
            </a:p>
          </p:txBody>
        </p:sp>
        <p:sp>
          <p:nvSpPr>
            <p:cNvPr id="20528" name="Text Box 39">
              <a:extLst>
                <a:ext uri="{FF2B5EF4-FFF2-40B4-BE49-F238E27FC236}">
                  <a16:creationId xmlns:a16="http://schemas.microsoft.com/office/drawing/2014/main" id="{F21FC6C6-41E6-4E26-94E0-569BB501103B}"/>
                </a:ext>
              </a:extLst>
            </p:cNvPr>
            <p:cNvSpPr txBox="1">
              <a:spLocks noChangeArrowheads="1"/>
            </p:cNvSpPr>
            <p:nvPr/>
          </p:nvSpPr>
          <p:spPr bwMode="auto">
            <a:xfrm>
              <a:off x="2817" y="1412"/>
              <a:ext cx="23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a:t>
              </a:r>
            </a:p>
          </p:txBody>
        </p:sp>
        <p:sp>
          <p:nvSpPr>
            <p:cNvPr id="20529" name="Text Box 40">
              <a:extLst>
                <a:ext uri="{FF2B5EF4-FFF2-40B4-BE49-F238E27FC236}">
                  <a16:creationId xmlns:a16="http://schemas.microsoft.com/office/drawing/2014/main" id="{2CBDAA2E-95F8-4F6A-86FC-D42148C954D3}"/>
                </a:ext>
              </a:extLst>
            </p:cNvPr>
            <p:cNvSpPr txBox="1">
              <a:spLocks noChangeArrowheads="1"/>
            </p:cNvSpPr>
            <p:nvPr/>
          </p:nvSpPr>
          <p:spPr bwMode="auto">
            <a:xfrm>
              <a:off x="3973" y="2092"/>
              <a:ext cx="23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a:t>
              </a:r>
            </a:p>
          </p:txBody>
        </p:sp>
        <p:sp>
          <p:nvSpPr>
            <p:cNvPr id="20530" name="Text Box 41">
              <a:extLst>
                <a:ext uri="{FF2B5EF4-FFF2-40B4-BE49-F238E27FC236}">
                  <a16:creationId xmlns:a16="http://schemas.microsoft.com/office/drawing/2014/main" id="{32A0780A-72DB-477D-B827-EB5765DC2393}"/>
                </a:ext>
              </a:extLst>
            </p:cNvPr>
            <p:cNvSpPr txBox="1">
              <a:spLocks noChangeArrowheads="1"/>
            </p:cNvSpPr>
            <p:nvPr/>
          </p:nvSpPr>
          <p:spPr bwMode="auto">
            <a:xfrm>
              <a:off x="3973" y="1796"/>
              <a:ext cx="23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a:t>∞</a:t>
              </a:r>
            </a:p>
          </p:txBody>
        </p:sp>
        <p:sp>
          <p:nvSpPr>
            <p:cNvPr id="20531" name="Text Box 42">
              <a:extLst>
                <a:ext uri="{FF2B5EF4-FFF2-40B4-BE49-F238E27FC236}">
                  <a16:creationId xmlns:a16="http://schemas.microsoft.com/office/drawing/2014/main" id="{2567B597-E790-4B71-B333-9BE141BA9958}"/>
                </a:ext>
              </a:extLst>
            </p:cNvPr>
            <p:cNvSpPr txBox="1">
              <a:spLocks noChangeArrowheads="1"/>
            </p:cNvSpPr>
            <p:nvPr/>
          </p:nvSpPr>
          <p:spPr bwMode="auto">
            <a:xfrm>
              <a:off x="4703" y="1752"/>
              <a:ext cx="7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中速轻载</a:t>
              </a:r>
            </a:p>
          </p:txBody>
        </p:sp>
        <p:sp>
          <p:nvSpPr>
            <p:cNvPr id="20532" name="Text Box 43">
              <a:extLst>
                <a:ext uri="{FF2B5EF4-FFF2-40B4-BE49-F238E27FC236}">
                  <a16:creationId xmlns:a16="http://schemas.microsoft.com/office/drawing/2014/main" id="{136D7BCF-0004-4B91-916F-69C98F41EFFD}"/>
                </a:ext>
              </a:extLst>
            </p:cNvPr>
            <p:cNvSpPr txBox="1">
              <a:spLocks noChangeArrowheads="1"/>
            </p:cNvSpPr>
            <p:nvPr/>
          </p:nvSpPr>
          <p:spPr bwMode="auto">
            <a:xfrm>
              <a:off x="4703" y="1433"/>
              <a:ext cx="7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低速轻载</a:t>
              </a:r>
            </a:p>
          </p:txBody>
        </p:sp>
        <p:sp>
          <p:nvSpPr>
            <p:cNvPr id="20533" name="Text Box 44">
              <a:extLst>
                <a:ext uri="{FF2B5EF4-FFF2-40B4-BE49-F238E27FC236}">
                  <a16:creationId xmlns:a16="http://schemas.microsoft.com/office/drawing/2014/main" id="{7D754C41-EF1B-4316-B2C2-9D2972D46B3D}"/>
                </a:ext>
              </a:extLst>
            </p:cNvPr>
            <p:cNvSpPr txBox="1">
              <a:spLocks noChangeArrowheads="1"/>
            </p:cNvSpPr>
            <p:nvPr/>
          </p:nvSpPr>
          <p:spPr bwMode="auto">
            <a:xfrm>
              <a:off x="4649" y="2115"/>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中低速重载</a:t>
              </a:r>
            </a:p>
          </p:txBody>
        </p:sp>
        <p:sp>
          <p:nvSpPr>
            <p:cNvPr id="20534" name="Text Box 45">
              <a:extLst>
                <a:ext uri="{FF2B5EF4-FFF2-40B4-BE49-F238E27FC236}">
                  <a16:creationId xmlns:a16="http://schemas.microsoft.com/office/drawing/2014/main" id="{000CDBDD-32F2-4A3E-868C-46564BB80671}"/>
                </a:ext>
              </a:extLst>
            </p:cNvPr>
            <p:cNvSpPr txBox="1">
              <a:spLocks noChangeArrowheads="1"/>
            </p:cNvSpPr>
            <p:nvPr/>
          </p:nvSpPr>
          <p:spPr bwMode="auto">
            <a:xfrm>
              <a:off x="4649" y="2455"/>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中高速轻载</a:t>
              </a:r>
            </a:p>
          </p:txBody>
        </p:sp>
        <p:sp>
          <p:nvSpPr>
            <p:cNvPr id="20535" name="Text Box 46">
              <a:extLst>
                <a:ext uri="{FF2B5EF4-FFF2-40B4-BE49-F238E27FC236}">
                  <a16:creationId xmlns:a16="http://schemas.microsoft.com/office/drawing/2014/main" id="{9555432C-C30B-4318-8B4A-E3F1C2EFB736}"/>
                </a:ext>
              </a:extLst>
            </p:cNvPr>
            <p:cNvSpPr txBox="1">
              <a:spLocks noChangeArrowheads="1"/>
            </p:cNvSpPr>
            <p:nvPr/>
          </p:nvSpPr>
          <p:spPr bwMode="auto">
            <a:xfrm>
              <a:off x="4718" y="2795"/>
              <a:ext cx="7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000"/>
                <a:t>高速中载</a:t>
              </a:r>
            </a:p>
          </p:txBody>
        </p:sp>
        <p:sp>
          <p:nvSpPr>
            <p:cNvPr id="20536" name="Text Box 53">
              <a:extLst>
                <a:ext uri="{FF2B5EF4-FFF2-40B4-BE49-F238E27FC236}">
                  <a16:creationId xmlns:a16="http://schemas.microsoft.com/office/drawing/2014/main" id="{87B8D7DC-954A-41E3-861F-951A2A66B9A4}"/>
                </a:ext>
              </a:extLst>
            </p:cNvPr>
            <p:cNvSpPr txBox="1">
              <a:spLocks noChangeArrowheads="1"/>
            </p:cNvSpPr>
            <p:nvPr/>
          </p:nvSpPr>
          <p:spPr bwMode="auto">
            <a:xfrm>
              <a:off x="2546" y="459"/>
              <a:ext cx="7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zh-CN" altLang="en-US" sz="2800">
                  <a:solidFill>
                    <a:schemeClr val="tx2"/>
                  </a:solidFill>
                  <a:latin typeface="黑体" panose="02010609060101010101" pitchFamily="49" charset="-122"/>
                  <a:ea typeface="黑体" panose="02010609060101010101" pitchFamily="49" charset="-122"/>
                </a:rPr>
                <a:t>表 </a:t>
              </a:r>
              <a:r>
                <a:rPr lang="en-US" altLang="zh-CN" sz="2800">
                  <a:solidFill>
                    <a:schemeClr val="tx2"/>
                  </a:solidFill>
                  <a:latin typeface="黑体" panose="02010609060101010101" pitchFamily="49" charset="-122"/>
                  <a:ea typeface="黑体" panose="02010609060101010101" pitchFamily="49" charset="-122"/>
                </a:rPr>
                <a:t>9-1</a:t>
              </a:r>
            </a:p>
          </p:txBody>
        </p:sp>
      </p:grpSp>
      <p:pic>
        <p:nvPicPr>
          <p:cNvPr id="20483" name="Picture 57">
            <a:hlinkClick r:id="rId2" action="ppaction://hlinksldjump"/>
            <a:extLst>
              <a:ext uri="{FF2B5EF4-FFF2-40B4-BE49-F238E27FC236}">
                <a16:creationId xmlns:a16="http://schemas.microsoft.com/office/drawing/2014/main" id="{06DBD18D-46F0-4C89-96AB-3F45AA699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8250" y="6416675"/>
            <a:ext cx="342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804" name="Rectangle 60">
            <a:extLst>
              <a:ext uri="{FF2B5EF4-FFF2-40B4-BE49-F238E27FC236}">
                <a16:creationId xmlns:a16="http://schemas.microsoft.com/office/drawing/2014/main" id="{EAD7AFC0-AE45-43C3-9A9E-C7304A8CADFA}"/>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05" name="Rectangle 61">
            <a:extLst>
              <a:ext uri="{FF2B5EF4-FFF2-40B4-BE49-F238E27FC236}">
                <a16:creationId xmlns:a16="http://schemas.microsoft.com/office/drawing/2014/main" id="{2EBAE9CB-C204-4917-AF68-7F36066B2A8F}"/>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06" name="Rectangle 62">
            <a:extLst>
              <a:ext uri="{FF2B5EF4-FFF2-40B4-BE49-F238E27FC236}">
                <a16:creationId xmlns:a16="http://schemas.microsoft.com/office/drawing/2014/main" id="{401DC4ED-57F8-489A-A9A1-DC666C4E8043}"/>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07" name="Rectangle 63">
            <a:extLst>
              <a:ext uri="{FF2B5EF4-FFF2-40B4-BE49-F238E27FC236}">
                <a16:creationId xmlns:a16="http://schemas.microsoft.com/office/drawing/2014/main" id="{FFEB170D-FC64-4CCC-AB1C-9729588B3A0B}"/>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08" name="Rectangle 64">
            <a:extLst>
              <a:ext uri="{FF2B5EF4-FFF2-40B4-BE49-F238E27FC236}">
                <a16:creationId xmlns:a16="http://schemas.microsoft.com/office/drawing/2014/main" id="{D8C4A00E-B121-4B01-9653-116A0A73B2AC}"/>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09" name="Rectangle 65">
            <a:extLst>
              <a:ext uri="{FF2B5EF4-FFF2-40B4-BE49-F238E27FC236}">
                <a16:creationId xmlns:a16="http://schemas.microsoft.com/office/drawing/2014/main" id="{A00B871F-3974-4524-B1D2-606875DB70FF}"/>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10" name="Rectangle 66">
            <a:extLst>
              <a:ext uri="{FF2B5EF4-FFF2-40B4-BE49-F238E27FC236}">
                <a16:creationId xmlns:a16="http://schemas.microsoft.com/office/drawing/2014/main" id="{41EDB105-9BF5-4CAD-A1F6-37D42679E05A}"/>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11" name="Rectangle 67">
            <a:extLst>
              <a:ext uri="{FF2B5EF4-FFF2-40B4-BE49-F238E27FC236}">
                <a16:creationId xmlns:a16="http://schemas.microsoft.com/office/drawing/2014/main" id="{473350E1-1E9D-47EF-A86B-8E9DDC111785}"/>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12" name="Rectangle 68">
            <a:extLst>
              <a:ext uri="{FF2B5EF4-FFF2-40B4-BE49-F238E27FC236}">
                <a16:creationId xmlns:a16="http://schemas.microsoft.com/office/drawing/2014/main" id="{AB1FD48F-3D0C-40BE-93B2-84BBF550A5EF}"/>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13" name="Rectangle 69">
            <a:extLst>
              <a:ext uri="{FF2B5EF4-FFF2-40B4-BE49-F238E27FC236}">
                <a16:creationId xmlns:a16="http://schemas.microsoft.com/office/drawing/2014/main" id="{31E07B87-20DF-4E4A-8CAD-029AA9A683FA}"/>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14" name="Rectangle 70">
            <a:extLst>
              <a:ext uri="{FF2B5EF4-FFF2-40B4-BE49-F238E27FC236}">
                <a16:creationId xmlns:a16="http://schemas.microsoft.com/office/drawing/2014/main" id="{77385D2D-6560-48B1-8A69-4E4A9EE30314}"/>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
        <p:nvSpPr>
          <p:cNvPr id="31815" name="Rectangle 71">
            <a:extLst>
              <a:ext uri="{FF2B5EF4-FFF2-40B4-BE49-F238E27FC236}">
                <a16:creationId xmlns:a16="http://schemas.microsoft.com/office/drawing/2014/main" id="{8221F23A-7E82-48D4-80DE-28153D264951}"/>
              </a:ext>
            </a:extLst>
          </p:cNvPr>
          <p:cNvSpPr>
            <a:spLocks noChangeArrowheads="1"/>
          </p:cNvSpPr>
          <p:nvPr/>
        </p:nvSpPr>
        <p:spPr bwMode="auto">
          <a:xfrm>
            <a:off x="1955800" y="6381750"/>
            <a:ext cx="71438"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en-US"/>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18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18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180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180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180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3180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3181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3181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3181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318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3181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318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4167</TotalTime>
  <Words>2530</Words>
  <Application>Microsoft Office PowerPoint</Application>
  <PresentationFormat>宽屏</PresentationFormat>
  <Paragraphs>268</Paragraphs>
  <Slides>19</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19</vt:i4>
      </vt:variant>
    </vt:vector>
  </HeadingPairs>
  <TitlesOfParts>
    <vt:vector size="25" baseType="lpstr">
      <vt:lpstr>Arial</vt:lpstr>
      <vt:lpstr>Calibri Light</vt:lpstr>
      <vt:lpstr>Calibri</vt:lpstr>
      <vt:lpstr>黑体</vt:lpstr>
      <vt:lpstr>华文中宋</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nwpu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凸轮机构及其设计</dc:title>
  <cp:lastModifiedBy>neo</cp:lastModifiedBy>
  <cp:revision>370</cp:revision>
  <dcterms:created xsi:type="dcterms:W3CDTF">2003-04-11T14:09:23Z</dcterms:created>
  <dcterms:modified xsi:type="dcterms:W3CDTF">2023-04-18T02:51:31Z</dcterms:modified>
</cp:coreProperties>
</file>